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4" r:id="rId3"/>
    <p:sldId id="285" r:id="rId4"/>
    <p:sldId id="286" r:id="rId5"/>
    <p:sldId id="267" r:id="rId6"/>
    <p:sldId id="268" r:id="rId7"/>
    <p:sldId id="274" r:id="rId8"/>
    <p:sldId id="264" r:id="rId9"/>
    <p:sldId id="260" r:id="rId10"/>
    <p:sldId id="262" r:id="rId11"/>
    <p:sldId id="261" r:id="rId12"/>
    <p:sldId id="287" r:id="rId13"/>
    <p:sldId id="288" r:id="rId14"/>
    <p:sldId id="289" r:id="rId15"/>
    <p:sldId id="290" r:id="rId16"/>
    <p:sldId id="293" r:id="rId17"/>
    <p:sldId id="291" r:id="rId18"/>
    <p:sldId id="292" r:id="rId19"/>
    <p:sldId id="258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FFC5"/>
    <a:srgbClr val="008000"/>
    <a:srgbClr val="A50021"/>
    <a:srgbClr val="E6BA00"/>
    <a:srgbClr val="009E47"/>
    <a:srgbClr val="242490"/>
    <a:srgbClr val="3333CC"/>
    <a:srgbClr val="FFCC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9" autoAdjust="0"/>
    <p:restoredTop sz="94660"/>
  </p:normalViewPr>
  <p:slideViewPr>
    <p:cSldViewPr>
      <p:cViewPr varScale="1">
        <p:scale>
          <a:sx n="66" d="100"/>
          <a:sy n="66" d="100"/>
        </p:scale>
        <p:origin x="-75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E76D39-CC35-4940-A206-6DE7335201C6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6E129-BB64-4FF1-AD5D-1BE69D006B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33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3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youtu.be/QDDlV8g48c0" TargetMode="Externa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slide" Target="slide3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jplus.ru/img4/p/o/pogonin_sv/DSC_0060.jpg" TargetMode="External"/><Relationship Id="rId13" Type="http://schemas.openxmlformats.org/officeDocument/2006/relationships/hyperlink" Target="http://img-fotki.yandex.ru/get/6309/16364203.8/0_7d7ff_b0d650bb_L" TargetMode="External"/><Relationship Id="rId18" Type="http://schemas.openxmlformats.org/officeDocument/2006/relationships/hyperlink" Target="http://img-fotki.yandex.ru/get/6305/16364203.3/0_7ac08_7df8a355_XXL.jpg" TargetMode="External"/><Relationship Id="rId3" Type="http://schemas.openxmlformats.org/officeDocument/2006/relationships/hyperlink" Target="http://www.liveinternet.ru/showjournal.php?tagid=40285&amp;journalid=2379617" TargetMode="External"/><Relationship Id="rId21" Type="http://schemas.openxmlformats.org/officeDocument/2006/relationships/hyperlink" Target="http://img-fotki.yandex.ru/get/9/16364203.8/0_7e131_296ef546_L" TargetMode="External"/><Relationship Id="rId7" Type="http://schemas.openxmlformats.org/officeDocument/2006/relationships/hyperlink" Target="http://img-fotki.yandex.ru/get/6209/16364203.1/0_78581_38b57551_L" TargetMode="External"/><Relationship Id="rId12" Type="http://schemas.openxmlformats.org/officeDocument/2006/relationships/hyperlink" Target="http://img-fotki.yandex.ru/get/7/16364203.8/0_7e578_7ed81bfa_L" TargetMode="External"/><Relationship Id="rId17" Type="http://schemas.openxmlformats.org/officeDocument/2006/relationships/hyperlink" Target="http://www.ljplus.ru/img4/p/o/pogonin_sv/Oya-5-YAtshericaA-048.jpg" TargetMode="External"/><Relationship Id="rId2" Type="http://schemas.openxmlformats.org/officeDocument/2006/relationships/hyperlink" Target="http://www.lenagold.ru/fon/der/raz/wood09.jpg" TargetMode="External"/><Relationship Id="rId16" Type="http://schemas.openxmlformats.org/officeDocument/2006/relationships/hyperlink" Target="http://www.ljplus.ru/img4/p/o/pogonin_sv/25-apr02w0174.jpg" TargetMode="External"/><Relationship Id="rId20" Type="http://schemas.openxmlformats.org/officeDocument/2006/relationships/hyperlink" Target="http://www.ljplus.ru/img4/p/o/pogonin_sv/1-iyunya-1440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-fotki.yandex.ru/get/5809/79795203.6b/0_74d9a_d76da7bf_XL" TargetMode="External"/><Relationship Id="rId11" Type="http://schemas.openxmlformats.org/officeDocument/2006/relationships/hyperlink" Target="http://img-fotki.yandex.ru/get/6210/16364203.5/0_7cb11_909e2319_L" TargetMode="External"/><Relationship Id="rId5" Type="http://schemas.openxmlformats.org/officeDocument/2006/relationships/hyperlink" Target="http://www.nationalcard.ru/information/park/oksky/map.gif" TargetMode="External"/><Relationship Id="rId15" Type="http://schemas.openxmlformats.org/officeDocument/2006/relationships/hyperlink" Target="http://www.ljplus.ru/img4/p/o/pogonin_sv/DSC_0021.jpg" TargetMode="External"/><Relationship Id="rId23" Type="http://schemas.openxmlformats.org/officeDocument/2006/relationships/hyperlink" Target="http://www.ljplus.ru/img4/p/o/pogonin_sv/_DSC_0113.jpg" TargetMode="External"/><Relationship Id="rId10" Type="http://schemas.openxmlformats.org/officeDocument/2006/relationships/hyperlink" Target="http://s.imhonet.ru/1/tmp_user_files/ed/82/ed8215bf81b9bbba2e2ac3798ac8cbe7/xlarge/3d78dedf4702c903441f41e7b480cdf1.jpg" TargetMode="External"/><Relationship Id="rId19" Type="http://schemas.openxmlformats.org/officeDocument/2006/relationships/hyperlink" Target="http://www.ljplus.ru/img4/p/o/pogonin_sv/2011.08.01.jpg" TargetMode="External"/><Relationship Id="rId4" Type="http://schemas.openxmlformats.org/officeDocument/2006/relationships/hyperlink" Target="http://www.culturemap.ru/?region=94&amp;topic=12&amp;subtopic=37&amp;id=2032" TargetMode="External"/><Relationship Id="rId9" Type="http://schemas.openxmlformats.org/officeDocument/2006/relationships/hyperlink" Target="http://img0.liveinternet.ru/images/attach/c/2/73/175/73175748_3818013_sterh3.jpg" TargetMode="External"/><Relationship Id="rId14" Type="http://schemas.openxmlformats.org/officeDocument/2006/relationships/hyperlink" Target="http://www.ljplus.ru/img4/p/o/pogonin_sv/15-iyunya-204.jpg" TargetMode="External"/><Relationship Id="rId22" Type="http://schemas.openxmlformats.org/officeDocument/2006/relationships/hyperlink" Target="http://img-fotki.yandex.ru/get/6211/16364203.5/0_7cd0d_c58ade9f_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6310/16364203.5/0_7d450_eacd13bc_L" TargetMode="External"/><Relationship Id="rId3" Type="http://schemas.openxmlformats.org/officeDocument/2006/relationships/hyperlink" Target="http://www.ljplus.ru/img4/p/o/pogonin_sv/29-iyunyaB-454.jpg" TargetMode="External"/><Relationship Id="rId7" Type="http://schemas.openxmlformats.org/officeDocument/2006/relationships/hyperlink" Target="http://img-fotki.yandex.ru/get/53/evelinalina.14/0_3d0cc_530b8a8_XL.jpg" TargetMode="External"/><Relationship Id="rId2" Type="http://schemas.openxmlformats.org/officeDocument/2006/relationships/hyperlink" Target="https://lh5.googleusercontent.com/-3dmzsT6xs1E/TkkmPazaD8I/AAAAAAAABxE/evFz3M99HOY/s800/_MG_8716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jplus.ru/img4/p/o/pogonin_sv/OG-Griby-B-473.jpg" TargetMode="External"/><Relationship Id="rId11" Type="http://schemas.openxmlformats.org/officeDocument/2006/relationships/hyperlink" Target="http://youtu.be/xOQkvp2WkSg" TargetMode="External"/><Relationship Id="rId5" Type="http://schemas.openxmlformats.org/officeDocument/2006/relationships/hyperlink" Target="http://www.ljplus.ru/img4/p/o/pogonin_sv/20-maya-Kopyten0003.jpg" TargetMode="External"/><Relationship Id="rId10" Type="http://schemas.openxmlformats.org/officeDocument/2006/relationships/hyperlink" Target="http://youtu.be/QDDlV8g48c0" TargetMode="External"/><Relationship Id="rId4" Type="http://schemas.openxmlformats.org/officeDocument/2006/relationships/hyperlink" Target="http://www.ljplus.ru/img4/p/o/pogonin_sv/28-iyunyaB-708.jpg" TargetMode="External"/><Relationship Id="rId9" Type="http://schemas.openxmlformats.org/officeDocument/2006/relationships/hyperlink" Target="http://camper-shoes.ru/sites/default/files/fored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13.xml"/><Relationship Id="rId7" Type="http://schemas.openxmlformats.org/officeDocument/2006/relationships/slide" Target="slide8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0.jpeg"/><Relationship Id="rId4" Type="http://schemas.openxmlformats.org/officeDocument/2006/relationships/slide" Target="slide4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youtu.be/xOQkvp2WkS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slide" Target="slide3.xml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28794" y="142852"/>
            <a:ext cx="571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Детский интернет - конкурс  виртуальных экскурсий</a:t>
            </a:r>
          </a:p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«Мир вокруг меня»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728" y="2500306"/>
            <a:ext cx="564360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Виртуальная экскурсия в Окский государственный природный биосферный заповедник</a:t>
            </a:r>
            <a:endParaRPr lang="ru-RU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Автор: Балабанова Анастасия, ученица 5 класса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Руководитель: </a:t>
            </a:r>
            <a:r>
              <a:rPr lang="ru-RU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Акиншина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О.Э.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МБОУ Спасская СОШ   г.Спасск  Рязанская область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Picture 9" descr="C:\Documents and Settings\User\Рабочий стол\Детские экскурсии\logotip dlja rabot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57166"/>
            <a:ext cx="19939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14290"/>
            <a:ext cx="7215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Чудо-птицы</a:t>
            </a:r>
            <a:endParaRPr lang="ru-RU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500174"/>
            <a:ext cx="4714908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just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Питомник редких видов журавлей работает с 1979 года.</a:t>
            </a:r>
          </a:p>
          <a:p>
            <a:pPr algn="just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В питомнике живут и размножаются все 7 видов журавлей, обитающих в России. </a:t>
            </a:r>
          </a:p>
          <a:p>
            <a:pPr algn="just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 годы своего существования питомник вырастил около 500 птенцов. Среди них - виды, занесённые  в Международную Красную Книгу: </a:t>
            </a: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стерх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(Сибирский журавль), японский, </a:t>
            </a: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даурский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и чёрный журавли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43504" y="1500174"/>
            <a:ext cx="3696917" cy="4929222"/>
          </a:xfrm>
          <a:prstGeom prst="rect">
            <a:avLst/>
          </a:prstGeom>
          <a:noFill/>
          <a:ln w="28575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ашивка 2"/>
          <p:cNvSpPr/>
          <p:nvPr/>
        </p:nvSpPr>
        <p:spPr>
          <a:xfrm rot="5400000">
            <a:off x="3857620" y="5572140"/>
            <a:ext cx="571504" cy="1714512"/>
          </a:xfrm>
          <a:prstGeom prst="chevron">
            <a:avLst/>
          </a:prstGeom>
          <a:solidFill>
            <a:schemeClr val="bg1">
              <a:lumMod val="65000"/>
            </a:schemeClr>
          </a:solidFill>
          <a:scene3d>
            <a:camera prst="orthographicFront"/>
            <a:lightRig rig="flat" dir="t">
              <a:rot lat="0" lon="0" rev="18900000"/>
            </a:lightRig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b="1">
              <a:ln/>
              <a:solidFill>
                <a:schemeClr val="accent3"/>
              </a:solidFill>
            </a:endParaRPr>
          </a:p>
        </p:txBody>
      </p:sp>
      <p:pic>
        <p:nvPicPr>
          <p:cNvPr id="4" name="Picture 2" descr="C:\Users\Ольга\Documents\Конкурсы\ВЭ Балабанова Настя\Заповедник\001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6613" y="785794"/>
            <a:ext cx="7741601" cy="4929222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14348" y="285728"/>
            <a:ext cx="7572428" cy="5679297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24" y="236614"/>
            <a:ext cx="7358114" cy="5748527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  <p:grpSp>
        <p:nvGrpSpPr>
          <p:cNvPr id="8" name="Группа 7"/>
          <p:cNvGrpSpPr/>
          <p:nvPr/>
        </p:nvGrpSpPr>
        <p:grpSpPr>
          <a:xfrm>
            <a:off x="785786" y="285728"/>
            <a:ext cx="7429552" cy="5357850"/>
            <a:chOff x="613297" y="857232"/>
            <a:chExt cx="7812691" cy="500066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13297" y="857232"/>
              <a:ext cx="3750494" cy="5000660"/>
            </a:xfrm>
            <a:prstGeom prst="rect">
              <a:avLst/>
            </a:pr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639774" y="857232"/>
              <a:ext cx="3786214" cy="5000660"/>
            </a:xfrm>
            <a:prstGeom prst="rect">
              <a:avLst/>
            </a:prstGeom>
            <a:noFill/>
            <a:ln w="28575">
              <a:solidFill>
                <a:schemeClr val="accent3">
                  <a:lumMod val="40000"/>
                  <a:lumOff val="60000"/>
                </a:schemeClr>
              </a:solidFill>
              <a:miter lim="800000"/>
              <a:headEnd/>
              <a:tailEnd/>
            </a:ln>
            <a:effectLst/>
          </p:spPr>
        </p:pic>
      </p:grp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286776" y="6215082"/>
            <a:ext cx="571504" cy="428604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2132" y="1785926"/>
            <a:ext cx="335758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00:15 - серые журавли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00:21 - канадские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00:27 -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даурский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00:32 - красавки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00:35 -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стерхи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00:59 - канадские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01:08 – японские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000100" y="0"/>
            <a:ext cx="6929486" cy="1071546"/>
            <a:chOff x="1136007" y="44046"/>
            <a:chExt cx="5915415" cy="96142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36007" y="428604"/>
              <a:ext cx="5915415" cy="57686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>
              <a:hlinkClick r:id="rId2"/>
            </p:cNvPr>
            <p:cNvSpPr txBox="1"/>
            <p:nvPr/>
          </p:nvSpPr>
          <p:spPr>
            <a:xfrm>
              <a:off x="1196991" y="44046"/>
              <a:ext cx="5843977" cy="85605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  <a:sp3d extrusionH="57150">
                <a:bevelT w="82550" h="38100" prst="coolSlant"/>
              </a:sp3d>
            </a:bodyPr>
            <a:lstStyle/>
            <a:p>
              <a:endParaRPr lang="ru-RU" sz="2800" b="1" dirty="0" smtClean="0">
                <a:solidFill>
                  <a:schemeClr val="tx2">
                    <a:lumMod val="50000"/>
                  </a:schemeClr>
                </a:solidFill>
              </a:endParaRPr>
            </a:p>
            <a:p>
              <a:r>
                <a:rPr lang="ru-RU" sz="2800" b="1" dirty="0" smtClean="0">
                  <a:solidFill>
                    <a:schemeClr val="tx2">
                      <a:lumMod val="75000"/>
                    </a:schemeClr>
                  </a:solidFill>
                </a:rPr>
                <a:t>Смотреть видео «Журавлиный питомник»</a:t>
              </a:r>
              <a:endParaRPr lang="ru-RU" sz="28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1500174"/>
            <a:ext cx="5214974" cy="4375136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8286776" y="6215082"/>
            <a:ext cx="571504" cy="500066"/>
          </a:xfrm>
          <a:prstGeom prst="actionButtonHom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музей\004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81216" y="1142984"/>
            <a:ext cx="5162552" cy="3871914"/>
          </a:xfrm>
          <a:prstGeom prst="rect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214546" y="214290"/>
            <a:ext cx="4643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Музей природы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5214950"/>
            <a:ext cx="8429684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Музей природы был создан в 1937 году. Его экспозиция представляет многообразие животного мира Мещёрского края 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85720" y="553620"/>
            <a:ext cx="8572560" cy="5829751"/>
            <a:chOff x="285720" y="553620"/>
            <a:chExt cx="8572560" cy="582975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1428728" y="553620"/>
              <a:ext cx="6143668" cy="4607752"/>
            </a:xfrm>
            <a:prstGeom prst="rect">
              <a:avLst/>
            </a:prstGeom>
            <a:noFill/>
            <a:ln w="38100">
              <a:solidFill>
                <a:schemeClr val="bg2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sp>
          <p:nvSpPr>
            <p:cNvPr id="3" name="TextBox 2"/>
            <p:cNvSpPr txBox="1"/>
            <p:nvPr/>
          </p:nvSpPr>
          <p:spPr>
            <a:xfrm>
              <a:off x="285720" y="5429264"/>
              <a:ext cx="85725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ru-RU" sz="2800" b="1" dirty="0" smtClean="0">
                  <a:solidFill>
                    <a:schemeClr val="accent3">
                      <a:lumMod val="50000"/>
                    </a:schemeClr>
                  </a:solidFill>
                </a:rPr>
                <a:t>Создатель и организатор музея- В.А. Корсаков, талантливый художник, натуралист и таксидермист</a:t>
              </a:r>
              <a:endParaRPr lang="ru-RU" sz="28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142976" y="1285860"/>
            <a:ext cx="6572296" cy="5319850"/>
            <a:chOff x="1508031" y="866429"/>
            <a:chExt cx="6543687" cy="5684080"/>
          </a:xfrm>
        </p:grpSpPr>
        <p:pic>
          <p:nvPicPr>
            <p:cNvPr id="3074" name="Picture 2" descr="H:\музей\0051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1508031" y="866429"/>
              <a:ext cx="6543687" cy="4907764"/>
            </a:xfrm>
            <a:prstGeom prst="rect">
              <a:avLst/>
            </a:prstGeom>
            <a:noFill/>
            <a:ln w="3810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1650285" y="5751491"/>
              <a:ext cx="6058728" cy="79901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ru-RU" sz="4000" b="1" dirty="0" smtClean="0">
                  <a:solidFill>
                    <a:schemeClr val="accent3">
                      <a:lumMod val="50000"/>
                    </a:schemeClr>
                  </a:solidFill>
                </a:rPr>
                <a:t>Обыкновенный ёж</a:t>
              </a:r>
              <a:endParaRPr lang="ru-RU" sz="40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357290" y="214290"/>
            <a:ext cx="6000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Экспонаты музея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8358214" y="2928934"/>
            <a:ext cx="571504" cy="1214446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500166" y="1285860"/>
            <a:ext cx="5929354" cy="5357850"/>
            <a:chOff x="1643042" y="1071546"/>
            <a:chExt cx="5749256" cy="5065604"/>
          </a:xfrm>
        </p:grpSpPr>
        <p:pic>
          <p:nvPicPr>
            <p:cNvPr id="9" name="Picture 2" descr="H:\музей\0052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643042" y="1071546"/>
              <a:ext cx="5749256" cy="4313405"/>
            </a:xfrm>
            <a:prstGeom prst="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1928794" y="5429264"/>
              <a:ext cx="521497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ru-RU" sz="4000" b="1" dirty="0" smtClean="0">
                  <a:solidFill>
                    <a:schemeClr val="bg1">
                      <a:lumMod val="50000"/>
                    </a:schemeClr>
                  </a:solidFill>
                </a:rPr>
                <a:t>Выхухоль</a:t>
              </a:r>
              <a:endParaRPr lang="ru-RU" sz="40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285852" y="1285860"/>
            <a:ext cx="6000792" cy="5286412"/>
            <a:chOff x="1357290" y="1214422"/>
            <a:chExt cx="5857884" cy="5065604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357290" y="1214422"/>
              <a:ext cx="5857884" cy="4393413"/>
            </a:xfrm>
            <a:prstGeom prst="rect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1785918" y="5572140"/>
              <a:ext cx="50006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ru-RU" sz="4000" b="1" dirty="0" smtClean="0">
                  <a:solidFill>
                    <a:schemeClr val="accent3">
                      <a:lumMod val="50000"/>
                    </a:schemeClr>
                  </a:solidFill>
                </a:rPr>
                <a:t>Выдра</a:t>
              </a:r>
              <a:endParaRPr lang="ru-RU" sz="40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904243" y="1214422"/>
            <a:ext cx="5168087" cy="5279918"/>
            <a:chOff x="1975681" y="928670"/>
            <a:chExt cx="5168087" cy="5279918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975681" y="928670"/>
              <a:ext cx="5096649" cy="4643470"/>
            </a:xfrm>
            <a:prstGeom prst="rect">
              <a:avLst/>
            </a:prstGeom>
            <a:noFill/>
            <a:ln w="3810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2143108" y="5500702"/>
              <a:ext cx="50006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ru-RU" sz="4000" b="1" dirty="0" smtClean="0">
                  <a:solidFill>
                    <a:schemeClr val="bg2">
                      <a:lumMod val="50000"/>
                    </a:schemeClr>
                  </a:solidFill>
                </a:rPr>
                <a:t>Рысь</a:t>
              </a:r>
              <a:endParaRPr lang="ru-RU" sz="4000" b="1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428728" y="1290427"/>
            <a:ext cx="6000792" cy="5210407"/>
            <a:chOff x="1285852" y="712429"/>
            <a:chExt cx="6000792" cy="5496159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1285852" y="712429"/>
              <a:ext cx="6000792" cy="4816821"/>
            </a:xfrm>
            <a:prstGeom prst="rect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  <a:effectLst/>
          </p:spPr>
        </p:pic>
        <p:sp>
          <p:nvSpPr>
            <p:cNvPr id="19" name="TextBox 18"/>
            <p:cNvSpPr txBox="1"/>
            <p:nvPr/>
          </p:nvSpPr>
          <p:spPr>
            <a:xfrm>
              <a:off x="2000232" y="5500702"/>
              <a:ext cx="46434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algn="ctr"/>
              <a:r>
                <a:rPr lang="ru-RU" sz="4000" b="1" dirty="0" smtClean="0">
                  <a:solidFill>
                    <a:schemeClr val="accent3">
                      <a:lumMod val="50000"/>
                    </a:schemeClr>
                  </a:solidFill>
                </a:rPr>
                <a:t>Косуля</a:t>
              </a:r>
              <a:endParaRPr lang="ru-RU" sz="40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20" name="Управляющая кнопка: домой 19">
            <a:hlinkClick r:id="rId7" action="ppaction://hlinksldjump" highlightClick="1"/>
          </p:cNvPr>
          <p:cNvSpPr/>
          <p:nvPr/>
        </p:nvSpPr>
        <p:spPr>
          <a:xfrm>
            <a:off x="8643966" y="6357958"/>
            <a:ext cx="428628" cy="500042"/>
          </a:xfrm>
          <a:prstGeom prst="actionButtonHom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14282" y="1000108"/>
            <a:ext cx="85725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"Я много видел живописных и глухих мест в России, но вряд ли когда-нибудь увижу реку более девственную и таинственную, чем </a:t>
            </a:r>
            <a:r>
              <a:rPr kumimoji="0" lang="ru-RU" sz="2800" b="1" i="0" u="none" strike="noStrike" cap="none" normalizeH="0" baseline="0" dirty="0" err="1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</a:t>
            </a:r>
            <a:r>
              <a:rPr kumimoji="0" lang="ru-RU" sz="2800" b="1" i="0" u="none" strike="noStrike" cap="none" normalizeH="0" baseline="0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К. Паустовский</a:t>
            </a:r>
            <a:endParaRPr kumimoji="0" lang="ru-RU" sz="2800" b="1" i="0" u="none" strike="noStrike" cap="none" normalizeH="0" baseline="0" dirty="0" smtClean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5852" y="142852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Заповедная река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3795" name="Picture 3" descr="C:\Users\Ольга\Documents\Конкурсы\ВЭ Балабанова Настя\река\P101000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47810" y="2853898"/>
            <a:ext cx="5053082" cy="3789812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214290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Заповедная река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1538" y="1500174"/>
            <a:ext cx="6800861" cy="5100646"/>
          </a:xfrm>
          <a:prstGeom prst="rect">
            <a:avLst/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1538" y="1500174"/>
            <a:ext cx="6786610" cy="5089957"/>
          </a:xfrm>
          <a:prstGeom prst="rect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00100" y="1357298"/>
            <a:ext cx="6999305" cy="5249479"/>
          </a:xfrm>
          <a:prstGeom prst="rect">
            <a:avLst/>
          </a:prstGeom>
          <a:noFill/>
          <a:ln w="3810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6" name="Picture 2" descr="C:\Users\Ольга\Documents\Конкурсы\ВЭ Балабанова Настя\Природа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282" y="1357298"/>
            <a:ext cx="8694756" cy="5286412"/>
          </a:xfrm>
          <a:prstGeom prst="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cuments\Конкурсы\ВЭ Балабанова Настя\Мещера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8236" y="-24"/>
            <a:ext cx="9152236" cy="691192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4" y="1857364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Добро пожаловать в Мещеру!</a:t>
            </a:r>
            <a:endParaRPr lang="ru-RU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500174"/>
            <a:ext cx="8358246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hlinkClick r:id="rId2"/>
              </a:rPr>
              <a:t>http://oksky-reserve.ru/</a:t>
            </a:r>
            <a:endParaRPr lang="ru-RU" sz="1100" dirty="0" smtClean="0">
              <a:hlinkClick r:id="rId2"/>
            </a:endParaRPr>
          </a:p>
          <a:p>
            <a:r>
              <a:rPr lang="ru-RU" sz="1100" u="sng" dirty="0" smtClean="0">
                <a:hlinkClick r:id="rId3"/>
              </a:rPr>
              <a:t>http://www.liveinternet.ru/showjournal.php?tagid=40285&amp;journalid=2379617</a:t>
            </a:r>
            <a:endParaRPr lang="ru-RU" sz="1100" u="sng" dirty="0" smtClean="0"/>
          </a:p>
          <a:p>
            <a:r>
              <a:rPr lang="en-US" sz="1100" dirty="0" smtClean="0">
                <a:hlinkClick r:id="rId4"/>
              </a:rPr>
              <a:t>http://www.culturemap.ru/?region=94&amp;topic=12&amp;subtopic=37&amp;id=2032</a:t>
            </a:r>
            <a:endParaRPr lang="ru-RU" sz="1100" dirty="0" smtClean="0">
              <a:hlinkClick r:id="rId2"/>
            </a:endParaRPr>
          </a:p>
          <a:p>
            <a:r>
              <a:rPr lang="en-US" sz="1100" dirty="0" smtClean="0">
                <a:hlinkClick r:id="rId2"/>
              </a:rPr>
              <a:t>http://www.lenagold.ru/fon/der/raz/wood09.jpg</a:t>
            </a:r>
            <a:r>
              <a:rPr lang="ru-RU" sz="1100" dirty="0" smtClean="0"/>
              <a:t>   фон</a:t>
            </a:r>
          </a:p>
          <a:p>
            <a:r>
              <a:rPr lang="ru-RU" sz="1100" dirty="0" smtClean="0"/>
              <a:t>слайд4</a:t>
            </a:r>
          </a:p>
          <a:p>
            <a:r>
              <a:rPr lang="en-US" sz="1100" dirty="0" smtClean="0">
                <a:hlinkClick r:id="rId5"/>
              </a:rPr>
              <a:t>http://www.nationalcard.ru/information/park/oksky/map.gif</a:t>
            </a:r>
            <a:endParaRPr lang="ru-RU" sz="1100" dirty="0" smtClean="0"/>
          </a:p>
          <a:p>
            <a:r>
              <a:rPr lang="ru-RU" sz="1100" dirty="0" smtClean="0"/>
              <a:t>Слайд 2</a:t>
            </a:r>
          </a:p>
          <a:p>
            <a:r>
              <a:rPr lang="ru-RU" sz="1100" u="sng" dirty="0" smtClean="0">
                <a:hlinkClick r:id="rId6"/>
              </a:rPr>
              <a:t>http://img-fotki.yandex.ru/get/5809/79795203.6b/0_74d9a_d76da7bf_XL</a:t>
            </a:r>
            <a:r>
              <a:rPr lang="ru-RU" sz="1100" u="sng" dirty="0" smtClean="0"/>
              <a:t> </a:t>
            </a:r>
            <a:endParaRPr lang="ru-RU" sz="1100" dirty="0" smtClean="0"/>
          </a:p>
          <a:p>
            <a:r>
              <a:rPr lang="ru-RU" sz="1100" dirty="0" smtClean="0"/>
              <a:t> </a:t>
            </a:r>
            <a:r>
              <a:rPr lang="en-US" sz="1100" dirty="0" smtClean="0">
                <a:hlinkClick r:id="rId7"/>
              </a:rPr>
              <a:t>http://img-fotki.yandex.ru/get/6209/16364203.1/0_78581_38b57551_L</a:t>
            </a:r>
            <a:endParaRPr lang="ru-RU" sz="1100" dirty="0" smtClean="0"/>
          </a:p>
          <a:p>
            <a:r>
              <a:rPr lang="ru-RU" sz="1100" dirty="0" smtClean="0"/>
              <a:t> </a:t>
            </a:r>
            <a:r>
              <a:rPr lang="en-US" sz="1100" dirty="0" smtClean="0">
                <a:hlinkClick r:id="rId8"/>
              </a:rPr>
              <a:t>http://www.ljplus.ru/img4/p/o/pogonin_sv/DSC_0060.jpg</a:t>
            </a:r>
            <a:endParaRPr lang="ru-RU" sz="1100" dirty="0" smtClean="0"/>
          </a:p>
          <a:p>
            <a:r>
              <a:rPr lang="ru-RU" sz="1100" dirty="0" smtClean="0"/>
              <a:t>Слайд 3</a:t>
            </a:r>
          </a:p>
          <a:p>
            <a:r>
              <a:rPr lang="ru-RU" sz="1100" u="sng" dirty="0" smtClean="0">
                <a:hlinkClick r:id="rId9"/>
              </a:rPr>
              <a:t>http://img0.liveinternet.ru/images/attach/c/2/73/175/73175748_3818013_sterh3.jpg</a:t>
            </a:r>
            <a:endParaRPr lang="ru-RU" sz="1100" u="sng" dirty="0" smtClean="0"/>
          </a:p>
          <a:p>
            <a:r>
              <a:rPr lang="ru-RU" sz="1100" dirty="0" smtClean="0"/>
              <a:t>Слайд 5</a:t>
            </a:r>
          </a:p>
          <a:p>
            <a:r>
              <a:rPr lang="en-US" sz="1100" dirty="0" smtClean="0">
                <a:hlinkClick r:id="rId10"/>
              </a:rPr>
              <a:t>http://s.imhonet.ru/1/tmp_user_files/ed/82/ed8215bf81b9bbba2e2ac3798ac8cbe7/xlarge/3d78dedf4702c903441f41e7b480cdf1.jpg</a:t>
            </a:r>
            <a:endParaRPr lang="ru-RU" sz="1100" dirty="0" smtClean="0"/>
          </a:p>
          <a:p>
            <a:r>
              <a:rPr lang="ru-RU" sz="1100" dirty="0" smtClean="0"/>
              <a:t>Слайд 6</a:t>
            </a:r>
          </a:p>
          <a:p>
            <a:r>
              <a:rPr lang="en-US" sz="1100" dirty="0" smtClean="0">
                <a:hlinkClick r:id="rId11"/>
              </a:rPr>
              <a:t>http://img-fotki.yandex.ru/get/6210/16364203.5/0_7cb11_909e2319_L</a:t>
            </a:r>
            <a:endParaRPr lang="ru-RU" sz="1100" dirty="0" smtClean="0"/>
          </a:p>
          <a:p>
            <a:r>
              <a:rPr lang="ru-RU" sz="1100" dirty="0" smtClean="0"/>
              <a:t> </a:t>
            </a:r>
            <a:r>
              <a:rPr lang="en-US" sz="1100" dirty="0" smtClean="0">
                <a:hlinkClick r:id="rId12"/>
              </a:rPr>
              <a:t>http://img-fotki.yandex.ru/get/7/16364203.8/0_7e578_7ed81bfa_L</a:t>
            </a:r>
            <a:endParaRPr lang="ru-RU" sz="1100" dirty="0" smtClean="0"/>
          </a:p>
          <a:p>
            <a:r>
              <a:rPr lang="ru-RU" sz="1100" dirty="0" smtClean="0"/>
              <a:t> </a:t>
            </a:r>
            <a:r>
              <a:rPr lang="en-US" sz="1100" dirty="0" smtClean="0">
                <a:hlinkClick r:id="rId13"/>
              </a:rPr>
              <a:t>http://img-fotki.yandex.ru/get/6309/16364203.8/0_7d7ff_b0d650bb_L</a:t>
            </a:r>
            <a:endParaRPr lang="ru-RU" sz="1100" dirty="0" smtClean="0"/>
          </a:p>
          <a:p>
            <a:r>
              <a:rPr lang="en-US" sz="1100" dirty="0" smtClean="0">
                <a:hlinkClick r:id="rId14"/>
              </a:rPr>
              <a:t>http://www.ljplus.ru/img4/p/o/pogonin_sv/15-iyunya-204.jpg</a:t>
            </a:r>
            <a:endParaRPr lang="ru-RU" sz="1100" dirty="0" smtClean="0"/>
          </a:p>
          <a:p>
            <a:r>
              <a:rPr lang="ru-RU" sz="1100" dirty="0" smtClean="0"/>
              <a:t> </a:t>
            </a:r>
            <a:r>
              <a:rPr lang="en-US" sz="1100" dirty="0" smtClean="0">
                <a:hlinkClick r:id="rId15"/>
              </a:rPr>
              <a:t>http://www.ljplus.ru/img4/p/o/pogonin_sv/DSC_0021.jpg</a:t>
            </a:r>
            <a:endParaRPr lang="ru-RU" sz="1100" dirty="0" smtClean="0"/>
          </a:p>
          <a:p>
            <a:r>
              <a:rPr lang="ru-RU" sz="1100" dirty="0" smtClean="0"/>
              <a:t> </a:t>
            </a:r>
            <a:r>
              <a:rPr lang="en-US" sz="1100" dirty="0" smtClean="0">
                <a:hlinkClick r:id="rId16"/>
              </a:rPr>
              <a:t>http://www.ljplus.ru/img4/p/o/pogonin_sv/25-apr02w0174.jpg</a:t>
            </a:r>
            <a:endParaRPr lang="ru-RU" sz="1100" dirty="0" smtClean="0"/>
          </a:p>
          <a:p>
            <a:r>
              <a:rPr lang="ru-RU" sz="1100" dirty="0" smtClean="0"/>
              <a:t> </a:t>
            </a:r>
            <a:r>
              <a:rPr lang="en-US" sz="1100" dirty="0" smtClean="0">
                <a:hlinkClick r:id="rId17"/>
              </a:rPr>
              <a:t>http://www.ljplus.ru/img4/p/o/pogonin_sv/Oya-5-YAtshericaA-048.jpg</a:t>
            </a:r>
            <a:endParaRPr lang="ru-RU" sz="1100" dirty="0" smtClean="0"/>
          </a:p>
          <a:p>
            <a:r>
              <a:rPr lang="ru-RU" sz="1100" dirty="0" smtClean="0"/>
              <a:t> </a:t>
            </a:r>
            <a:r>
              <a:rPr lang="en-US" sz="1100" dirty="0" smtClean="0">
                <a:hlinkClick r:id="rId18"/>
              </a:rPr>
              <a:t>http://img-fotki.yandex.ru/get/6305/16364203.3/0_7ac08_7df8a355_XXL.jpg</a:t>
            </a:r>
            <a:endParaRPr lang="ru-RU" sz="1100" dirty="0" smtClean="0"/>
          </a:p>
          <a:p>
            <a:r>
              <a:rPr lang="ru-RU" sz="1100" dirty="0" smtClean="0"/>
              <a:t>Слайд 7</a:t>
            </a:r>
          </a:p>
          <a:p>
            <a:r>
              <a:rPr lang="ru-RU" sz="1100" dirty="0" smtClean="0"/>
              <a:t> </a:t>
            </a:r>
            <a:r>
              <a:rPr lang="en-US" sz="1100" dirty="0" smtClean="0">
                <a:hlinkClick r:id="rId19"/>
              </a:rPr>
              <a:t>http://www.ljplus.ru/img4/p/o/pogonin_sv/2011.08.01.jpg</a:t>
            </a:r>
            <a:endParaRPr lang="ru-RU" sz="1100" dirty="0" smtClean="0"/>
          </a:p>
          <a:p>
            <a:r>
              <a:rPr lang="en-US" sz="1100" dirty="0" smtClean="0">
                <a:hlinkClick r:id="rId20"/>
              </a:rPr>
              <a:t>http://www.ljplus.ru/img4/p/o/pogonin_sv/1-iyunya-1440.jpg</a:t>
            </a:r>
            <a:endParaRPr lang="ru-RU" sz="1100" dirty="0" smtClean="0"/>
          </a:p>
          <a:p>
            <a:r>
              <a:rPr lang="en-US" sz="1100" dirty="0" smtClean="0">
                <a:hlinkClick r:id="rId21"/>
              </a:rPr>
              <a:t>http://img-fotki.yandex.ru/get/9/16364203.8/0_7e131_296ef546_L</a:t>
            </a:r>
            <a:endParaRPr lang="ru-RU" sz="1100" dirty="0" smtClean="0"/>
          </a:p>
          <a:p>
            <a:r>
              <a:rPr lang="en-US" sz="1100" dirty="0" smtClean="0">
                <a:hlinkClick r:id="rId22"/>
              </a:rPr>
              <a:t>http://img-fotki.yandex.ru/get/6211/16364203.5/0_7cd0d_c58ade9f_L</a:t>
            </a:r>
            <a:endParaRPr lang="ru-RU" sz="1100" dirty="0" smtClean="0"/>
          </a:p>
          <a:p>
            <a:r>
              <a:rPr lang="ru-RU" sz="1100" dirty="0" smtClean="0"/>
              <a:t> </a:t>
            </a:r>
            <a:r>
              <a:rPr lang="en-US" sz="1100" dirty="0" smtClean="0">
                <a:hlinkClick r:id="rId23"/>
              </a:rPr>
              <a:t>http://www.ljplus.ru/img4/p/o/pogonin_sv/_DSC_0113.jpg</a:t>
            </a:r>
            <a:endParaRPr lang="ru-RU" sz="11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28596" y="285728"/>
            <a:ext cx="81439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Информационные источники:</a:t>
            </a:r>
          </a:p>
          <a:p>
            <a:endParaRPr lang="ru-RU" sz="1400" dirty="0" smtClean="0"/>
          </a:p>
          <a:p>
            <a:r>
              <a:rPr lang="ru-RU" sz="1400" dirty="0" smtClean="0"/>
              <a:t>Заповедная Мещера. Составитель С.Г. </a:t>
            </a:r>
            <a:r>
              <a:rPr lang="ru-RU" sz="1400" dirty="0" err="1" smtClean="0"/>
              <a:t>Приклонский</a:t>
            </a:r>
            <a:r>
              <a:rPr lang="ru-RU" sz="1400" dirty="0" smtClean="0"/>
              <a:t>, Советская Россия, 1983</a:t>
            </a:r>
          </a:p>
          <a:p>
            <a:r>
              <a:rPr lang="ru-RU" sz="1400" dirty="0" smtClean="0"/>
              <a:t>Древний Спасск: дорога в будущее. Рязанский издательский дом, Рязань, 2009</a:t>
            </a:r>
          </a:p>
          <a:p>
            <a:r>
              <a:rPr lang="ru-RU" sz="1400" dirty="0" smtClean="0"/>
              <a:t>Л.Зыкова Окский государственный заповедник. 1974</a:t>
            </a:r>
            <a:endParaRPr lang="ru-RU" sz="1400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345.86 &amp;Kcy;&amp;Bcy;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29058" y="785794"/>
            <a:ext cx="5000660" cy="5078317"/>
          </a:xfrm>
          <a:prstGeom prst="rect">
            <a:avLst/>
          </a:prstGeom>
          <a:noFill/>
          <a:ln w="12700">
            <a:solidFill>
              <a:schemeClr val="bg2">
                <a:lumMod val="25000"/>
              </a:schemeClr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71406" y="571480"/>
            <a:ext cx="3786214" cy="53245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Опять из соснового бора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Пахнуло смолистым теплом,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Блеснули лесные озёра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Загадочным чёрным стеклом…</a:t>
            </a:r>
          </a:p>
          <a:p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Теряясь в кустах чернотала,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От жёлтых кувшинок пестра,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Всю ночь до рассвета плутала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Туманом повитая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</a:rPr>
              <a:t>Пра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…</a:t>
            </a:r>
          </a:p>
          <a:p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И вновь из соснового бора,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Русалочьей песней меня,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Зелёная сказка-Мещёра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К себе потянула меня.</a:t>
            </a:r>
          </a:p>
          <a:p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В. Полторацкий</a:t>
            </a:r>
          </a:p>
          <a:p>
            <a:endParaRPr lang="ru-RU" sz="2000" dirty="0"/>
          </a:p>
        </p:txBody>
      </p:sp>
      <p:pic>
        <p:nvPicPr>
          <p:cNvPr id="21506" name="Picture 2" descr="http://img-fotki.yandex.ru/get/6209/16364203.1/0_78581_38b57551_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29058" y="785794"/>
            <a:ext cx="5000660" cy="5091578"/>
          </a:xfrm>
          <a:prstGeom prst="rect">
            <a:avLst/>
          </a:prstGeom>
          <a:noFill/>
          <a:ln w="19050">
            <a:solidFill>
              <a:schemeClr val="bg2">
                <a:lumMod val="25000"/>
              </a:schemeClr>
            </a:solidFill>
          </a:ln>
        </p:spPr>
      </p:pic>
      <p:pic>
        <p:nvPicPr>
          <p:cNvPr id="1026" name="Picture 2" descr="C:\Users\Ольга\Documents\Конкурсы\ВЭ Балабанова Настя\М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57933" y="785794"/>
            <a:ext cx="5120971" cy="5143536"/>
          </a:xfrm>
          <a:prstGeom prst="rect">
            <a:avLst/>
          </a:prstGeom>
          <a:noFill/>
          <a:ln w="19050">
            <a:solidFill>
              <a:schemeClr val="bg2">
                <a:lumMod val="25000"/>
              </a:schemeClr>
            </a:solidFill>
          </a:ln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4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sz="1200" u="sng" dirty="0" smtClean="0">
              <a:hlinkClick r:id="rId2"/>
            </a:endParaRPr>
          </a:p>
          <a:p>
            <a:r>
              <a:rPr lang="en-US" sz="1200" dirty="0" smtClean="0">
                <a:hlinkClick r:id="rId3"/>
              </a:rPr>
              <a:t>http://www.ljplus.ru/img4/p/o/pogonin_sv/29-iyunyaB-454.jpg</a:t>
            </a:r>
            <a:endParaRPr lang="ru-RU" sz="1200" dirty="0" smtClean="0"/>
          </a:p>
          <a:p>
            <a:r>
              <a:rPr lang="ru-RU" sz="1200" dirty="0" smtClean="0"/>
              <a:t> </a:t>
            </a:r>
            <a:r>
              <a:rPr lang="en-US" sz="1200" dirty="0" smtClean="0">
                <a:hlinkClick r:id="rId4"/>
              </a:rPr>
              <a:t>http://www.ljplus.ru/img4/p/o/pogonin_sv/28-iyunyaB-708.jpg</a:t>
            </a:r>
            <a:endParaRPr lang="ru-RU" sz="1200" dirty="0" smtClean="0"/>
          </a:p>
          <a:p>
            <a:r>
              <a:rPr lang="ru-RU" sz="1200" dirty="0" smtClean="0"/>
              <a:t> </a:t>
            </a:r>
            <a:r>
              <a:rPr lang="en-US" sz="1200" dirty="0" smtClean="0">
                <a:hlinkClick r:id="rId5"/>
              </a:rPr>
              <a:t>http://www.ljplus.ru/img4/p/o/pogonin_sv/20-maya-Kopyten0003.jpg</a:t>
            </a:r>
            <a:r>
              <a:rPr lang="ru-RU" sz="1200" dirty="0" smtClean="0"/>
              <a:t> </a:t>
            </a:r>
          </a:p>
          <a:p>
            <a:r>
              <a:rPr lang="en-US" sz="1200" dirty="0" smtClean="0">
                <a:hlinkClick r:id="rId6"/>
              </a:rPr>
              <a:t>http://www.ljplus.ru/img4/p/o/pogonin_sv/OG-Griby-B-473.jpg</a:t>
            </a:r>
            <a:endParaRPr lang="ru-RU" sz="1200" dirty="0" smtClean="0"/>
          </a:p>
          <a:p>
            <a:r>
              <a:rPr lang="ru-RU" sz="1200" dirty="0" smtClean="0"/>
              <a:t>Слайд 11</a:t>
            </a:r>
          </a:p>
          <a:p>
            <a:r>
              <a:rPr lang="ru-RU" sz="1200" u="sng" dirty="0" smtClean="0">
                <a:hlinkClick r:id="rId2"/>
              </a:rPr>
              <a:t>https://lh5.googleusercontent.com/-3dmzsT6xs1E/TkkmPazaD8I/AAAAAAAABxE/evFz3M99HOY/s800/_MG_8716.JPG</a:t>
            </a:r>
            <a:endParaRPr lang="ru-RU" sz="1200" u="sng" dirty="0" smtClean="0"/>
          </a:p>
          <a:p>
            <a:r>
              <a:rPr lang="ru-RU" sz="1200" u="sng" dirty="0" smtClean="0">
                <a:hlinkClick r:id="rId7"/>
              </a:rPr>
              <a:t>http://img-fotki.yandex.ru/get/53/evelinalina.14/0_3d0cc_530b8a8_XL.jpg</a:t>
            </a:r>
            <a:endParaRPr lang="ru-RU" sz="1200" u="sng" dirty="0" smtClean="0"/>
          </a:p>
          <a:p>
            <a:r>
              <a:rPr lang="ru-RU" sz="1200" dirty="0" smtClean="0"/>
              <a:t>слайд17</a:t>
            </a:r>
          </a:p>
          <a:p>
            <a:r>
              <a:rPr lang="ru-RU" sz="1200" u="sng" dirty="0" smtClean="0">
                <a:hlinkClick r:id="rId8"/>
              </a:rPr>
              <a:t>http://img-fotki.yandex.ru/get/6310/16364203.5/0_7d450_eacd13bc_L</a:t>
            </a:r>
            <a:endParaRPr lang="ru-RU" sz="1200" u="sng" dirty="0" smtClean="0"/>
          </a:p>
          <a:p>
            <a:r>
              <a:rPr lang="ru-RU" sz="1200" dirty="0" smtClean="0"/>
              <a:t>Слайд 18</a:t>
            </a:r>
          </a:p>
          <a:p>
            <a:r>
              <a:rPr lang="ru-RU" dirty="0" smtClean="0"/>
              <a:t> </a:t>
            </a:r>
            <a:r>
              <a:rPr lang="ru-RU" sz="1200" u="sng" dirty="0" smtClean="0">
                <a:hlinkClick r:id="rId9"/>
              </a:rPr>
              <a:t>http://camper-shoes.ru/sites/default/files/fored.jpg</a:t>
            </a:r>
            <a:endParaRPr lang="ru-RU" sz="1200" u="sng" dirty="0" smtClean="0"/>
          </a:p>
          <a:p>
            <a:r>
              <a:rPr lang="ru-RU" sz="1200" dirty="0" smtClean="0"/>
              <a:t>Слайд 1, 3, 8, 9, 10, 11, 12, 13, 14, 15, 16  </a:t>
            </a:r>
          </a:p>
          <a:p>
            <a:r>
              <a:rPr lang="ru-RU" sz="1200" dirty="0" smtClean="0"/>
              <a:t> фотографии из личных  архивов сотрудников заповедника,  </a:t>
            </a:r>
            <a:r>
              <a:rPr lang="ru-RU" sz="1200" dirty="0" err="1" smtClean="0"/>
              <a:t>Акиншиной</a:t>
            </a:r>
            <a:r>
              <a:rPr lang="ru-RU" sz="1200" dirty="0" smtClean="0"/>
              <a:t> О.Э.</a:t>
            </a:r>
          </a:p>
          <a:p>
            <a:r>
              <a:rPr lang="ru-RU" dirty="0" smtClean="0"/>
              <a:t>Видео</a:t>
            </a:r>
          </a:p>
          <a:p>
            <a:r>
              <a:rPr lang="en-US" sz="1200" dirty="0" smtClean="0">
                <a:hlinkClick r:id="rId10"/>
              </a:rPr>
              <a:t>http://youtu.be/QDDlV8g48c0</a:t>
            </a:r>
            <a:r>
              <a:rPr lang="ru-RU" sz="1200" dirty="0" smtClean="0"/>
              <a:t> </a:t>
            </a:r>
          </a:p>
          <a:p>
            <a:r>
              <a:rPr lang="en-US" sz="1200" dirty="0" smtClean="0">
                <a:hlinkClick r:id="rId11"/>
              </a:rPr>
              <a:t>http://youtu.be/xOQkvp2WkSg</a:t>
            </a:r>
            <a:r>
              <a:rPr lang="ru-RU" sz="1200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214290"/>
            <a:ext cx="535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Маршрут экскурсии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Box 2">
            <a:hlinkClick r:id="rId2" action="ppaction://hlinksldjump"/>
          </p:cNvPr>
          <p:cNvSpPr txBox="1"/>
          <p:nvPr/>
        </p:nvSpPr>
        <p:spPr>
          <a:xfrm>
            <a:off x="2786050" y="5572141"/>
            <a:ext cx="3571900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Заповедная река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2786050" y="4500570"/>
            <a:ext cx="3571900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Музей природы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2786050" y="1285860"/>
            <a:ext cx="3571900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«Летопись природы»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 descr="C:\Users\Ольга\Documents\Конкурсы\ВЭ Балабанова Настя\Ж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793512" y="2285992"/>
            <a:ext cx="2088252" cy="1571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C:\Users\Ольга\Documents\Конкурсы\ВЭ Балабанова Настя\зубры\P5010282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14282" y="1053686"/>
            <a:ext cx="2119327" cy="1589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TextBox 20">
            <a:hlinkClick r:id="rId7" action="ppaction://hlinksldjump"/>
          </p:cNvPr>
          <p:cNvSpPr txBox="1"/>
          <p:nvPr/>
        </p:nvSpPr>
        <p:spPr>
          <a:xfrm>
            <a:off x="2786050" y="2285992"/>
            <a:ext cx="3571900" cy="46166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Лесные великаны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TextBox 21">
            <a:hlinkClick r:id="rId8" action="ppaction://hlinksldjump"/>
          </p:cNvPr>
          <p:cNvSpPr txBox="1"/>
          <p:nvPr/>
        </p:nvSpPr>
        <p:spPr>
          <a:xfrm>
            <a:off x="2786050" y="3429001"/>
            <a:ext cx="3571900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Чудо-птицы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rot="4983433">
            <a:off x="6135147" y="1686708"/>
            <a:ext cx="1079399" cy="508410"/>
          </a:xfrm>
          <a:prstGeom prst="curved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верх стрелка 24"/>
          <p:cNvSpPr/>
          <p:nvPr/>
        </p:nvSpPr>
        <p:spPr>
          <a:xfrm rot="4983433">
            <a:off x="6171114" y="3939958"/>
            <a:ext cx="1079399" cy="579501"/>
          </a:xfrm>
          <a:prstGeom prst="curvedDown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Выгнутая влево стрелка 26"/>
          <p:cNvSpPr/>
          <p:nvPr/>
        </p:nvSpPr>
        <p:spPr>
          <a:xfrm>
            <a:off x="2214546" y="2643182"/>
            <a:ext cx="500066" cy="1071570"/>
          </a:xfrm>
          <a:prstGeom prst="curved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9" name="Picture 5" descr="C:\Users\Ольга\Documents\Конкурсы\ВЭ Балабанова Настя\Заповедник\002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6786578" y="4714884"/>
            <a:ext cx="2143140" cy="1607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0" name="Picture 6" descr="C:\Users\Ольга\Documents\Конкурсы\ВЭ Балабанова Настя\Заповедник\S8005799.JP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214282" y="3357562"/>
            <a:ext cx="2143140" cy="1607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Выгнутая влево стрелка 27"/>
          <p:cNvSpPr/>
          <p:nvPr/>
        </p:nvSpPr>
        <p:spPr>
          <a:xfrm>
            <a:off x="2214546" y="4643446"/>
            <a:ext cx="500066" cy="1071570"/>
          </a:xfrm>
          <a:prstGeom prst="curved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214290"/>
            <a:ext cx="535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«Летопись природы»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14282" y="1142984"/>
            <a:ext cx="8715436" cy="1716328"/>
            <a:chOff x="214282" y="1142984"/>
            <a:chExt cx="8715436" cy="1716328"/>
          </a:xfrm>
        </p:grpSpPr>
        <p:sp>
          <p:nvSpPr>
            <p:cNvPr id="3" name="TextBox 2"/>
            <p:cNvSpPr txBox="1"/>
            <p:nvPr/>
          </p:nvSpPr>
          <p:spPr>
            <a:xfrm>
              <a:off x="2357422" y="1357298"/>
              <a:ext cx="65722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just"/>
              <a:r>
                <a:rPr lang="ru-RU" sz="2400" b="1" dirty="0" smtClean="0">
                  <a:solidFill>
                    <a:schemeClr val="accent3">
                      <a:lumMod val="50000"/>
                    </a:schemeClr>
                  </a:solidFill>
                </a:rPr>
                <a:t>Окский заповедник образован 10 февраля 1935 года на территории Рязанской области в юго-восточной части Мещёрской низменности</a:t>
              </a:r>
              <a:endParaRPr lang="ru-RU" sz="2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pic>
          <p:nvPicPr>
            <p:cNvPr id="4" name="Picture 2" descr="http://oopt.info/oksky/map.gif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14282" y="1142984"/>
              <a:ext cx="2143140" cy="171632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6" name="TextBox 5"/>
          <p:cNvSpPr txBox="1"/>
          <p:nvPr/>
        </p:nvSpPr>
        <p:spPr>
          <a:xfrm>
            <a:off x="357158" y="4857760"/>
            <a:ext cx="842968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just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«Летопись Природы» – своеобразная живая история заповедника. 55 томов содержат результаты основных наблюдений за состоянием объектов животного и растительного мира и явлений природы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3214686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just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Площадь  заповедника составляет 77193 га, строго охраняемая зона - ядро заповедника 22604 га,  охранная зона, расположенная вокруг ядра - 21449 га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4572008"/>
            <a:ext cx="8786874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Заповедник  был создан с целью сохранения реликтового зверька выхухоли, появившегося на нашей планете задолго до мамонтов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Picture 2" descr="http://s.imhonet.ru/1/tmp_user_files/ed/82/ed8215bf81b9bbba2e2ac3798ac8cbe7/xlarge/3d78dedf4702c903441f41e7b480cdf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34" y="1000108"/>
            <a:ext cx="3788786" cy="3138490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4" name="Picture 4" descr="http://festival.1september.ru/articles/594691/presentation/1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8" y="1000108"/>
            <a:ext cx="4143404" cy="3143272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</p:pic>
      <p:sp>
        <p:nvSpPr>
          <p:cNvPr id="7" name="TextBox 6">
            <a:hlinkClick r:id="rId4"/>
          </p:cNvPr>
          <p:cNvSpPr txBox="1"/>
          <p:nvPr/>
        </p:nvSpPr>
        <p:spPr>
          <a:xfrm>
            <a:off x="3071802" y="6215082"/>
            <a:ext cx="3357586" cy="369332"/>
          </a:xfrm>
          <a:prstGeom prst="rect">
            <a:avLst/>
          </a:prstGeom>
          <a:solidFill>
            <a:srgbClr val="C5FFC5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8000"/>
                </a:solidFill>
              </a:rPr>
              <a:t>Смотреть видео</a:t>
            </a:r>
            <a:endParaRPr lang="ru-RU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286808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заповеднике обитает 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14282" y="1142984"/>
            <a:ext cx="8786874" cy="4535890"/>
            <a:chOff x="214282" y="1571612"/>
            <a:chExt cx="8786874" cy="4535890"/>
          </a:xfrm>
        </p:grpSpPr>
        <p:pic>
          <p:nvPicPr>
            <p:cNvPr id="1026" name="Picture 2" descr="C:\Users\Ольга\Documents\Конкурсы\ВЭ Балабанова Настя\кабанчик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214283" y="1571612"/>
              <a:ext cx="4214842" cy="3415475"/>
            </a:xfrm>
            <a:prstGeom prst="rect">
              <a:avLst/>
            </a:prstGeom>
            <a:noFill/>
            <a:ln w="38100"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214282" y="5214950"/>
              <a:ext cx="8715436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600" b="1" dirty="0" smtClean="0">
                  <a:solidFill>
                    <a:schemeClr val="accent3">
                      <a:lumMod val="50000"/>
                    </a:schemeClr>
                  </a:solidFill>
                </a:rPr>
                <a:t>60 видов млекопитающих : лось, кабан , пятнистый олень , енотовидная собака , заяц и другие</a:t>
              </a:r>
              <a:endParaRPr lang="ru-RU" sz="26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pic>
          <p:nvPicPr>
            <p:cNvPr id="1028" name="Picture 4" descr="172.26 &amp;Kcy;&amp;Bcy;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643438" y="1571612"/>
              <a:ext cx="4357718" cy="3461663"/>
            </a:xfrm>
            <a:prstGeom prst="rect">
              <a:avLst/>
            </a:prstGeom>
            <a:noFill/>
            <a:ln w="38100">
              <a:solidFill>
                <a:schemeClr val="accent3">
                  <a:lumMod val="50000"/>
                </a:schemeClr>
              </a:solidFill>
            </a:ln>
          </p:spPr>
        </p:pic>
      </p:grpSp>
      <p:grpSp>
        <p:nvGrpSpPr>
          <p:cNvPr id="7" name="Группа 6"/>
          <p:cNvGrpSpPr/>
          <p:nvPr/>
        </p:nvGrpSpPr>
        <p:grpSpPr>
          <a:xfrm>
            <a:off x="428596" y="1071546"/>
            <a:ext cx="8358246" cy="5135913"/>
            <a:chOff x="428596" y="714356"/>
            <a:chExt cx="8358246" cy="5135913"/>
          </a:xfrm>
        </p:grpSpPr>
        <p:sp>
          <p:nvSpPr>
            <p:cNvPr id="8" name="TextBox 7"/>
            <p:cNvSpPr txBox="1"/>
            <p:nvPr/>
          </p:nvSpPr>
          <p:spPr>
            <a:xfrm>
              <a:off x="1071538" y="5357826"/>
              <a:ext cx="678661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600" b="1" dirty="0" smtClean="0">
                  <a:solidFill>
                    <a:schemeClr val="accent3">
                      <a:lumMod val="50000"/>
                    </a:schemeClr>
                  </a:solidFill>
                </a:rPr>
                <a:t>234 вида птиц</a:t>
              </a:r>
              <a:endParaRPr lang="ru-RU" sz="26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pic>
          <p:nvPicPr>
            <p:cNvPr id="9" name="Picture 2" descr="http://img-fotki.yandex.ru/get/7/16364203.8/0_7e578_7ed81bfa_L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28596" y="714356"/>
              <a:ext cx="3000396" cy="4439576"/>
            </a:xfrm>
            <a:prstGeom prst="rect">
              <a:avLst/>
            </a:prstGeom>
            <a:noFill/>
            <a:ln w="38100">
              <a:solidFill>
                <a:srgbClr val="FFCC66"/>
              </a:solidFill>
            </a:ln>
          </p:spPr>
        </p:pic>
        <p:pic>
          <p:nvPicPr>
            <p:cNvPr id="10" name="Picture 4" descr="http://img-fotki.yandex.ru/get/6309/16364203.8/0_7d7ff_b0d650bb_L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4151238" y="714356"/>
              <a:ext cx="4635604" cy="4429156"/>
            </a:xfrm>
            <a:prstGeom prst="rect">
              <a:avLst/>
            </a:prstGeom>
            <a:noFill/>
            <a:ln w="38100">
              <a:solidFill>
                <a:srgbClr val="FFCC66"/>
              </a:solidFill>
            </a:ln>
          </p:spPr>
        </p:pic>
      </p:grpSp>
      <p:sp>
        <p:nvSpPr>
          <p:cNvPr id="11" name="Нашивка 10"/>
          <p:cNvSpPr/>
          <p:nvPr/>
        </p:nvSpPr>
        <p:spPr>
          <a:xfrm rot="5400000">
            <a:off x="3814196" y="5472688"/>
            <a:ext cx="428604" cy="2056268"/>
          </a:xfrm>
          <a:prstGeom prst="chevron">
            <a:avLst/>
          </a:prstGeom>
          <a:solidFill>
            <a:srgbClr val="E6BA00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14282" y="1142984"/>
            <a:ext cx="8706814" cy="4993037"/>
            <a:chOff x="151466" y="1000108"/>
            <a:chExt cx="8706814" cy="4993037"/>
          </a:xfrm>
        </p:grpSpPr>
        <p:pic>
          <p:nvPicPr>
            <p:cNvPr id="13" name="Picture 2" descr="100.03 &amp;Kcy;&amp;Bcy;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000496" y="1000108"/>
              <a:ext cx="4857784" cy="4202459"/>
            </a:xfrm>
            <a:prstGeom prst="rect">
              <a:avLst/>
            </a:prstGeom>
            <a:noFill/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</p:pic>
        <p:pic>
          <p:nvPicPr>
            <p:cNvPr id="14" name="Picture 4" descr="http://img-fotki.yandex.ru/get/6305/16364203.3/0_7ac08_7df8a355_XXL.jp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151466" y="1000108"/>
              <a:ext cx="3563278" cy="4214842"/>
            </a:xfrm>
            <a:prstGeom prst="rect">
              <a:avLst/>
            </a:prstGeom>
            <a:noFill/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1785918" y="5500702"/>
              <a:ext cx="500066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600" b="1" dirty="0" smtClean="0">
                  <a:solidFill>
                    <a:schemeClr val="accent3">
                      <a:lumMod val="50000"/>
                    </a:schemeClr>
                  </a:solidFill>
                </a:rPr>
                <a:t>1335 видов жуков</a:t>
              </a:r>
              <a:endParaRPr lang="ru-RU" sz="26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42910" y="1000108"/>
            <a:ext cx="7751892" cy="5350227"/>
            <a:chOff x="642910" y="1000108"/>
            <a:chExt cx="7751892" cy="5350227"/>
          </a:xfrm>
        </p:grpSpPr>
        <p:pic>
          <p:nvPicPr>
            <p:cNvPr id="17" name="Picture 2" descr="http://img-fotki.yandex.ru/get/6210/16364203.5/0_7cb11_909e2319_L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642910" y="1000108"/>
              <a:ext cx="7751892" cy="4786346"/>
            </a:xfrm>
            <a:prstGeom prst="rect">
              <a:avLst/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1785918" y="5857892"/>
              <a:ext cx="471490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600" b="1" dirty="0" smtClean="0">
                  <a:solidFill>
                    <a:schemeClr val="accent3">
                      <a:lumMod val="50000"/>
                    </a:schemeClr>
                  </a:solidFill>
                </a:rPr>
                <a:t>39 видов рыб</a:t>
              </a:r>
              <a:endParaRPr lang="ru-RU" sz="26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28596" y="1285860"/>
            <a:ext cx="8358246" cy="4635847"/>
            <a:chOff x="357158" y="928670"/>
            <a:chExt cx="8358246" cy="4635847"/>
          </a:xfrm>
        </p:grpSpPr>
        <p:pic>
          <p:nvPicPr>
            <p:cNvPr id="23" name="Picture 2" descr="108.53 &amp;Kcy;&amp;Bcy;"/>
            <p:cNvPicPr>
              <a:picLocks noChangeAspect="1" noChangeArrowheads="1"/>
            </p:cNvPicPr>
            <p:nvPr/>
          </p:nvPicPr>
          <p:blipFill>
            <a:blip r:embed="rId9" cstate="screen"/>
            <a:srcRect t="-224"/>
            <a:stretch>
              <a:fillRect/>
            </a:stretch>
          </p:blipFill>
          <p:spPr bwMode="auto">
            <a:xfrm>
              <a:off x="357158" y="928670"/>
              <a:ext cx="4238161" cy="3929090"/>
            </a:xfrm>
            <a:prstGeom prst="rect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</p:pic>
        <p:pic>
          <p:nvPicPr>
            <p:cNvPr id="24" name="Picture 4" descr="205.35 &amp;Kcy;&amp;Bcy;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5045447" y="928671"/>
              <a:ext cx="3669957" cy="3925088"/>
            </a:xfrm>
            <a:prstGeom prst="rect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</p:pic>
        <p:sp>
          <p:nvSpPr>
            <p:cNvPr id="25" name="TextBox 24"/>
            <p:cNvSpPr txBox="1"/>
            <p:nvPr/>
          </p:nvSpPr>
          <p:spPr>
            <a:xfrm>
              <a:off x="1142976" y="5072074"/>
              <a:ext cx="607223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600" b="1" dirty="0" smtClean="0">
                  <a:solidFill>
                    <a:schemeClr val="accent3">
                      <a:lumMod val="50000"/>
                    </a:schemeClr>
                  </a:solidFill>
                </a:rPr>
                <a:t>6 видов рептилий</a:t>
              </a:r>
              <a:endParaRPr lang="ru-RU" sz="26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1142976" y="1071546"/>
            <a:ext cx="6429419" cy="5064475"/>
            <a:chOff x="1500167" y="1785926"/>
            <a:chExt cx="6429419" cy="5064475"/>
          </a:xfrm>
        </p:grpSpPr>
        <p:pic>
          <p:nvPicPr>
            <p:cNvPr id="27" name="Picture 2" descr="165.68 &amp;Kcy;&amp;Bcy;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1500167" y="1785926"/>
              <a:ext cx="6429419" cy="4396116"/>
            </a:xfrm>
            <a:prstGeom prst="rect">
              <a:avLst/>
            </a:prstGeom>
            <a:noFill/>
            <a:ln w="38100">
              <a:solidFill>
                <a:schemeClr val="accent2">
                  <a:lumMod val="40000"/>
                  <a:lumOff val="60000"/>
                </a:schemeClr>
              </a:solidFill>
            </a:ln>
          </p:spPr>
        </p:pic>
        <p:sp>
          <p:nvSpPr>
            <p:cNvPr id="28" name="TextBox 27"/>
            <p:cNvSpPr txBox="1"/>
            <p:nvPr/>
          </p:nvSpPr>
          <p:spPr>
            <a:xfrm>
              <a:off x="2214547" y="6357958"/>
              <a:ext cx="428628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600" b="1" dirty="0" smtClean="0">
                  <a:solidFill>
                    <a:schemeClr val="accent3">
                      <a:lumMod val="50000"/>
                    </a:schemeClr>
                  </a:solidFill>
                </a:rPr>
                <a:t>11 видов амфибий</a:t>
              </a:r>
              <a:endParaRPr lang="ru-RU" sz="26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642910" y="1142984"/>
            <a:ext cx="7929618" cy="5214974"/>
            <a:chOff x="500034" y="928670"/>
            <a:chExt cx="8286808" cy="4707285"/>
          </a:xfrm>
        </p:grpSpPr>
        <p:pic>
          <p:nvPicPr>
            <p:cNvPr id="30" name="Picture 2" descr="http://img-fotki.yandex.ru/get/6213/16364203.8/0_7dcac_82286ca2_L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500034" y="928670"/>
              <a:ext cx="3357586" cy="3954490"/>
            </a:xfrm>
            <a:prstGeom prst="rect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</p:pic>
        <p:sp>
          <p:nvSpPr>
            <p:cNvPr id="31" name="TextBox 30"/>
            <p:cNvSpPr txBox="1"/>
            <p:nvPr/>
          </p:nvSpPr>
          <p:spPr>
            <a:xfrm>
              <a:off x="714348" y="5143512"/>
              <a:ext cx="792961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600" b="1" dirty="0" smtClean="0">
                  <a:solidFill>
                    <a:schemeClr val="accent3">
                      <a:lumMod val="50000"/>
                    </a:schemeClr>
                  </a:solidFill>
                </a:rPr>
                <a:t>  278 видов пауков              539 видов чешуекрылых                                   </a:t>
              </a:r>
              <a:endParaRPr lang="ru-RU" sz="26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pic>
          <p:nvPicPr>
            <p:cNvPr id="32" name="Picture 2" descr="http://img-fotki.yandex.ru/get/6313/16364203.8/0_7e828_2b583b3f_L"/>
            <p:cNvPicPr>
              <a:picLocks noChangeAspect="1"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4142528" y="928670"/>
              <a:ext cx="4644314" cy="4000528"/>
            </a:xfrm>
            <a:prstGeom prst="rect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</p:pic>
      </p:grpSp>
      <p:sp>
        <p:nvSpPr>
          <p:cNvPr id="34" name="Управляющая кнопка: далее 33">
            <a:hlinkClick r:id="" action="ppaction://hlinkshowjump?jump=nextslide" highlightClick="1"/>
          </p:cNvPr>
          <p:cNvSpPr/>
          <p:nvPr/>
        </p:nvSpPr>
        <p:spPr>
          <a:xfrm>
            <a:off x="8501090" y="6286520"/>
            <a:ext cx="428628" cy="399474"/>
          </a:xfrm>
          <a:prstGeom prst="actionButtonForwardNex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200.20 &amp;Kcy;&amp;Bcy;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6393" y="1643050"/>
            <a:ext cx="8116527" cy="457203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82968" y="246903"/>
            <a:ext cx="8715436" cy="1285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Флора Окского заповедника насчитывает 871 вид цветковых и сосудистых споровых растений, 198 видов мхов, 130 видов лишайников,  565 видов грибов</a:t>
            </a:r>
            <a:endParaRPr lang="ru-RU" sz="2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8501090" y="2857496"/>
            <a:ext cx="428604" cy="1357322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142976" y="1643050"/>
            <a:ext cx="6786610" cy="4583905"/>
            <a:chOff x="803233" y="533134"/>
            <a:chExt cx="7228097" cy="5012533"/>
          </a:xfrm>
        </p:grpSpPr>
        <p:grpSp>
          <p:nvGrpSpPr>
            <p:cNvPr id="17" name="Группа 1"/>
            <p:cNvGrpSpPr/>
            <p:nvPr/>
          </p:nvGrpSpPr>
          <p:grpSpPr>
            <a:xfrm>
              <a:off x="854097" y="533134"/>
              <a:ext cx="7177233" cy="5000660"/>
              <a:chOff x="854097" y="533134"/>
              <a:chExt cx="7177233" cy="5000660"/>
            </a:xfrm>
          </p:grpSpPr>
          <p:pic>
            <p:nvPicPr>
              <p:cNvPr id="19" name="Picture 2" descr="http://img-fotki.yandex.ru/get/9/16364203.8/0_7e131_296ef546_L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854097" y="676010"/>
                <a:ext cx="3390900" cy="4762500"/>
              </a:xfrm>
              <a:prstGeom prst="rect">
                <a:avLst/>
              </a:prstGeom>
              <a:noFill/>
              <a:ln>
                <a:solidFill>
                  <a:srgbClr val="C5FFC5"/>
                </a:solidFill>
              </a:ln>
            </p:spPr>
          </p:pic>
          <p:pic>
            <p:nvPicPr>
              <p:cNvPr id="20" name="Picture 4" descr="http://img-fotki.yandex.ru/get/6211/16364203.5/0_7cd0d_c58ade9f_L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4660885" y="533134"/>
                <a:ext cx="3370445" cy="5000660"/>
              </a:xfrm>
              <a:prstGeom prst="rect">
                <a:avLst/>
              </a:prstGeom>
              <a:noFill/>
              <a:ln w="28575">
                <a:solidFill>
                  <a:srgbClr val="C5FFC5"/>
                </a:solidFill>
              </a:ln>
            </p:spPr>
          </p:pic>
        </p:grpSp>
        <p:pic>
          <p:nvPicPr>
            <p:cNvPr id="18" name="Picture 2" descr="http://img-fotki.yandex.ru/get/9/16364203.8/0_7e131_296ef546_L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803233" y="533134"/>
              <a:ext cx="3568924" cy="5012533"/>
            </a:xfrm>
            <a:prstGeom prst="rect">
              <a:avLst/>
            </a:prstGeom>
            <a:noFill/>
            <a:ln w="28575">
              <a:solidFill>
                <a:srgbClr val="C5FFC5"/>
              </a:solidFill>
            </a:ln>
          </p:spPr>
        </p:pic>
      </p:grpSp>
      <p:pic>
        <p:nvPicPr>
          <p:cNvPr id="21" name="Picture 2" descr="130.49 &amp;Kcy;&amp;Bcy;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85786" y="1643050"/>
            <a:ext cx="6929486" cy="4604259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</p:pic>
      <p:pic>
        <p:nvPicPr>
          <p:cNvPr id="22" name="Picture 2" descr="176.00 &amp;Kcy;&amp;Bcy;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142976" y="1643050"/>
            <a:ext cx="6391012" cy="4572032"/>
          </a:xfrm>
          <a:prstGeom prst="rect">
            <a:avLst/>
          </a:prstGeom>
          <a:noFill/>
          <a:ln w="28575">
            <a:solidFill>
              <a:schemeClr val="bg2">
                <a:lumMod val="75000"/>
              </a:schemeClr>
            </a:solidFill>
          </a:ln>
        </p:spPr>
      </p:pic>
      <p:grpSp>
        <p:nvGrpSpPr>
          <p:cNvPr id="23" name="Группа 22"/>
          <p:cNvGrpSpPr/>
          <p:nvPr/>
        </p:nvGrpSpPr>
        <p:grpSpPr>
          <a:xfrm>
            <a:off x="428596" y="1643050"/>
            <a:ext cx="7816382" cy="4572032"/>
            <a:chOff x="571472" y="911660"/>
            <a:chExt cx="7744944" cy="4903370"/>
          </a:xfrm>
        </p:grpSpPr>
        <p:pic>
          <p:nvPicPr>
            <p:cNvPr id="24" name="Picture 2" descr="129.17 &amp;Kcy;&amp;Bcy;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71472" y="911660"/>
              <a:ext cx="3358472" cy="4903370"/>
            </a:xfrm>
            <a:prstGeom prst="rect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</p:pic>
        <p:pic>
          <p:nvPicPr>
            <p:cNvPr id="25" name="Picture 12" descr="142.60 &amp;Kcy;&amp;Bcy;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4286248" y="911660"/>
              <a:ext cx="4030168" cy="4903370"/>
            </a:xfrm>
            <a:prstGeom prst="rect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</p:pic>
      </p:grpSp>
      <p:pic>
        <p:nvPicPr>
          <p:cNvPr id="26" name="Picture 2" descr="141.06 &amp;Kcy;&amp;Bcy;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14348" y="1571874"/>
            <a:ext cx="7286676" cy="4690799"/>
          </a:xfrm>
          <a:prstGeom prst="rect">
            <a:avLst/>
          </a:prstGeom>
          <a:noFill/>
          <a:ln w="28575">
            <a:solidFill>
              <a:srgbClr val="C5FFC5"/>
            </a:solidFill>
          </a:ln>
        </p:spPr>
      </p:pic>
      <p:pic>
        <p:nvPicPr>
          <p:cNvPr id="27" name="Picture 2" descr="149.53 &amp;Kcy;&amp;Bcy;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714348" y="1643050"/>
            <a:ext cx="7487790" cy="4572032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28" name="Управляющая кнопка: домой 27">
            <a:hlinkClick r:id="rId11" action="ppaction://hlinksldjump" highlightClick="1"/>
          </p:cNvPr>
          <p:cNvSpPr/>
          <p:nvPr/>
        </p:nvSpPr>
        <p:spPr>
          <a:xfrm>
            <a:off x="8643966" y="6357958"/>
            <a:ext cx="428628" cy="500042"/>
          </a:xfrm>
          <a:prstGeom prst="actionButtonHom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0166" y="214290"/>
            <a:ext cx="5072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Лесной великан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143372" y="1357298"/>
            <a:ext cx="4829364" cy="4600580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85720" y="1571612"/>
            <a:ext cx="3714776" cy="41549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just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1959 году в заповеднике был создан питомник чистокровных зубров.</a:t>
            </a:r>
          </a:p>
          <a:p>
            <a:pPr algn="just"/>
            <a:endParaRPr lang="ru-RU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За время работы здесь родилось более 350 телят.</a:t>
            </a:r>
          </a:p>
          <a:p>
            <a:pPr algn="just"/>
            <a:endParaRPr lang="ru-RU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Более 200 молодых зубров из их числа расселено на охраняемых территориях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34" y="428604"/>
            <a:ext cx="7858179" cy="5893636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035" y="392883"/>
            <a:ext cx="7881992" cy="5911495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6221" y="410746"/>
            <a:ext cx="7881993" cy="5911494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2409" y="357166"/>
            <a:ext cx="7929618" cy="5947213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Нашивка 6"/>
          <p:cNvSpPr/>
          <p:nvPr/>
        </p:nvSpPr>
        <p:spPr>
          <a:xfrm>
            <a:off x="8516524" y="2714620"/>
            <a:ext cx="556070" cy="1428760"/>
          </a:xfrm>
          <a:prstGeom prst="chevron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flat" dir="t">
              <a:rot lat="0" lon="0" rev="18900000"/>
            </a:lightRig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b="1">
              <a:ln/>
              <a:solidFill>
                <a:schemeClr val="accent3"/>
              </a:solidFill>
            </a:endParaRPr>
          </a:p>
        </p:txBody>
      </p:sp>
      <p:sp>
        <p:nvSpPr>
          <p:cNvPr id="8" name="Управляющая кнопка: домой 7">
            <a:hlinkClick r:id="rId6" action="ppaction://hlinksldjump" highlightClick="1"/>
          </p:cNvPr>
          <p:cNvSpPr/>
          <p:nvPr/>
        </p:nvSpPr>
        <p:spPr>
          <a:xfrm>
            <a:off x="8643966" y="6357958"/>
            <a:ext cx="428628" cy="500042"/>
          </a:xfrm>
          <a:prstGeom prst="actionButtonHom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</TotalTime>
  <Words>647</Words>
  <Application>Microsoft Office PowerPoint</Application>
  <PresentationFormat>Экран (4:3)</PresentationFormat>
  <Paragraphs>126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Беленькая Людмила</cp:lastModifiedBy>
  <cp:revision>143</cp:revision>
  <dcterms:created xsi:type="dcterms:W3CDTF">2012-11-11T10:56:10Z</dcterms:created>
  <dcterms:modified xsi:type="dcterms:W3CDTF">2013-01-22T15:49:36Z</dcterms:modified>
</cp:coreProperties>
</file>