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8" r:id="rId3"/>
    <p:sldId id="258" r:id="rId4"/>
    <p:sldId id="257" r:id="rId5"/>
    <p:sldId id="259" r:id="rId6"/>
    <p:sldId id="261" r:id="rId7"/>
    <p:sldId id="266" r:id="rId8"/>
    <p:sldId id="262" r:id="rId9"/>
    <p:sldId id="267" r:id="rId10"/>
    <p:sldId id="265" r:id="rId11"/>
    <p:sldId id="264" r:id="rId12"/>
  </p:sldIdLst>
  <p:sldSz cx="9144000" cy="6858000" type="screen4x3"/>
  <p:notesSz cx="6858000" cy="9144000"/>
  <p:defaultTextStyle>
    <a:defPPr>
      <a:defRPr lang="ru-RU"/>
    </a:defPPr>
    <a:lvl1pPr algn="l" rtl="0" fontAlgn="base">
      <a:spcBef>
        <a:spcPct val="0"/>
      </a:spcBef>
      <a:spcAft>
        <a:spcPct val="0"/>
      </a:spcAft>
      <a:defRPr b="1" kern="1200">
        <a:solidFill>
          <a:schemeClr val="tx1"/>
        </a:solidFill>
        <a:latin typeface="Arial" charset="0"/>
        <a:ea typeface="+mn-ea"/>
        <a:cs typeface="+mn-cs"/>
      </a:defRPr>
    </a:lvl1pPr>
    <a:lvl2pPr marL="457200" algn="l" rtl="0" fontAlgn="base">
      <a:spcBef>
        <a:spcPct val="0"/>
      </a:spcBef>
      <a:spcAft>
        <a:spcPct val="0"/>
      </a:spcAft>
      <a:defRPr b="1" kern="1200">
        <a:solidFill>
          <a:schemeClr val="tx1"/>
        </a:solidFill>
        <a:latin typeface="Arial" charset="0"/>
        <a:ea typeface="+mn-ea"/>
        <a:cs typeface="+mn-cs"/>
      </a:defRPr>
    </a:lvl2pPr>
    <a:lvl3pPr marL="914400" algn="l" rtl="0" fontAlgn="base">
      <a:spcBef>
        <a:spcPct val="0"/>
      </a:spcBef>
      <a:spcAft>
        <a:spcPct val="0"/>
      </a:spcAft>
      <a:defRPr b="1" kern="1200">
        <a:solidFill>
          <a:schemeClr val="tx1"/>
        </a:solidFill>
        <a:latin typeface="Arial" charset="0"/>
        <a:ea typeface="+mn-ea"/>
        <a:cs typeface="+mn-cs"/>
      </a:defRPr>
    </a:lvl3pPr>
    <a:lvl4pPr marL="1371600" algn="l" rtl="0" fontAlgn="base">
      <a:spcBef>
        <a:spcPct val="0"/>
      </a:spcBef>
      <a:spcAft>
        <a:spcPct val="0"/>
      </a:spcAft>
      <a:defRPr b="1" kern="1200">
        <a:solidFill>
          <a:schemeClr val="tx1"/>
        </a:solidFill>
        <a:latin typeface="Arial" charset="0"/>
        <a:ea typeface="+mn-ea"/>
        <a:cs typeface="+mn-cs"/>
      </a:defRPr>
    </a:lvl4pPr>
    <a:lvl5pPr marL="1828800" algn="l" rtl="0" fontAlgn="base">
      <a:spcBef>
        <a:spcPct val="0"/>
      </a:spcBef>
      <a:spcAft>
        <a:spcPct val="0"/>
      </a:spcAft>
      <a:defRPr b="1" kern="1200">
        <a:solidFill>
          <a:schemeClr val="tx1"/>
        </a:solidFill>
        <a:latin typeface="Arial" charset="0"/>
        <a:ea typeface="+mn-ea"/>
        <a:cs typeface="+mn-cs"/>
      </a:defRPr>
    </a:lvl5pPr>
    <a:lvl6pPr marL="2286000" algn="l" defTabSz="914400" rtl="0" eaLnBrk="1" latinLnBrk="0" hangingPunct="1">
      <a:defRPr b="1" kern="1200">
        <a:solidFill>
          <a:schemeClr val="tx1"/>
        </a:solidFill>
        <a:latin typeface="Arial" charset="0"/>
        <a:ea typeface="+mn-ea"/>
        <a:cs typeface="+mn-cs"/>
      </a:defRPr>
    </a:lvl6pPr>
    <a:lvl7pPr marL="2743200" algn="l" defTabSz="914400" rtl="0" eaLnBrk="1" latinLnBrk="0" hangingPunct="1">
      <a:defRPr b="1" kern="1200">
        <a:solidFill>
          <a:schemeClr val="tx1"/>
        </a:solidFill>
        <a:latin typeface="Arial" charset="0"/>
        <a:ea typeface="+mn-ea"/>
        <a:cs typeface="+mn-cs"/>
      </a:defRPr>
    </a:lvl7pPr>
    <a:lvl8pPr marL="3200400" algn="l" defTabSz="914400" rtl="0" eaLnBrk="1" latinLnBrk="0" hangingPunct="1">
      <a:defRPr b="1" kern="1200">
        <a:solidFill>
          <a:schemeClr val="tx1"/>
        </a:solidFill>
        <a:latin typeface="Arial" charset="0"/>
        <a:ea typeface="+mn-ea"/>
        <a:cs typeface="+mn-cs"/>
      </a:defRPr>
    </a:lvl8pPr>
    <a:lvl9pPr marL="3657600" algn="l" defTabSz="914400" rtl="0" eaLnBrk="1" latinLnBrk="0" hangingPunct="1">
      <a:defRPr b="1"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243" autoAdjust="0"/>
  </p:normalViewPr>
  <p:slideViewPr>
    <p:cSldViewPr>
      <p:cViewPr varScale="1">
        <p:scale>
          <a:sx n="68" d="100"/>
          <a:sy n="68" d="100"/>
        </p:scale>
        <p:origin x="-936"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B9E6DCF5-697C-4FCA-9829-7B3C6ADCD399}" type="slidenum">
              <a:rPr lang="ru-RU"/>
              <a:pPr>
                <a:defRPr/>
              </a:pPr>
              <a:t>‹#›</a:t>
            </a:fld>
            <a:endParaRPr lang="ru-RU"/>
          </a:p>
        </p:txBody>
      </p:sp>
    </p:spTree>
    <p:extLst>
      <p:ext uri="{BB962C8B-B14F-4D97-AF65-F5344CB8AC3E}">
        <p14:creationId xmlns:p14="http://schemas.microsoft.com/office/powerpoint/2010/main" val="17557114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03BA9E15-6641-4F6E-B7B1-AC02E92AEED1}" type="slidenum">
              <a:rPr lang="ru-RU"/>
              <a:pPr>
                <a:defRPr/>
              </a:pPr>
              <a:t>‹#›</a:t>
            </a:fld>
            <a:endParaRPr lang="ru-RU"/>
          </a:p>
        </p:txBody>
      </p:sp>
    </p:spTree>
    <p:extLst>
      <p:ext uri="{BB962C8B-B14F-4D97-AF65-F5344CB8AC3E}">
        <p14:creationId xmlns:p14="http://schemas.microsoft.com/office/powerpoint/2010/main" val="1530028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B9050C5C-B4DB-4AB4-AFDC-A1873C6A3F26}" type="slidenum">
              <a:rPr lang="ru-RU"/>
              <a:pPr>
                <a:defRPr/>
              </a:pPr>
              <a:t>‹#›</a:t>
            </a:fld>
            <a:endParaRPr lang="ru-RU"/>
          </a:p>
        </p:txBody>
      </p:sp>
    </p:spTree>
    <p:extLst>
      <p:ext uri="{BB962C8B-B14F-4D97-AF65-F5344CB8AC3E}">
        <p14:creationId xmlns:p14="http://schemas.microsoft.com/office/powerpoint/2010/main" val="11488763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Заголовок и четыре объекта">
    <p:spTree>
      <p:nvGrpSpPr>
        <p:cNvPr id="1" name=""/>
        <p:cNvGrpSpPr/>
        <p:nvPr/>
      </p:nvGrpSpPr>
      <p:grpSpPr>
        <a:xfrm>
          <a:off x="0" y="0"/>
          <a:ext cx="0" cy="0"/>
          <a:chOff x="0" y="0"/>
          <a:chExt cx="0" cy="0"/>
        </a:xfrm>
      </p:grpSpPr>
      <p:sp>
        <p:nvSpPr>
          <p:cNvPr id="2" name="Заголовок 1"/>
          <p:cNvSpPr>
            <a:spLocks noGrp="1"/>
          </p:cNvSpPr>
          <p:nvPr>
            <p:ph type="title" sz="quarter"/>
          </p:nvPr>
        </p:nvSpPr>
        <p:spPr>
          <a:xfrm>
            <a:off x="457200" y="274638"/>
            <a:ext cx="8229600" cy="1143000"/>
          </a:xfrm>
        </p:spPr>
        <p:txBody>
          <a:bodyPr/>
          <a:lstStyle/>
          <a:p>
            <a:r>
              <a:rPr lang="ru-RU" smtClean="0"/>
              <a:t>Образец заголовка</a:t>
            </a:r>
            <a:endParaRPr lang="ru-RU"/>
          </a:p>
        </p:txBody>
      </p:sp>
      <p:sp>
        <p:nvSpPr>
          <p:cNvPr id="3" name="Содержимое 2"/>
          <p:cNvSpPr>
            <a:spLocks noGrp="1"/>
          </p:cNvSpPr>
          <p:nvPr>
            <p:ph sz="quarter" idx="1"/>
          </p:nvPr>
        </p:nvSpPr>
        <p:spPr>
          <a:xfrm>
            <a:off x="457200" y="1600200"/>
            <a:ext cx="4038600" cy="21859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4648200" y="1600200"/>
            <a:ext cx="4038600" cy="21859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Содержимое 4"/>
          <p:cNvSpPr>
            <a:spLocks noGrp="1"/>
          </p:cNvSpPr>
          <p:nvPr>
            <p:ph sz="quarter" idx="3"/>
          </p:nvPr>
        </p:nvSpPr>
        <p:spPr>
          <a:xfrm>
            <a:off x="457200" y="3938588"/>
            <a:ext cx="4038600" cy="21875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Содержимое 5"/>
          <p:cNvSpPr>
            <a:spLocks noGrp="1"/>
          </p:cNvSpPr>
          <p:nvPr>
            <p:ph sz="quarter" idx="4"/>
          </p:nvPr>
        </p:nvSpPr>
        <p:spPr>
          <a:xfrm>
            <a:off x="4648200" y="3938588"/>
            <a:ext cx="4038600" cy="21875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BDAC41D8-3F91-4E5A-BC8A-B2648053DA37}" type="slidenum">
              <a:rPr lang="ru-RU"/>
              <a:pPr>
                <a:defRPr/>
              </a:pPr>
              <a:t>‹#›</a:t>
            </a:fld>
            <a:endParaRPr lang="ru-RU"/>
          </a:p>
        </p:txBody>
      </p:sp>
    </p:spTree>
    <p:extLst>
      <p:ext uri="{BB962C8B-B14F-4D97-AF65-F5344CB8AC3E}">
        <p14:creationId xmlns:p14="http://schemas.microsoft.com/office/powerpoint/2010/main" val="1944684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76A2CCFA-6A5E-4EC4-BE58-696B6BBC3B67}" type="slidenum">
              <a:rPr lang="ru-RU"/>
              <a:pPr>
                <a:defRPr/>
              </a:pPr>
              <a:t>‹#›</a:t>
            </a:fld>
            <a:endParaRPr lang="ru-RU"/>
          </a:p>
        </p:txBody>
      </p:sp>
    </p:spTree>
    <p:extLst>
      <p:ext uri="{BB962C8B-B14F-4D97-AF65-F5344CB8AC3E}">
        <p14:creationId xmlns:p14="http://schemas.microsoft.com/office/powerpoint/2010/main" val="38301247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75519B25-5683-43CB-9F49-FED80A232B6D}" type="slidenum">
              <a:rPr lang="ru-RU"/>
              <a:pPr>
                <a:defRPr/>
              </a:pPr>
              <a:t>‹#›</a:t>
            </a:fld>
            <a:endParaRPr lang="ru-RU"/>
          </a:p>
        </p:txBody>
      </p:sp>
    </p:spTree>
    <p:extLst>
      <p:ext uri="{BB962C8B-B14F-4D97-AF65-F5344CB8AC3E}">
        <p14:creationId xmlns:p14="http://schemas.microsoft.com/office/powerpoint/2010/main" val="30044851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1FA7D0A7-B230-4799-A49E-E4C4214B27FA}" type="slidenum">
              <a:rPr lang="ru-RU"/>
              <a:pPr>
                <a:defRPr/>
              </a:pPr>
              <a:t>‹#›</a:t>
            </a:fld>
            <a:endParaRPr lang="ru-RU"/>
          </a:p>
        </p:txBody>
      </p:sp>
    </p:spTree>
    <p:extLst>
      <p:ext uri="{BB962C8B-B14F-4D97-AF65-F5344CB8AC3E}">
        <p14:creationId xmlns:p14="http://schemas.microsoft.com/office/powerpoint/2010/main" val="36424254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428E9E0B-1CFC-4F4E-90CA-EC4D04DEEA92}" type="slidenum">
              <a:rPr lang="ru-RU"/>
              <a:pPr>
                <a:defRPr/>
              </a:pPr>
              <a:t>‹#›</a:t>
            </a:fld>
            <a:endParaRPr lang="ru-RU"/>
          </a:p>
        </p:txBody>
      </p:sp>
    </p:spTree>
    <p:extLst>
      <p:ext uri="{BB962C8B-B14F-4D97-AF65-F5344CB8AC3E}">
        <p14:creationId xmlns:p14="http://schemas.microsoft.com/office/powerpoint/2010/main" val="1659473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2A008BD0-678A-40A4-A75D-806CAFEE2DB6}" type="slidenum">
              <a:rPr lang="ru-RU"/>
              <a:pPr>
                <a:defRPr/>
              </a:pPr>
              <a:t>‹#›</a:t>
            </a:fld>
            <a:endParaRPr lang="ru-RU"/>
          </a:p>
        </p:txBody>
      </p:sp>
    </p:spTree>
    <p:extLst>
      <p:ext uri="{BB962C8B-B14F-4D97-AF65-F5344CB8AC3E}">
        <p14:creationId xmlns:p14="http://schemas.microsoft.com/office/powerpoint/2010/main" val="4146791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C524B3B8-489E-4A66-882E-8B636145DFC1}" type="slidenum">
              <a:rPr lang="ru-RU"/>
              <a:pPr>
                <a:defRPr/>
              </a:pPr>
              <a:t>‹#›</a:t>
            </a:fld>
            <a:endParaRPr lang="ru-RU"/>
          </a:p>
        </p:txBody>
      </p:sp>
    </p:spTree>
    <p:extLst>
      <p:ext uri="{BB962C8B-B14F-4D97-AF65-F5344CB8AC3E}">
        <p14:creationId xmlns:p14="http://schemas.microsoft.com/office/powerpoint/2010/main" val="37700652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8C134D75-168C-4168-A135-02DCDD8A836B}" type="slidenum">
              <a:rPr lang="ru-RU"/>
              <a:pPr>
                <a:defRPr/>
              </a:pPr>
              <a:t>‹#›</a:t>
            </a:fld>
            <a:endParaRPr lang="ru-RU"/>
          </a:p>
        </p:txBody>
      </p:sp>
    </p:spTree>
    <p:extLst>
      <p:ext uri="{BB962C8B-B14F-4D97-AF65-F5344CB8AC3E}">
        <p14:creationId xmlns:p14="http://schemas.microsoft.com/office/powerpoint/2010/main" val="25300001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F1EAC201-50CB-4CD3-93A8-F249667DCF13}" type="slidenum">
              <a:rPr lang="ru-RU"/>
              <a:pPr>
                <a:defRPr/>
              </a:pPr>
              <a:t>‹#›</a:t>
            </a:fld>
            <a:endParaRPr lang="ru-RU"/>
          </a:p>
        </p:txBody>
      </p:sp>
    </p:spTree>
    <p:extLst>
      <p:ext uri="{BB962C8B-B14F-4D97-AF65-F5344CB8AC3E}">
        <p14:creationId xmlns:p14="http://schemas.microsoft.com/office/powerpoint/2010/main" val="11602217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shade val="46275"/>
                <a:invGamma/>
              </a:schemeClr>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effectLst/>
              </a:defRPr>
            </a:lvl1pPr>
          </a:lstStyle>
          <a:p>
            <a:pPr>
              <a:defRPr/>
            </a:pPr>
            <a:endParaRPr lang="ru-RU"/>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effectLst/>
              </a:defRPr>
            </a:lvl1pPr>
          </a:lstStyle>
          <a:p>
            <a:pPr>
              <a:defRPr/>
            </a:pPr>
            <a:endParaRPr lang="ru-RU"/>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effectLst/>
              </a:defRPr>
            </a:lvl1pPr>
          </a:lstStyle>
          <a:p>
            <a:pPr>
              <a:defRPr/>
            </a:pPr>
            <a:fld id="{957EE7E6-9291-48CD-83B2-47E72243BB5A}"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image" Target="../media/image6.jpeg"/><Relationship Id="rId18" Type="http://schemas.openxmlformats.org/officeDocument/2006/relationships/slide" Target="slide9.xml"/><Relationship Id="rId3" Type="http://schemas.openxmlformats.org/officeDocument/2006/relationships/image" Target="../media/image1.jpeg"/><Relationship Id="rId7" Type="http://schemas.openxmlformats.org/officeDocument/2006/relationships/image" Target="../media/image3.jpeg"/><Relationship Id="rId12" Type="http://schemas.openxmlformats.org/officeDocument/2006/relationships/slide" Target="slide4.xml"/><Relationship Id="rId17" Type="http://schemas.openxmlformats.org/officeDocument/2006/relationships/image" Target="../media/image8.jpeg"/><Relationship Id="rId2" Type="http://schemas.openxmlformats.org/officeDocument/2006/relationships/slide" Target="slide7.xml"/><Relationship Id="rId16" Type="http://schemas.openxmlformats.org/officeDocument/2006/relationships/slide" Target="slide2.xml"/><Relationship Id="rId20" Type="http://schemas.openxmlformats.org/officeDocument/2006/relationships/image" Target="../media/image10.gif"/><Relationship Id="rId1" Type="http://schemas.openxmlformats.org/officeDocument/2006/relationships/slideLayout" Target="../slideLayouts/slideLayout1.xml"/><Relationship Id="rId6" Type="http://schemas.openxmlformats.org/officeDocument/2006/relationships/slide" Target="slide8.xml"/><Relationship Id="rId11" Type="http://schemas.openxmlformats.org/officeDocument/2006/relationships/image" Target="../media/image5.jpeg"/><Relationship Id="rId5" Type="http://schemas.openxmlformats.org/officeDocument/2006/relationships/image" Target="../media/image2.jpeg"/><Relationship Id="rId15" Type="http://schemas.openxmlformats.org/officeDocument/2006/relationships/image" Target="../media/image7.jpeg"/><Relationship Id="rId10" Type="http://schemas.openxmlformats.org/officeDocument/2006/relationships/slide" Target="slide5.xml"/><Relationship Id="rId19" Type="http://schemas.openxmlformats.org/officeDocument/2006/relationships/image" Target="../media/image9.jpeg"/><Relationship Id="rId4" Type="http://schemas.openxmlformats.org/officeDocument/2006/relationships/slide" Target="slide10.xml"/><Relationship Id="rId9" Type="http://schemas.openxmlformats.org/officeDocument/2006/relationships/image" Target="../media/image4.jpeg"/><Relationship Id="rId14" Type="http://schemas.openxmlformats.org/officeDocument/2006/relationships/slide" Target="slide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6.xml"/><Relationship Id="rId5" Type="http://schemas.openxmlformats.org/officeDocument/2006/relationships/image" Target="../media/image11.jpeg"/><Relationship Id="rId4" Type="http://schemas.openxmlformats.org/officeDocument/2006/relationships/slide" Target="slide1.xml"/></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 Target="slide1.xml"/><Relationship Id="rId1" Type="http://schemas.openxmlformats.org/officeDocument/2006/relationships/slideLayout" Target="../slideLayouts/slideLayout2.xml"/><Relationship Id="rId5" Type="http://schemas.openxmlformats.org/officeDocument/2006/relationships/image" Target="../media/image13.gif"/><Relationship Id="rId4" Type="http://schemas.openxmlformats.org/officeDocument/2006/relationships/image" Target="../media/image12.wmf"/></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 Target="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14.png"/><Relationship Id="rId1" Type="http://schemas.openxmlformats.org/officeDocument/2006/relationships/slideLayout" Target="../slideLayouts/slideLayout6.xml"/><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 Target="slide1.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slide" Target="slide1.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19.png"/><Relationship Id="rId7" Type="http://schemas.openxmlformats.org/officeDocument/2006/relationships/slide" Target="slide1.xml"/><Relationship Id="rId2" Type="http://schemas.openxmlformats.org/officeDocument/2006/relationships/image" Target="../media/image18.png"/><Relationship Id="rId1" Type="http://schemas.openxmlformats.org/officeDocument/2006/relationships/slideLayout" Target="../slideLayouts/slideLayout6.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11.jpeg"/><Relationship Id="rId2" Type="http://schemas.openxmlformats.org/officeDocument/2006/relationships/image" Target="../media/image23.png"/><Relationship Id="rId1" Type="http://schemas.openxmlformats.org/officeDocument/2006/relationships/slideLayout" Target="../slideLayouts/slideLayout12.xml"/><Relationship Id="rId6" Type="http://schemas.openxmlformats.org/officeDocument/2006/relationships/slide" Target="slide1.xml"/><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2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051050" y="333375"/>
            <a:ext cx="6408738" cy="2447925"/>
          </a:xfrm>
        </p:spPr>
        <p:txBody>
          <a:bodyPr/>
          <a:lstStyle/>
          <a:p>
            <a:pPr eaLnBrk="1" hangingPunct="1"/>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r>
              <a:rPr lang="en-US" altLang="ru-RU" sz="4000" smtClean="0"/>
              <a:t/>
            </a:r>
            <a:br>
              <a:rPr lang="en-US" altLang="ru-RU" sz="4000" smtClean="0"/>
            </a:br>
            <a:endParaRPr lang="ru-RU" altLang="ru-RU" sz="4000" smtClean="0"/>
          </a:p>
        </p:txBody>
      </p:sp>
      <p:pic>
        <p:nvPicPr>
          <p:cNvPr id="2051" name="Picture 6" descr="button29">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7188" y="4071938"/>
            <a:ext cx="1377950" cy="37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7" descr="button26">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7188" y="6072188"/>
            <a:ext cx="1377950" cy="37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Picture 9" descr="button20">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7188" y="4714875"/>
            <a:ext cx="1377950"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10" descr="button1D">
            <a:hlinkClick r:id="rId8" action="ppaction://hlinksldjump"/>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5750" y="3357563"/>
            <a:ext cx="1377950" cy="37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5" name="Picture 11" descr="button1A">
            <a:hlinkClick r:id="rId10" action="ppaction://hlinksldjump"/>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85750" y="2786063"/>
            <a:ext cx="1377950" cy="37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12" descr="button17">
            <a:hlinkClick r:id="rId12" action="ppaction://hlinksldjump"/>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85750" y="2214563"/>
            <a:ext cx="1377950" cy="37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7" name="Picture 13" descr="button14">
            <a:hlinkClick r:id="rId14" action="ppaction://hlinksldjump"/>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85750" y="1643063"/>
            <a:ext cx="1377950" cy="37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8" name="WordArt 14"/>
          <p:cNvSpPr>
            <a:spLocks noChangeArrowheads="1" noChangeShapeType="1" noTextEdit="1"/>
          </p:cNvSpPr>
          <p:nvPr/>
        </p:nvSpPr>
        <p:spPr bwMode="auto">
          <a:xfrm>
            <a:off x="2857500" y="3286125"/>
            <a:ext cx="4529138" cy="711200"/>
          </a:xfrm>
          <a:prstGeom prst="rect">
            <a:avLst/>
          </a:prstGeom>
        </p:spPr>
        <p:txBody>
          <a:bodyPr wrap="none" fromWordArt="1">
            <a:prstTxWarp prst="textDoubleWave1">
              <a:avLst>
                <a:gd name="adj1" fmla="val 6500"/>
                <a:gd name="adj2" fmla="val 0"/>
              </a:avLst>
            </a:prstTxWarp>
          </a:bodyPr>
          <a:lstStyle/>
          <a:p>
            <a:pPr algn="ctr"/>
            <a:r>
              <a:rPr lang="pt-BR" sz="4000" kern="10" spc="-400">
                <a:ln w="12700">
                  <a:solidFill>
                    <a:srgbClr val="000099"/>
                  </a:solidFill>
                  <a:round/>
                  <a:headEnd/>
                  <a:tailEnd/>
                </a:ln>
                <a:solidFill>
                  <a:srgbClr val="33CCFF"/>
                </a:solidFill>
                <a:effectLst>
                  <a:outerShdw dist="125724" dir="18900000" algn="ctr" rotWithShape="0">
                    <a:srgbClr val="000099"/>
                  </a:outerShdw>
                </a:effectLst>
                <a:latin typeface="Impact"/>
              </a:rPr>
              <a:t>R U S S I A</a:t>
            </a:r>
            <a:endParaRPr lang="ru-RU" sz="4000" kern="10" spc="-400">
              <a:ln w="12700">
                <a:solidFill>
                  <a:srgbClr val="000099"/>
                </a:solidFill>
                <a:round/>
                <a:headEnd/>
                <a:tailEnd/>
              </a:ln>
              <a:solidFill>
                <a:srgbClr val="33CCFF"/>
              </a:solidFill>
              <a:effectLst>
                <a:outerShdw dist="125724" dir="18900000" algn="ctr" rotWithShape="0">
                  <a:srgbClr val="000099"/>
                </a:outerShdw>
              </a:effectLst>
              <a:latin typeface="Impact"/>
            </a:endParaRPr>
          </a:p>
        </p:txBody>
      </p:sp>
      <p:sp>
        <p:nvSpPr>
          <p:cNvPr id="2059" name="WordArt 15"/>
          <p:cNvSpPr>
            <a:spLocks noChangeArrowheads="1" noChangeShapeType="1" noTextEdit="1"/>
          </p:cNvSpPr>
          <p:nvPr/>
        </p:nvSpPr>
        <p:spPr bwMode="auto">
          <a:xfrm>
            <a:off x="2786063" y="2143125"/>
            <a:ext cx="4529137" cy="711200"/>
          </a:xfrm>
          <a:prstGeom prst="rect">
            <a:avLst/>
          </a:prstGeom>
        </p:spPr>
        <p:txBody>
          <a:bodyPr wrap="none" fromWordArt="1">
            <a:prstTxWarp prst="textDoubleWave1">
              <a:avLst>
                <a:gd name="adj1" fmla="val 6500"/>
                <a:gd name="adj2" fmla="val 0"/>
              </a:avLst>
            </a:prstTxWarp>
          </a:bodyPr>
          <a:lstStyle/>
          <a:p>
            <a:pPr algn="ctr"/>
            <a:r>
              <a:rPr lang="pt-BR" sz="4000" kern="10" spc="-400">
                <a:ln w="12700">
                  <a:solidFill>
                    <a:srgbClr val="000099"/>
                  </a:solidFill>
                  <a:round/>
                  <a:headEnd/>
                  <a:tailEnd/>
                </a:ln>
                <a:solidFill>
                  <a:schemeClr val="bg1"/>
                </a:solidFill>
                <a:effectLst>
                  <a:outerShdw dist="125724" dir="18900000" algn="ctr" rotWithShape="0">
                    <a:srgbClr val="000099"/>
                  </a:outerShdw>
                </a:effectLst>
                <a:latin typeface="Impact"/>
              </a:rPr>
              <a:t>R U S S I A</a:t>
            </a:r>
            <a:endParaRPr lang="ru-RU" sz="4000" kern="10" spc="-400">
              <a:ln w="12700">
                <a:solidFill>
                  <a:srgbClr val="000099"/>
                </a:solidFill>
                <a:round/>
                <a:headEnd/>
                <a:tailEnd/>
              </a:ln>
              <a:solidFill>
                <a:schemeClr val="bg1"/>
              </a:solidFill>
              <a:effectLst>
                <a:outerShdw dist="125724" dir="18900000" algn="ctr" rotWithShape="0">
                  <a:srgbClr val="000099"/>
                </a:outerShdw>
              </a:effectLst>
              <a:latin typeface="Impact"/>
            </a:endParaRPr>
          </a:p>
        </p:txBody>
      </p:sp>
      <p:sp>
        <p:nvSpPr>
          <p:cNvPr id="2060" name="WordArt 16"/>
          <p:cNvSpPr>
            <a:spLocks noChangeArrowheads="1" noChangeShapeType="1" noTextEdit="1"/>
          </p:cNvSpPr>
          <p:nvPr/>
        </p:nvSpPr>
        <p:spPr bwMode="auto">
          <a:xfrm>
            <a:off x="2916238" y="4437063"/>
            <a:ext cx="4529137" cy="711200"/>
          </a:xfrm>
          <a:prstGeom prst="rect">
            <a:avLst/>
          </a:prstGeom>
        </p:spPr>
        <p:txBody>
          <a:bodyPr wrap="none" fromWordArt="1">
            <a:prstTxWarp prst="textDoubleWave1">
              <a:avLst>
                <a:gd name="adj1" fmla="val 6500"/>
                <a:gd name="adj2" fmla="val 0"/>
              </a:avLst>
            </a:prstTxWarp>
          </a:bodyPr>
          <a:lstStyle/>
          <a:p>
            <a:pPr algn="ctr"/>
            <a:r>
              <a:rPr lang="pt-BR" sz="4000" kern="10" spc="-400">
                <a:ln w="12700">
                  <a:solidFill>
                    <a:srgbClr val="000099"/>
                  </a:solidFill>
                  <a:round/>
                  <a:headEnd/>
                  <a:tailEnd/>
                </a:ln>
                <a:solidFill>
                  <a:srgbClr val="FF0066"/>
                </a:solidFill>
                <a:effectLst>
                  <a:outerShdw dist="125724" dir="18900000" algn="ctr" rotWithShape="0">
                    <a:srgbClr val="000099"/>
                  </a:outerShdw>
                </a:effectLst>
                <a:latin typeface="Impact"/>
              </a:rPr>
              <a:t>R U S S I A</a:t>
            </a:r>
            <a:endParaRPr lang="ru-RU" sz="4000" kern="10" spc="-400">
              <a:ln w="12700">
                <a:solidFill>
                  <a:srgbClr val="000099"/>
                </a:solidFill>
                <a:round/>
                <a:headEnd/>
                <a:tailEnd/>
              </a:ln>
              <a:solidFill>
                <a:srgbClr val="FF0066"/>
              </a:solidFill>
              <a:effectLst>
                <a:outerShdw dist="125724" dir="18900000" algn="ctr" rotWithShape="0">
                  <a:srgbClr val="000099"/>
                </a:outerShdw>
              </a:effectLst>
              <a:latin typeface="Impact"/>
            </a:endParaRPr>
          </a:p>
        </p:txBody>
      </p:sp>
      <p:sp>
        <p:nvSpPr>
          <p:cNvPr id="2065" name="Text Box 17"/>
          <p:cNvSpPr txBox="1">
            <a:spLocks noChangeArrowheads="1"/>
          </p:cNvSpPr>
          <p:nvPr/>
        </p:nvSpPr>
        <p:spPr bwMode="auto">
          <a:xfrm>
            <a:off x="3059113" y="5876925"/>
            <a:ext cx="5184775" cy="457200"/>
          </a:xfrm>
          <a:prstGeom prst="rect">
            <a:avLst/>
          </a:prstGeom>
          <a:noFill/>
          <a:ln w="9525">
            <a:noFill/>
            <a:miter lim="800000"/>
            <a:headEnd/>
            <a:tailEnd/>
          </a:ln>
          <a:effectLst/>
        </p:spPr>
        <p:txBody>
          <a:bodyPr>
            <a:spAutoFit/>
          </a:bodyPr>
          <a:lstStyle/>
          <a:p>
            <a:pPr algn="ctr">
              <a:spcBef>
                <a:spcPct val="50000"/>
              </a:spcBef>
              <a:defRPr/>
            </a:pPr>
            <a:r>
              <a:rPr lang="en-US" sz="2400">
                <a:effectLst>
                  <a:outerShdw blurRad="38100" dist="38100" dir="2700000" algn="tl">
                    <a:srgbClr val="C0C0C0"/>
                  </a:outerShdw>
                </a:effectLst>
              </a:rPr>
              <a:t>( SUMMARY )</a:t>
            </a:r>
            <a:endParaRPr lang="ru-RU" sz="2400">
              <a:effectLst>
                <a:outerShdw blurRad="38100" dist="38100" dir="2700000" algn="tl">
                  <a:srgbClr val="C0C0C0"/>
                </a:outerShdw>
              </a:effectLst>
            </a:endParaRPr>
          </a:p>
        </p:txBody>
      </p:sp>
      <p:pic>
        <p:nvPicPr>
          <p:cNvPr id="2062" name="Picture 23" descr="Tasks">
            <a:hlinkClick r:id="rId16" action="ppaction://hlinksldjump"/>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85750" y="1000125"/>
            <a:ext cx="1296988"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25" descr="Government">
            <a:hlinkClick r:id="rId18" action="ppaction://hlinksldjump"/>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57188" y="5429250"/>
            <a:ext cx="1368425" cy="45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Содержимое 4" descr="002.GIF"/>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6715125" y="285750"/>
            <a:ext cx="1952625" cy="140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4"/>
          <p:cNvSpPr>
            <a:spLocks noChangeArrowheads="1"/>
          </p:cNvSpPr>
          <p:nvPr/>
        </p:nvSpPr>
        <p:spPr bwMode="auto">
          <a:xfrm>
            <a:off x="0" y="3175"/>
            <a:ext cx="8532813"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ru-RU" altLang="ru-RU" sz="1800" b="0"/>
              <a:t> </a:t>
            </a:r>
          </a:p>
          <a:p>
            <a:pPr algn="ctr" eaLnBrk="1" hangingPunct="1">
              <a:spcBef>
                <a:spcPct val="0"/>
              </a:spcBef>
              <a:buFontTx/>
              <a:buNone/>
            </a:pPr>
            <a:r>
              <a:rPr lang="ru-RU" altLang="ru-RU" sz="1600">
                <a:solidFill>
                  <a:srgbClr val="FF0066"/>
                </a:solidFill>
              </a:rPr>
              <a:t/>
            </a:r>
            <a:br>
              <a:rPr lang="ru-RU" altLang="ru-RU" sz="1600">
                <a:solidFill>
                  <a:srgbClr val="FF0066"/>
                </a:solidFill>
              </a:rPr>
            </a:br>
            <a:r>
              <a:rPr lang="ru-RU" altLang="ru-RU" sz="1600">
                <a:solidFill>
                  <a:srgbClr val="FF0066"/>
                </a:solidFill>
              </a:rPr>
              <a:t> AD 862 </a:t>
            </a:r>
            <a:r>
              <a:rPr lang="ru-RU" altLang="ru-RU" sz="1600"/>
              <a:t>According to early chronicles, Rurik, a Viking chieftain, assumed control of Slavic kingdoms that came to be known as "Land of the Rus."</a:t>
            </a:r>
          </a:p>
        </p:txBody>
      </p:sp>
      <p:sp>
        <p:nvSpPr>
          <p:cNvPr id="23557" name="Rectangle 5"/>
          <p:cNvSpPr>
            <a:spLocks noChangeArrowheads="1"/>
          </p:cNvSpPr>
          <p:nvPr/>
        </p:nvSpPr>
        <p:spPr bwMode="auto">
          <a:xfrm>
            <a:off x="142875" y="1071563"/>
            <a:ext cx="8785225" cy="830262"/>
          </a:xfrm>
          <a:prstGeom prst="rect">
            <a:avLst/>
          </a:prstGeom>
          <a:noFill/>
          <a:ln w="9525">
            <a:noFill/>
            <a:miter lim="800000"/>
            <a:headEnd/>
            <a:tailEnd/>
          </a:ln>
          <a:effectLst/>
        </p:spPr>
        <p:txBody>
          <a:bodyPr anchor="ctr">
            <a:spAutoFit/>
          </a:bodyPr>
          <a:lstStyle/>
          <a:p>
            <a:pPr>
              <a:defRPr/>
            </a:pPr>
            <a:r>
              <a:rPr lang="ru-RU" sz="1600" dirty="0" err="1">
                <a:solidFill>
                  <a:srgbClr val="FF0000"/>
                </a:solidFill>
              </a:rPr>
              <a:t>about</a:t>
            </a:r>
            <a:r>
              <a:rPr lang="ru-RU" sz="1600" dirty="0">
                <a:solidFill>
                  <a:srgbClr val="FF0000"/>
                </a:solidFill>
              </a:rPr>
              <a:t> 988</a:t>
            </a:r>
            <a:r>
              <a:rPr lang="ru-RU" sz="1600" dirty="0"/>
              <a:t/>
            </a:r>
            <a:br>
              <a:rPr lang="ru-RU" sz="1600" dirty="0"/>
            </a:br>
            <a:r>
              <a:rPr lang="ru-RU" sz="1600" dirty="0"/>
              <a:t> </a:t>
            </a:r>
            <a:r>
              <a:rPr lang="ru-RU" sz="1600" dirty="0" err="1"/>
              <a:t>Grand</a:t>
            </a:r>
            <a:r>
              <a:rPr lang="ru-RU" sz="1600" dirty="0"/>
              <a:t> </a:t>
            </a:r>
            <a:r>
              <a:rPr lang="ru-RU" sz="1600" dirty="0" err="1"/>
              <a:t>Prince</a:t>
            </a:r>
            <a:r>
              <a:rPr lang="ru-RU" sz="1600" dirty="0"/>
              <a:t> </a:t>
            </a:r>
            <a:r>
              <a:rPr lang="ru-RU" sz="1600" dirty="0" err="1"/>
              <a:t>Vladimir</a:t>
            </a:r>
            <a:r>
              <a:rPr lang="ru-RU" sz="1600" dirty="0"/>
              <a:t> I </a:t>
            </a:r>
            <a:r>
              <a:rPr lang="ru-RU" sz="1600" dirty="0" err="1"/>
              <a:t>of</a:t>
            </a:r>
            <a:r>
              <a:rPr lang="ru-RU" sz="1600" dirty="0"/>
              <a:t> </a:t>
            </a:r>
            <a:r>
              <a:rPr lang="ru-RU" sz="1600" dirty="0" err="1"/>
              <a:t>Kiev</a:t>
            </a:r>
            <a:r>
              <a:rPr lang="ru-RU" sz="1600" dirty="0"/>
              <a:t> </a:t>
            </a:r>
            <a:r>
              <a:rPr lang="ru-RU" sz="1600" dirty="0" err="1"/>
              <a:t>converted</a:t>
            </a:r>
            <a:r>
              <a:rPr lang="ru-RU" sz="1600" dirty="0"/>
              <a:t> </a:t>
            </a:r>
            <a:r>
              <a:rPr lang="ru-RU" sz="1600" dirty="0" err="1"/>
              <a:t>to</a:t>
            </a:r>
            <a:r>
              <a:rPr lang="ru-RU" sz="1600" dirty="0"/>
              <a:t> </a:t>
            </a:r>
            <a:r>
              <a:rPr lang="ru-RU" sz="1600" dirty="0" err="1"/>
              <a:t>Christianity</a:t>
            </a:r>
            <a:r>
              <a:rPr lang="ru-RU" sz="1600" dirty="0"/>
              <a:t>, </a:t>
            </a:r>
            <a:r>
              <a:rPr lang="ru-RU" sz="1600" dirty="0" err="1"/>
              <a:t>and</a:t>
            </a:r>
            <a:r>
              <a:rPr lang="ru-RU" sz="1600" dirty="0"/>
              <a:t> </a:t>
            </a:r>
            <a:r>
              <a:rPr lang="ru-RU" sz="1600" dirty="0" err="1"/>
              <a:t>the</a:t>
            </a:r>
            <a:r>
              <a:rPr lang="ru-RU" sz="1600" dirty="0"/>
              <a:t> </a:t>
            </a:r>
            <a:r>
              <a:rPr lang="ru-RU" sz="1600" dirty="0" err="1"/>
              <a:t>new</a:t>
            </a:r>
            <a:r>
              <a:rPr lang="ru-RU" sz="1600" dirty="0"/>
              <a:t> </a:t>
            </a:r>
            <a:r>
              <a:rPr lang="ru-RU" sz="1600" dirty="0" err="1"/>
              <a:t>religion</a:t>
            </a:r>
            <a:r>
              <a:rPr lang="ru-RU" sz="1600" dirty="0"/>
              <a:t> </a:t>
            </a:r>
            <a:r>
              <a:rPr lang="ru-RU" sz="1600" dirty="0" err="1"/>
              <a:t>soon</a:t>
            </a:r>
            <a:r>
              <a:rPr lang="ru-RU" sz="1600" dirty="0"/>
              <a:t> </a:t>
            </a:r>
            <a:r>
              <a:rPr lang="ru-RU" sz="1600" dirty="0" err="1"/>
              <a:t>spread</a:t>
            </a:r>
            <a:r>
              <a:rPr lang="ru-RU" sz="1600" dirty="0"/>
              <a:t> </a:t>
            </a:r>
            <a:r>
              <a:rPr lang="ru-RU" sz="1600" dirty="0" err="1"/>
              <a:t>to</a:t>
            </a:r>
            <a:r>
              <a:rPr lang="ru-RU" sz="1600" dirty="0"/>
              <a:t> </a:t>
            </a:r>
            <a:r>
              <a:rPr lang="ru-RU" sz="1600" dirty="0" err="1"/>
              <a:t>other</a:t>
            </a:r>
            <a:r>
              <a:rPr lang="ru-RU" sz="1600" dirty="0"/>
              <a:t> </a:t>
            </a:r>
            <a:r>
              <a:rPr lang="ru-RU" sz="1600" dirty="0" err="1"/>
              <a:t>Russian</a:t>
            </a:r>
            <a:r>
              <a:rPr lang="ru-RU" sz="1600" dirty="0"/>
              <a:t> </a:t>
            </a:r>
            <a:r>
              <a:rPr lang="ru-RU" sz="1600" dirty="0" err="1"/>
              <a:t>principalities</a:t>
            </a:r>
            <a:r>
              <a:rPr lang="ru-RU" sz="1600" dirty="0"/>
              <a:t>.</a:t>
            </a:r>
            <a:r>
              <a:rPr lang="ru-RU" sz="1600" dirty="0">
                <a:effectLst>
                  <a:outerShdw blurRad="38100" dist="38100" dir="2700000" algn="tl">
                    <a:srgbClr val="C0C0C0"/>
                  </a:outerShdw>
                </a:effectLst>
              </a:rPr>
              <a:t> </a:t>
            </a:r>
          </a:p>
        </p:txBody>
      </p:sp>
      <p:sp>
        <p:nvSpPr>
          <p:cNvPr id="23558" name="Rectangle 6"/>
          <p:cNvSpPr>
            <a:spLocks noChangeArrowheads="1"/>
          </p:cNvSpPr>
          <p:nvPr/>
        </p:nvSpPr>
        <p:spPr bwMode="auto">
          <a:xfrm>
            <a:off x="179388" y="1928813"/>
            <a:ext cx="8964612" cy="830262"/>
          </a:xfrm>
          <a:prstGeom prst="rect">
            <a:avLst/>
          </a:prstGeom>
          <a:noFill/>
          <a:ln w="9525">
            <a:noFill/>
            <a:miter lim="800000"/>
            <a:headEnd/>
            <a:tailEnd/>
          </a:ln>
          <a:effectLst/>
        </p:spPr>
        <p:txBody>
          <a:bodyPr anchor="ctr">
            <a:spAutoFit/>
          </a:bodyPr>
          <a:lstStyle/>
          <a:p>
            <a:pPr>
              <a:defRPr/>
            </a:pPr>
            <a:r>
              <a:rPr lang="ru-RU" sz="1600" dirty="0">
                <a:solidFill>
                  <a:srgbClr val="FF0066"/>
                </a:solidFill>
              </a:rPr>
              <a:t>1240</a:t>
            </a:r>
            <a:r>
              <a:rPr lang="ru-RU" sz="1600" dirty="0"/>
              <a:t/>
            </a:r>
            <a:br>
              <a:rPr lang="ru-RU" sz="1600" dirty="0"/>
            </a:br>
            <a:r>
              <a:rPr lang="ru-RU" sz="1600" dirty="0"/>
              <a:t> </a:t>
            </a:r>
            <a:r>
              <a:rPr lang="ru-RU" sz="1600" dirty="0" err="1"/>
              <a:t>Mongol</a:t>
            </a:r>
            <a:r>
              <a:rPr lang="ru-RU" sz="1600" dirty="0"/>
              <a:t> </a:t>
            </a:r>
            <a:r>
              <a:rPr lang="ru-RU" sz="1600" dirty="0" err="1"/>
              <a:t>armies</a:t>
            </a:r>
            <a:r>
              <a:rPr lang="ru-RU" sz="1600" dirty="0"/>
              <a:t> </a:t>
            </a:r>
            <a:r>
              <a:rPr lang="ru-RU" sz="1600" dirty="0" err="1"/>
              <a:t>sacked</a:t>
            </a:r>
            <a:r>
              <a:rPr lang="ru-RU" sz="1600" dirty="0"/>
              <a:t> </a:t>
            </a:r>
            <a:r>
              <a:rPr lang="ru-RU" sz="1600" dirty="0" err="1"/>
              <a:t>Kiev</a:t>
            </a:r>
            <a:r>
              <a:rPr lang="ru-RU" sz="1600" dirty="0"/>
              <a:t> </a:t>
            </a:r>
            <a:r>
              <a:rPr lang="ru-RU" sz="1600" dirty="0" err="1"/>
              <a:t>and</a:t>
            </a:r>
            <a:r>
              <a:rPr lang="ru-RU" sz="1600" dirty="0"/>
              <a:t> </a:t>
            </a:r>
            <a:r>
              <a:rPr lang="ru-RU" sz="1600" dirty="0" err="1"/>
              <a:t>Russia</a:t>
            </a:r>
            <a:r>
              <a:rPr lang="ru-RU" sz="1600" dirty="0"/>
              <a:t> </a:t>
            </a:r>
            <a:r>
              <a:rPr lang="ru-RU" sz="1600" dirty="0" err="1"/>
              <a:t>became</a:t>
            </a:r>
            <a:r>
              <a:rPr lang="ru-RU" sz="1600" dirty="0"/>
              <a:t> </a:t>
            </a:r>
            <a:r>
              <a:rPr lang="ru-RU" sz="1600" dirty="0" err="1"/>
              <a:t>a</a:t>
            </a:r>
            <a:r>
              <a:rPr lang="ru-RU" sz="1600" dirty="0"/>
              <a:t> </a:t>
            </a:r>
            <a:r>
              <a:rPr lang="ru-RU" sz="1600" dirty="0" err="1"/>
              <a:t>part</a:t>
            </a:r>
            <a:r>
              <a:rPr lang="ru-RU" sz="1600" dirty="0"/>
              <a:t> </a:t>
            </a:r>
            <a:r>
              <a:rPr lang="ru-RU" sz="1600" dirty="0" err="1"/>
              <a:t>of</a:t>
            </a:r>
            <a:r>
              <a:rPr lang="ru-RU" sz="1600" dirty="0"/>
              <a:t> </a:t>
            </a:r>
            <a:r>
              <a:rPr lang="ru-RU" sz="1600" dirty="0" err="1"/>
              <a:t>the</a:t>
            </a:r>
            <a:r>
              <a:rPr lang="ru-RU" sz="1600" dirty="0"/>
              <a:t> </a:t>
            </a:r>
            <a:r>
              <a:rPr lang="ru-RU" sz="1600" dirty="0" err="1"/>
              <a:t>Mongol</a:t>
            </a:r>
            <a:r>
              <a:rPr lang="ru-RU" sz="1600" dirty="0"/>
              <a:t> </a:t>
            </a:r>
            <a:r>
              <a:rPr lang="ru-RU" sz="1600" dirty="0" err="1"/>
              <a:t>Empire</a:t>
            </a:r>
            <a:r>
              <a:rPr lang="ru-RU" sz="1600" dirty="0"/>
              <a:t> </a:t>
            </a:r>
            <a:r>
              <a:rPr lang="ru-RU" sz="1600" dirty="0" err="1"/>
              <a:t>called</a:t>
            </a:r>
            <a:r>
              <a:rPr lang="ru-RU" sz="1600" dirty="0"/>
              <a:t> </a:t>
            </a:r>
            <a:r>
              <a:rPr lang="ru-RU" sz="1600" dirty="0" err="1"/>
              <a:t>the</a:t>
            </a:r>
            <a:r>
              <a:rPr lang="ru-RU" sz="1600" dirty="0"/>
              <a:t> </a:t>
            </a:r>
            <a:r>
              <a:rPr lang="ru-RU" sz="1600" dirty="0" err="1"/>
              <a:t>Golden</a:t>
            </a:r>
            <a:r>
              <a:rPr lang="ru-RU" sz="1600" dirty="0"/>
              <a:t> </a:t>
            </a:r>
            <a:r>
              <a:rPr lang="ru-RU" sz="1600" dirty="0" err="1"/>
              <a:t>Horde</a:t>
            </a:r>
            <a:r>
              <a:rPr lang="ru-RU" sz="1600" dirty="0"/>
              <a:t>.</a:t>
            </a:r>
            <a:r>
              <a:rPr lang="ru-RU" sz="1600" dirty="0">
                <a:effectLst>
                  <a:outerShdw blurRad="38100" dist="38100" dir="2700000" algn="tl">
                    <a:srgbClr val="C0C0C0"/>
                  </a:outerShdw>
                </a:effectLst>
              </a:rPr>
              <a:t> </a:t>
            </a:r>
          </a:p>
        </p:txBody>
      </p:sp>
      <p:sp>
        <p:nvSpPr>
          <p:cNvPr id="23559" name="Rectangle 7"/>
          <p:cNvSpPr>
            <a:spLocks noChangeArrowheads="1"/>
          </p:cNvSpPr>
          <p:nvPr/>
        </p:nvSpPr>
        <p:spPr bwMode="auto">
          <a:xfrm>
            <a:off x="179388" y="2786063"/>
            <a:ext cx="8964612" cy="830262"/>
          </a:xfrm>
          <a:prstGeom prst="rect">
            <a:avLst/>
          </a:prstGeom>
          <a:noFill/>
          <a:ln w="9525">
            <a:noFill/>
            <a:miter lim="800000"/>
            <a:headEnd/>
            <a:tailEnd/>
          </a:ln>
          <a:effectLst/>
        </p:spPr>
        <p:txBody>
          <a:bodyPr anchor="ctr">
            <a:spAutoFit/>
          </a:bodyPr>
          <a:lstStyle/>
          <a:p>
            <a:pPr>
              <a:defRPr/>
            </a:pPr>
            <a:r>
              <a:rPr lang="ru-RU" sz="1600" dirty="0">
                <a:solidFill>
                  <a:srgbClr val="FF0066"/>
                </a:solidFill>
              </a:rPr>
              <a:t>1613</a:t>
            </a:r>
            <a:r>
              <a:rPr lang="ru-RU" sz="1600" dirty="0"/>
              <a:t/>
            </a:r>
            <a:br>
              <a:rPr lang="ru-RU" sz="1600" dirty="0"/>
            </a:br>
            <a:r>
              <a:rPr lang="ru-RU" sz="1600" dirty="0"/>
              <a:t> </a:t>
            </a:r>
            <a:r>
              <a:rPr lang="ru-RU" sz="1600" dirty="0" err="1"/>
              <a:t>Michael</a:t>
            </a:r>
            <a:r>
              <a:rPr lang="ru-RU" sz="1600" dirty="0"/>
              <a:t> </a:t>
            </a:r>
            <a:r>
              <a:rPr lang="ru-RU" sz="1600" dirty="0" err="1"/>
              <a:t>Romanov</a:t>
            </a:r>
            <a:r>
              <a:rPr lang="ru-RU" sz="1600" dirty="0"/>
              <a:t> </a:t>
            </a:r>
            <a:r>
              <a:rPr lang="ru-RU" sz="1600" dirty="0" err="1"/>
              <a:t>was</a:t>
            </a:r>
            <a:r>
              <a:rPr lang="ru-RU" sz="1600" dirty="0"/>
              <a:t> </a:t>
            </a:r>
            <a:r>
              <a:rPr lang="ru-RU" sz="1600" dirty="0" err="1"/>
              <a:t>elected</a:t>
            </a:r>
            <a:r>
              <a:rPr lang="ru-RU" sz="1600" dirty="0"/>
              <a:t> </a:t>
            </a:r>
            <a:r>
              <a:rPr lang="ru-RU" sz="1600" dirty="0" err="1"/>
              <a:t>czar</a:t>
            </a:r>
            <a:r>
              <a:rPr lang="ru-RU" sz="1600" dirty="0"/>
              <a:t>, </a:t>
            </a:r>
            <a:r>
              <a:rPr lang="ru-RU" sz="1600" dirty="0" err="1"/>
              <a:t>ending</a:t>
            </a:r>
            <a:r>
              <a:rPr lang="ru-RU" sz="1600" dirty="0"/>
              <a:t> </a:t>
            </a:r>
            <a:r>
              <a:rPr lang="ru-RU" sz="1600" dirty="0" err="1"/>
              <a:t>the</a:t>
            </a:r>
            <a:r>
              <a:rPr lang="ru-RU" sz="1600" dirty="0"/>
              <a:t> </a:t>
            </a:r>
            <a:r>
              <a:rPr lang="ru-RU" sz="1600" dirty="0" err="1"/>
              <a:t>Time</a:t>
            </a:r>
            <a:r>
              <a:rPr lang="ru-RU" sz="1600" dirty="0"/>
              <a:t> </a:t>
            </a:r>
            <a:r>
              <a:rPr lang="ru-RU" sz="1600" dirty="0" err="1"/>
              <a:t>of</a:t>
            </a:r>
            <a:r>
              <a:rPr lang="ru-RU" sz="1600" dirty="0"/>
              <a:t> </a:t>
            </a:r>
            <a:r>
              <a:rPr lang="ru-RU" sz="1600" dirty="0" err="1"/>
              <a:t>Troubles</a:t>
            </a:r>
            <a:r>
              <a:rPr lang="ru-RU" sz="1600" dirty="0"/>
              <a:t> </a:t>
            </a:r>
            <a:r>
              <a:rPr lang="ru-RU" sz="1600" dirty="0" err="1"/>
              <a:t>and</a:t>
            </a:r>
            <a:r>
              <a:rPr lang="ru-RU" sz="1600" dirty="0"/>
              <a:t> </a:t>
            </a:r>
            <a:r>
              <a:rPr lang="ru-RU" sz="1600" dirty="0" err="1"/>
              <a:t>beginning</a:t>
            </a:r>
            <a:r>
              <a:rPr lang="ru-RU" sz="1600" dirty="0"/>
              <a:t> </a:t>
            </a:r>
            <a:r>
              <a:rPr lang="ru-RU" sz="1600" dirty="0" err="1"/>
              <a:t>over</a:t>
            </a:r>
            <a:r>
              <a:rPr lang="ru-RU" sz="1600" dirty="0"/>
              <a:t> 300 </a:t>
            </a:r>
            <a:r>
              <a:rPr lang="ru-RU" sz="1600" dirty="0" err="1"/>
              <a:t>years</a:t>
            </a:r>
            <a:r>
              <a:rPr lang="ru-RU" sz="1600" dirty="0"/>
              <a:t> </a:t>
            </a:r>
            <a:r>
              <a:rPr lang="ru-RU" sz="1600" dirty="0" err="1"/>
              <a:t>of</a:t>
            </a:r>
            <a:r>
              <a:rPr lang="ru-RU" sz="1600" dirty="0"/>
              <a:t> </a:t>
            </a:r>
            <a:r>
              <a:rPr lang="ru-RU" sz="1600" dirty="0" err="1"/>
              <a:t>Romanov</a:t>
            </a:r>
            <a:r>
              <a:rPr lang="ru-RU" sz="1600" dirty="0"/>
              <a:t> </a:t>
            </a:r>
            <a:r>
              <a:rPr lang="ru-RU" sz="1600" dirty="0" err="1"/>
              <a:t>rule</a:t>
            </a:r>
            <a:r>
              <a:rPr lang="ru-RU" sz="1600" dirty="0"/>
              <a:t> </a:t>
            </a:r>
            <a:r>
              <a:rPr lang="ru-RU" sz="1600" dirty="0" err="1"/>
              <a:t>of</a:t>
            </a:r>
            <a:r>
              <a:rPr lang="ru-RU" sz="1600" dirty="0"/>
              <a:t> </a:t>
            </a:r>
            <a:r>
              <a:rPr lang="ru-RU" sz="1600" dirty="0" err="1"/>
              <a:t>Russia</a:t>
            </a:r>
            <a:r>
              <a:rPr lang="ru-RU" sz="1600" dirty="0"/>
              <a:t>.</a:t>
            </a:r>
            <a:r>
              <a:rPr lang="ru-RU" sz="1600" dirty="0">
                <a:effectLst>
                  <a:outerShdw blurRad="38100" dist="38100" dir="2700000" algn="tl">
                    <a:srgbClr val="C0C0C0"/>
                  </a:outerShdw>
                </a:effectLst>
              </a:rPr>
              <a:t> </a:t>
            </a:r>
          </a:p>
        </p:txBody>
      </p:sp>
      <p:sp>
        <p:nvSpPr>
          <p:cNvPr id="23560" name="Rectangle 8"/>
          <p:cNvSpPr>
            <a:spLocks noChangeArrowheads="1"/>
          </p:cNvSpPr>
          <p:nvPr/>
        </p:nvSpPr>
        <p:spPr bwMode="auto">
          <a:xfrm>
            <a:off x="179388" y="3571875"/>
            <a:ext cx="8964612" cy="830263"/>
          </a:xfrm>
          <a:prstGeom prst="rect">
            <a:avLst/>
          </a:prstGeom>
          <a:noFill/>
          <a:ln w="9525">
            <a:noFill/>
            <a:miter lim="800000"/>
            <a:headEnd/>
            <a:tailEnd/>
          </a:ln>
          <a:effectLst/>
        </p:spPr>
        <p:txBody>
          <a:bodyPr anchor="ctr">
            <a:spAutoFit/>
          </a:bodyPr>
          <a:lstStyle/>
          <a:p>
            <a:pPr>
              <a:defRPr/>
            </a:pPr>
            <a:r>
              <a:rPr lang="ru-RU" sz="1600" dirty="0">
                <a:solidFill>
                  <a:srgbClr val="FF0066"/>
                </a:solidFill>
              </a:rPr>
              <a:t>1689</a:t>
            </a:r>
            <a:r>
              <a:rPr lang="ru-RU" sz="1600" dirty="0"/>
              <a:t/>
            </a:r>
            <a:br>
              <a:rPr lang="ru-RU" sz="1600" dirty="0"/>
            </a:br>
            <a:r>
              <a:rPr lang="ru-RU" sz="1600" dirty="0"/>
              <a:t> </a:t>
            </a:r>
            <a:r>
              <a:rPr lang="ru-RU" sz="1600" dirty="0" err="1"/>
              <a:t>Peter</a:t>
            </a:r>
            <a:r>
              <a:rPr lang="ru-RU" sz="1600" dirty="0"/>
              <a:t> I (</a:t>
            </a:r>
            <a:r>
              <a:rPr lang="ru-RU" sz="1600" dirty="0" err="1"/>
              <a:t>later</a:t>
            </a:r>
            <a:r>
              <a:rPr lang="ru-RU" sz="1600" dirty="0"/>
              <a:t> </a:t>
            </a:r>
            <a:r>
              <a:rPr lang="ru-RU" sz="1600" dirty="0" err="1"/>
              <a:t>known</a:t>
            </a:r>
            <a:r>
              <a:rPr lang="ru-RU" sz="1600" dirty="0"/>
              <a:t> </a:t>
            </a:r>
            <a:r>
              <a:rPr lang="ru-RU" sz="1600" dirty="0" err="1"/>
              <a:t>as</a:t>
            </a:r>
            <a:r>
              <a:rPr lang="ru-RU" sz="1600" dirty="0"/>
              <a:t> </a:t>
            </a:r>
            <a:r>
              <a:rPr lang="ru-RU" sz="1600" dirty="0" err="1"/>
              <a:t>Peter</a:t>
            </a:r>
            <a:r>
              <a:rPr lang="ru-RU" sz="1600" dirty="0"/>
              <a:t> </a:t>
            </a:r>
            <a:r>
              <a:rPr lang="ru-RU" sz="1600" dirty="0" err="1"/>
              <a:t>the</a:t>
            </a:r>
            <a:r>
              <a:rPr lang="ru-RU" sz="1600" dirty="0"/>
              <a:t> </a:t>
            </a:r>
            <a:r>
              <a:rPr lang="ru-RU" sz="1600" dirty="0" err="1"/>
              <a:t>Great</a:t>
            </a:r>
            <a:r>
              <a:rPr lang="ru-RU" sz="1600" dirty="0"/>
              <a:t>) </a:t>
            </a:r>
            <a:r>
              <a:rPr lang="ru-RU" sz="1600" dirty="0" err="1"/>
              <a:t>assumed</a:t>
            </a:r>
            <a:r>
              <a:rPr lang="ru-RU" sz="1600" dirty="0"/>
              <a:t> </a:t>
            </a:r>
            <a:r>
              <a:rPr lang="ru-RU" sz="1600" dirty="0" err="1"/>
              <a:t>full</a:t>
            </a:r>
            <a:r>
              <a:rPr lang="ru-RU" sz="1600" dirty="0"/>
              <a:t> </a:t>
            </a:r>
            <a:r>
              <a:rPr lang="ru-RU" sz="1600" dirty="0" err="1"/>
              <a:t>power</a:t>
            </a:r>
            <a:r>
              <a:rPr lang="ru-RU" sz="1600" dirty="0"/>
              <a:t> </a:t>
            </a:r>
            <a:r>
              <a:rPr lang="ru-RU" sz="1600" dirty="0" err="1"/>
              <a:t>as</a:t>
            </a:r>
            <a:r>
              <a:rPr lang="ru-RU" sz="1600" dirty="0"/>
              <a:t> </a:t>
            </a:r>
            <a:r>
              <a:rPr lang="ru-RU" sz="1600" dirty="0" err="1"/>
              <a:t>czar</a:t>
            </a:r>
            <a:r>
              <a:rPr lang="ru-RU" sz="1600" dirty="0"/>
              <a:t> </a:t>
            </a:r>
            <a:r>
              <a:rPr lang="ru-RU" sz="1600" dirty="0" err="1"/>
              <a:t>and</a:t>
            </a:r>
            <a:r>
              <a:rPr lang="ru-RU" sz="1600" dirty="0"/>
              <a:t> </a:t>
            </a:r>
            <a:r>
              <a:rPr lang="ru-RU" sz="1600" dirty="0" err="1"/>
              <a:t>began</a:t>
            </a:r>
            <a:r>
              <a:rPr lang="ru-RU" sz="1600" dirty="0"/>
              <a:t> </a:t>
            </a:r>
            <a:r>
              <a:rPr lang="ru-RU" sz="1600" dirty="0" err="1"/>
              <a:t>transforming</a:t>
            </a:r>
            <a:r>
              <a:rPr lang="ru-RU" sz="1600" dirty="0"/>
              <a:t> </a:t>
            </a:r>
            <a:r>
              <a:rPr lang="ru-RU" sz="1600" dirty="0" err="1"/>
              <a:t>Russia</a:t>
            </a:r>
            <a:r>
              <a:rPr lang="ru-RU" sz="1600" dirty="0"/>
              <a:t> </a:t>
            </a:r>
            <a:r>
              <a:rPr lang="ru-RU" sz="1600" dirty="0" err="1"/>
              <a:t>into</a:t>
            </a:r>
            <a:r>
              <a:rPr lang="ru-RU" sz="1600" dirty="0"/>
              <a:t> </a:t>
            </a:r>
            <a:r>
              <a:rPr lang="ru-RU" sz="1600" dirty="0" err="1"/>
              <a:t>a</a:t>
            </a:r>
            <a:r>
              <a:rPr lang="ru-RU" sz="1600" dirty="0"/>
              <a:t> </a:t>
            </a:r>
            <a:r>
              <a:rPr lang="ru-RU" sz="1600" dirty="0" err="1"/>
              <a:t>world</a:t>
            </a:r>
            <a:r>
              <a:rPr lang="ru-RU" sz="1600" dirty="0"/>
              <a:t> </a:t>
            </a:r>
            <a:r>
              <a:rPr lang="ru-RU" sz="1600" dirty="0" err="1"/>
              <a:t>power</a:t>
            </a:r>
            <a:r>
              <a:rPr lang="ru-RU" sz="1600" dirty="0"/>
              <a:t>.</a:t>
            </a:r>
            <a:r>
              <a:rPr lang="ru-RU" sz="1600" dirty="0">
                <a:effectLst>
                  <a:outerShdw blurRad="38100" dist="38100" dir="2700000" algn="tl">
                    <a:srgbClr val="C0C0C0"/>
                  </a:outerShdw>
                </a:effectLst>
              </a:rPr>
              <a:t> </a:t>
            </a:r>
          </a:p>
        </p:txBody>
      </p:sp>
      <p:sp>
        <p:nvSpPr>
          <p:cNvPr id="11271" name="Rectangle 9"/>
          <p:cNvSpPr>
            <a:spLocks noChangeArrowheads="1"/>
          </p:cNvSpPr>
          <p:nvPr/>
        </p:nvSpPr>
        <p:spPr bwMode="auto">
          <a:xfrm>
            <a:off x="-214313" y="4286250"/>
            <a:ext cx="8713788"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endParaRPr lang="ru-RU" altLang="ru-RU" sz="1800">
              <a:solidFill>
                <a:srgbClr val="FF0066"/>
              </a:solidFill>
            </a:endParaRPr>
          </a:p>
          <a:p>
            <a:pPr algn="ctr" eaLnBrk="1" hangingPunct="1">
              <a:spcBef>
                <a:spcPct val="0"/>
              </a:spcBef>
              <a:buFontTx/>
              <a:buNone/>
            </a:pPr>
            <a:r>
              <a:rPr lang="ru-RU" altLang="ru-RU" sz="1600">
                <a:solidFill>
                  <a:srgbClr val="FF0066"/>
                </a:solidFill>
              </a:rPr>
              <a:t>1812</a:t>
            </a:r>
            <a:r>
              <a:rPr lang="ru-RU" altLang="ru-RU" sz="1600"/>
              <a:t> Napoleon I of France invaded Russia and advanced as far as Moscow, but eventually was forced to retreat.</a:t>
            </a:r>
          </a:p>
        </p:txBody>
      </p:sp>
      <p:sp>
        <p:nvSpPr>
          <p:cNvPr id="23562" name="Rectangle 10"/>
          <p:cNvSpPr>
            <a:spLocks noChangeArrowheads="1"/>
          </p:cNvSpPr>
          <p:nvPr/>
        </p:nvSpPr>
        <p:spPr bwMode="auto">
          <a:xfrm>
            <a:off x="214313" y="5143500"/>
            <a:ext cx="8713787" cy="584200"/>
          </a:xfrm>
          <a:prstGeom prst="rect">
            <a:avLst/>
          </a:prstGeom>
          <a:noFill/>
          <a:ln w="9525">
            <a:noFill/>
            <a:miter lim="800000"/>
            <a:headEnd/>
            <a:tailEnd/>
          </a:ln>
          <a:effectLst/>
        </p:spPr>
        <p:txBody>
          <a:bodyPr anchor="ctr">
            <a:spAutoFit/>
          </a:bodyPr>
          <a:lstStyle/>
          <a:p>
            <a:pPr>
              <a:defRPr/>
            </a:pPr>
            <a:r>
              <a:rPr lang="ru-RU" sz="1600" dirty="0">
                <a:solidFill>
                  <a:srgbClr val="FF0066"/>
                </a:solidFill>
              </a:rPr>
              <a:t>1917</a:t>
            </a:r>
            <a:r>
              <a:rPr lang="ru-RU" sz="1600" dirty="0"/>
              <a:t/>
            </a:r>
            <a:br>
              <a:rPr lang="ru-RU" sz="1600" dirty="0"/>
            </a:br>
            <a:r>
              <a:rPr lang="ru-RU" sz="1600" dirty="0"/>
              <a:t> A </a:t>
            </a:r>
            <a:r>
              <a:rPr lang="ru-RU" sz="1600" dirty="0" err="1"/>
              <a:t>popular</a:t>
            </a:r>
            <a:r>
              <a:rPr lang="ru-RU" sz="1600" dirty="0"/>
              <a:t> </a:t>
            </a:r>
            <a:r>
              <a:rPr lang="ru-RU" sz="1600" dirty="0" err="1"/>
              <a:t>revolution</a:t>
            </a:r>
            <a:r>
              <a:rPr lang="ru-RU" sz="1600" dirty="0"/>
              <a:t> </a:t>
            </a:r>
            <a:r>
              <a:rPr lang="ru-RU" sz="1600" dirty="0" err="1"/>
              <a:t>removed</a:t>
            </a:r>
            <a:r>
              <a:rPr lang="ru-RU" sz="1600" dirty="0"/>
              <a:t> </a:t>
            </a:r>
            <a:r>
              <a:rPr lang="ru-RU" sz="1600" dirty="0" err="1"/>
              <a:t>the</a:t>
            </a:r>
            <a:r>
              <a:rPr lang="ru-RU" sz="1600" dirty="0"/>
              <a:t> </a:t>
            </a:r>
            <a:r>
              <a:rPr lang="ru-RU" sz="1600" dirty="0" err="1"/>
              <a:t>czar</a:t>
            </a:r>
            <a:r>
              <a:rPr lang="ru-RU" sz="1600" dirty="0"/>
              <a:t> </a:t>
            </a:r>
            <a:r>
              <a:rPr lang="ru-RU" sz="1600" dirty="0" err="1"/>
              <a:t>from</a:t>
            </a:r>
            <a:r>
              <a:rPr lang="ru-RU" sz="1600" dirty="0"/>
              <a:t> </a:t>
            </a:r>
            <a:r>
              <a:rPr lang="ru-RU" sz="1600" dirty="0" err="1"/>
              <a:t>power</a:t>
            </a:r>
            <a:r>
              <a:rPr lang="ru-RU" sz="1600" dirty="0"/>
              <a:t>. </a:t>
            </a:r>
            <a:endParaRPr lang="ru-RU" sz="1600" dirty="0">
              <a:effectLst>
                <a:outerShdw blurRad="38100" dist="38100" dir="2700000" algn="tl">
                  <a:srgbClr val="C0C0C0"/>
                </a:outerShdw>
              </a:effectLst>
            </a:endParaRPr>
          </a:p>
        </p:txBody>
      </p:sp>
      <p:sp>
        <p:nvSpPr>
          <p:cNvPr id="11273" name="Rectangle 11"/>
          <p:cNvSpPr>
            <a:spLocks noChangeArrowheads="1"/>
          </p:cNvSpPr>
          <p:nvPr/>
        </p:nvSpPr>
        <p:spPr bwMode="auto">
          <a:xfrm>
            <a:off x="285750" y="5715000"/>
            <a:ext cx="81438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ru-RU" altLang="ru-RU" sz="1600">
                <a:solidFill>
                  <a:srgbClr val="FF0066"/>
                </a:solidFill>
              </a:rPr>
              <a:t>1941- 1945</a:t>
            </a:r>
            <a:r>
              <a:rPr lang="en-US" altLang="ru-RU" sz="1600">
                <a:solidFill>
                  <a:srgbClr val="FF0066"/>
                </a:solidFill>
              </a:rPr>
              <a:t> </a:t>
            </a:r>
            <a:r>
              <a:rPr lang="ru-RU" altLang="ru-RU" sz="1600"/>
              <a:t>Great Patriotic War</a:t>
            </a:r>
            <a:r>
              <a:rPr lang="en-US" altLang="ru-RU" sz="1600">
                <a:solidFill>
                  <a:srgbClr val="FF0066"/>
                </a:solidFill>
              </a:rPr>
              <a:t> </a:t>
            </a:r>
          </a:p>
          <a:p>
            <a:pPr eaLnBrk="1" hangingPunct="1">
              <a:spcBef>
                <a:spcPct val="0"/>
              </a:spcBef>
              <a:buFontTx/>
              <a:buNone/>
            </a:pPr>
            <a:endParaRPr lang="ru-RU" altLang="ru-RU" sz="1600"/>
          </a:p>
        </p:txBody>
      </p:sp>
      <p:sp>
        <p:nvSpPr>
          <p:cNvPr id="11274" name="Rectangle 12"/>
          <p:cNvSpPr>
            <a:spLocks noChangeArrowheads="1"/>
          </p:cNvSpPr>
          <p:nvPr/>
        </p:nvSpPr>
        <p:spPr bwMode="auto">
          <a:xfrm>
            <a:off x="285750" y="6072188"/>
            <a:ext cx="850106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ru-RU" altLang="ru-RU" sz="1600">
                <a:solidFill>
                  <a:srgbClr val="FF0066"/>
                </a:solidFill>
              </a:rPr>
              <a:t>1991.</a:t>
            </a:r>
            <a:r>
              <a:rPr lang="ru-RU" altLang="ru-RU" sz="1600"/>
              <a:t> Russia then became an independent nation. -</a:t>
            </a:r>
            <a:r>
              <a:rPr lang="ru-RU" altLang="ru-RU" sz="1600" b="0"/>
              <a:t> </a:t>
            </a:r>
            <a:r>
              <a:rPr lang="ru-RU" altLang="ru-RU" sz="1600"/>
              <a:t>The Russian Federation.</a:t>
            </a:r>
          </a:p>
        </p:txBody>
      </p:sp>
      <p:sp>
        <p:nvSpPr>
          <p:cNvPr id="23566" name="Text Box 14"/>
          <p:cNvSpPr txBox="1">
            <a:spLocks noChangeArrowheads="1"/>
          </p:cNvSpPr>
          <p:nvPr/>
        </p:nvSpPr>
        <p:spPr bwMode="auto">
          <a:xfrm>
            <a:off x="3203575" y="0"/>
            <a:ext cx="3097213" cy="579438"/>
          </a:xfrm>
          <a:prstGeom prst="rect">
            <a:avLst/>
          </a:prstGeom>
          <a:noFill/>
          <a:ln w="9525">
            <a:noFill/>
            <a:miter lim="800000"/>
            <a:headEnd/>
            <a:tailEnd/>
          </a:ln>
          <a:effectLst/>
        </p:spPr>
        <p:txBody>
          <a:bodyPr>
            <a:spAutoFit/>
          </a:bodyPr>
          <a:lstStyle/>
          <a:p>
            <a:pPr>
              <a:spcBef>
                <a:spcPct val="50000"/>
              </a:spcBef>
              <a:defRPr/>
            </a:pPr>
            <a:r>
              <a:rPr lang="en-US" sz="3200">
                <a:solidFill>
                  <a:srgbClr val="FF0066"/>
                </a:solidFill>
                <a:effectLst>
                  <a:outerShdw blurRad="38100" dist="38100" dir="2700000" algn="tl">
                    <a:srgbClr val="C0C0C0"/>
                  </a:outerShdw>
                </a:effectLst>
              </a:rPr>
              <a:t>HISTORY</a:t>
            </a:r>
            <a:endParaRPr lang="ru-RU" sz="3200">
              <a:solidFill>
                <a:srgbClr val="FF0066"/>
              </a:solidFill>
              <a:effectLst>
                <a:outerShdw blurRad="38100" dist="38100" dir="2700000" algn="tl">
                  <a:srgbClr val="C0C0C0"/>
                </a:outerShdw>
              </a:effectLst>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5"/>
          <p:cNvSpPr>
            <a:spLocks noChangeArrowheads="1"/>
          </p:cNvSpPr>
          <p:nvPr/>
        </p:nvSpPr>
        <p:spPr bwMode="auto">
          <a:xfrm>
            <a:off x="2411413" y="908050"/>
            <a:ext cx="6297612" cy="158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ru-RU" altLang="ru-RU" sz="1400" b="0"/>
              <a:t>                                   </a:t>
            </a:r>
          </a:p>
          <a:p>
            <a:pPr>
              <a:spcBef>
                <a:spcPct val="0"/>
              </a:spcBef>
              <a:buFontTx/>
              <a:buNone/>
            </a:pPr>
            <a:r>
              <a:rPr lang="ru-RU" altLang="ru-RU" sz="1400">
                <a:solidFill>
                  <a:srgbClr val="30476D"/>
                </a:solidFill>
                <a:latin typeface="MS Reference Sans Serif" pitchFamily="34" charset="0"/>
              </a:rPr>
              <a:t>Ryurik, Founder of Russia</a:t>
            </a:r>
            <a:endParaRPr lang="ru-RU" altLang="ru-RU" sz="1400"/>
          </a:p>
          <a:p>
            <a:pPr>
              <a:spcBef>
                <a:spcPct val="0"/>
              </a:spcBef>
              <a:buFontTx/>
              <a:buNone/>
            </a:pPr>
            <a:r>
              <a:rPr lang="ru-RU" altLang="ru-RU" sz="1400" b="0">
                <a:solidFill>
                  <a:srgbClr val="30476D"/>
                </a:solidFill>
                <a:latin typeface="MS Reference Sans Serif" pitchFamily="34" charset="0"/>
              </a:rPr>
              <a:t>Ryurik, a semimythical Scandinavian chief, is credited with consolidating the Eastern Slav tribes around Novgorod into a single state in 862. From the Scandinavians, called Varangians or Rus, came the name Rossiya, or Russia, meaning the country of the Rus.</a:t>
            </a:r>
            <a:endParaRPr lang="ru-RU" altLang="ru-RU" sz="1400" b="0"/>
          </a:p>
          <a:p>
            <a:pPr>
              <a:spcBef>
                <a:spcPct val="0"/>
              </a:spcBef>
              <a:buFontTx/>
              <a:buNone/>
            </a:pPr>
            <a:endParaRPr lang="ru-RU" altLang="ru-RU" sz="1400" b="0"/>
          </a:p>
        </p:txBody>
      </p:sp>
      <p:sp>
        <p:nvSpPr>
          <p:cNvPr id="12291" name="Rectangle 7"/>
          <p:cNvSpPr>
            <a:spLocks noChangeArrowheads="1"/>
          </p:cNvSpPr>
          <p:nvPr/>
        </p:nvSpPr>
        <p:spPr bwMode="auto">
          <a:xfrm>
            <a:off x="-2212975" y="2308225"/>
            <a:ext cx="22542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ru-RU" altLang="ru-RU" sz="900">
                <a:latin typeface="MS Reference Sans Serif" pitchFamily="34" charset="0"/>
              </a:rPr>
              <a:t>.</a:t>
            </a:r>
            <a:endParaRPr lang="ru-RU" altLang="ru-RU" sz="1800" b="0"/>
          </a:p>
        </p:txBody>
      </p:sp>
      <p:pic>
        <p:nvPicPr>
          <p:cNvPr id="13316" name="Picture 6" descr="t045085a"/>
          <p:cNvPicPr>
            <a:picLocks noChangeAspect="1" noChangeArrowheads="1"/>
          </p:cNvPicPr>
          <p:nvPr/>
        </p:nvPicPr>
        <p:blipFill>
          <a:blip r:embed="rId2" cstate="print"/>
          <a:srcRect/>
          <a:stretch>
            <a:fillRect/>
          </a:stretch>
        </p:blipFill>
        <p:spPr bwMode="auto">
          <a:xfrm>
            <a:off x="250825" y="620713"/>
            <a:ext cx="2057400" cy="183832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12293" name="Rectangle 8"/>
          <p:cNvSpPr>
            <a:spLocks noChangeArrowheads="1"/>
          </p:cNvSpPr>
          <p:nvPr/>
        </p:nvSpPr>
        <p:spPr bwMode="auto">
          <a:xfrm>
            <a:off x="684213" y="2660650"/>
            <a:ext cx="5865812" cy="158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ru-RU" altLang="ru-RU" sz="1400" b="0"/>
              <a:t>                                              </a:t>
            </a:r>
          </a:p>
          <a:p>
            <a:pPr>
              <a:spcBef>
                <a:spcPct val="0"/>
              </a:spcBef>
              <a:buFontTx/>
              <a:buNone/>
            </a:pPr>
            <a:r>
              <a:rPr lang="ru-RU" altLang="ru-RU" sz="1400">
                <a:solidFill>
                  <a:srgbClr val="30476D"/>
                </a:solidFill>
                <a:latin typeface="MS Reference Sans Serif" pitchFamily="34" charset="0"/>
              </a:rPr>
              <a:t>Peter the Great</a:t>
            </a:r>
            <a:endParaRPr lang="ru-RU" altLang="ru-RU" sz="1400"/>
          </a:p>
          <a:p>
            <a:pPr>
              <a:spcBef>
                <a:spcPct val="0"/>
              </a:spcBef>
              <a:buFontTx/>
              <a:buNone/>
            </a:pPr>
            <a:r>
              <a:rPr lang="ru-RU" altLang="ru-RU" sz="1400" b="0">
                <a:solidFill>
                  <a:srgbClr val="30476D"/>
                </a:solidFill>
                <a:latin typeface="MS Reference Sans Serif" pitchFamily="34" charset="0"/>
              </a:rPr>
              <a:t>Peter the Great (Peter I) brought Western culture to Russia, built roads and canals, modernized the army and navy, and secured seaports for trade. By doing so, Peter realized his goal of turning Russia into a great world power.</a:t>
            </a:r>
            <a:endParaRPr lang="ru-RU" altLang="ru-RU" sz="1400" b="0"/>
          </a:p>
          <a:p>
            <a:pPr>
              <a:spcBef>
                <a:spcPct val="0"/>
              </a:spcBef>
              <a:buFontTx/>
              <a:buNone/>
            </a:pPr>
            <a:endParaRPr lang="ru-RU" altLang="ru-RU" sz="1400" b="0"/>
          </a:p>
        </p:txBody>
      </p:sp>
      <p:pic>
        <p:nvPicPr>
          <p:cNvPr id="13318" name="Picture 9" descr="t045088a"/>
          <p:cNvPicPr>
            <a:picLocks noChangeAspect="1" noChangeArrowheads="1"/>
          </p:cNvPicPr>
          <p:nvPr/>
        </p:nvPicPr>
        <p:blipFill>
          <a:blip r:embed="rId3" cstate="print"/>
          <a:srcRect/>
          <a:stretch>
            <a:fillRect/>
          </a:stretch>
        </p:blipFill>
        <p:spPr bwMode="auto">
          <a:xfrm>
            <a:off x="6629400" y="2349500"/>
            <a:ext cx="2163763" cy="2519363"/>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12295" name="Rectangle 13"/>
          <p:cNvSpPr>
            <a:spLocks noChangeArrowheads="1"/>
          </p:cNvSpPr>
          <p:nvPr/>
        </p:nvSpPr>
        <p:spPr bwMode="auto">
          <a:xfrm>
            <a:off x="323850" y="4903788"/>
            <a:ext cx="6677025"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342900" indent="-342900"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US" altLang="ru-RU" sz="1400"/>
              <a:t>The Second World War caught up 61 countries and 80 percent of the Earth’s population. </a:t>
            </a:r>
            <a:endParaRPr lang="ru-RU" altLang="ru-RU" sz="1400"/>
          </a:p>
          <a:p>
            <a:pPr algn="ctr" eaLnBrk="1" hangingPunct="1">
              <a:spcBef>
                <a:spcPct val="0"/>
              </a:spcBef>
              <a:buFontTx/>
              <a:buNone/>
            </a:pPr>
            <a:r>
              <a:rPr lang="en-US" altLang="ru-RU" sz="1400" b="0"/>
              <a:t>For people of the Soviet Union it was the Great Patriotic War (1941-1945). </a:t>
            </a:r>
            <a:endParaRPr lang="ru-RU" altLang="ru-RU" sz="1400" b="0"/>
          </a:p>
          <a:p>
            <a:pPr algn="ctr" eaLnBrk="1" hangingPunct="1">
              <a:spcBef>
                <a:spcPct val="0"/>
              </a:spcBef>
              <a:buFontTx/>
              <a:buNone/>
            </a:pPr>
            <a:r>
              <a:rPr lang="en-US" altLang="ru-RU" sz="1400" b="0"/>
              <a:t>They lost tens of millions of citizens defending freedom of their own country and liberating peoples of Europe from the Nazis invaders.</a:t>
            </a:r>
          </a:p>
        </p:txBody>
      </p:sp>
      <p:sp>
        <p:nvSpPr>
          <p:cNvPr id="21518" name="Infopage"/>
          <p:cNvSpPr>
            <a:spLocks noEditPoints="1" noChangeArrowheads="1"/>
          </p:cNvSpPr>
          <p:nvPr/>
        </p:nvSpPr>
        <p:spPr bwMode="auto">
          <a:xfrm>
            <a:off x="8172450" y="333375"/>
            <a:ext cx="604838" cy="1019175"/>
          </a:xfrm>
          <a:custGeom>
            <a:avLst/>
            <a:gdLst>
              <a:gd name="T0" fmla="*/ 10757 w 21600"/>
              <a:gd name="T1" fmla="*/ 21632 h 21600"/>
              <a:gd name="T2" fmla="*/ 85 w 21600"/>
              <a:gd name="T3" fmla="*/ 10849 h 21600"/>
              <a:gd name="T4" fmla="*/ 10757 w 21600"/>
              <a:gd name="T5" fmla="*/ 81 h 21600"/>
              <a:gd name="T6" fmla="*/ 21706 w 21600"/>
              <a:gd name="T7" fmla="*/ 10652 h 21600"/>
              <a:gd name="T8" fmla="*/ 10757 w 21600"/>
              <a:gd name="T9" fmla="*/ 21632 h 21600"/>
              <a:gd name="T10" fmla="*/ 0 w 21600"/>
              <a:gd name="T11" fmla="*/ 0 h 21600"/>
              <a:gd name="T12" fmla="*/ 21600 w 21600"/>
              <a:gd name="T13" fmla="*/ 0 h 21600"/>
              <a:gd name="T14" fmla="*/ 21600 w 21600"/>
              <a:gd name="T15" fmla="*/ 21600 h 21600"/>
              <a:gd name="T16" fmla="*/ 999 w 21600"/>
              <a:gd name="T17" fmla="*/ 12174 h 21600"/>
              <a:gd name="T18" fmla="*/ 20813 w 21600"/>
              <a:gd name="T19" fmla="*/ 17149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extrusionOk="0">
                <a:moveTo>
                  <a:pt x="10757" y="21632"/>
                </a:moveTo>
                <a:lnTo>
                  <a:pt x="5187" y="21632"/>
                </a:lnTo>
                <a:lnTo>
                  <a:pt x="85" y="17509"/>
                </a:lnTo>
                <a:lnTo>
                  <a:pt x="85" y="10849"/>
                </a:lnTo>
                <a:lnTo>
                  <a:pt x="85" y="81"/>
                </a:lnTo>
                <a:lnTo>
                  <a:pt x="10757" y="81"/>
                </a:lnTo>
                <a:lnTo>
                  <a:pt x="21706" y="81"/>
                </a:lnTo>
                <a:lnTo>
                  <a:pt x="21706" y="10652"/>
                </a:lnTo>
                <a:lnTo>
                  <a:pt x="21706" y="21632"/>
                </a:lnTo>
                <a:lnTo>
                  <a:pt x="10757" y="21632"/>
                </a:lnTo>
                <a:close/>
              </a:path>
              <a:path w="21600" h="21600" extrusionOk="0">
                <a:moveTo>
                  <a:pt x="85" y="17509"/>
                </a:moveTo>
                <a:lnTo>
                  <a:pt x="5187" y="17509"/>
                </a:lnTo>
                <a:lnTo>
                  <a:pt x="5187" y="21632"/>
                </a:lnTo>
                <a:lnTo>
                  <a:pt x="85" y="17509"/>
                </a:lnTo>
                <a:close/>
              </a:path>
              <a:path w="21600" h="21600" extrusionOk="0">
                <a:moveTo>
                  <a:pt x="8333" y="4025"/>
                </a:moveTo>
                <a:lnTo>
                  <a:pt x="12500" y="4025"/>
                </a:lnTo>
                <a:lnTo>
                  <a:pt x="12500" y="11094"/>
                </a:lnTo>
                <a:lnTo>
                  <a:pt x="13903" y="11094"/>
                </a:lnTo>
                <a:lnTo>
                  <a:pt x="13903" y="11618"/>
                </a:lnTo>
                <a:lnTo>
                  <a:pt x="7908" y="11618"/>
                </a:lnTo>
                <a:lnTo>
                  <a:pt x="7908" y="11078"/>
                </a:lnTo>
                <a:lnTo>
                  <a:pt x="9418" y="11078"/>
                </a:lnTo>
                <a:lnTo>
                  <a:pt x="9418" y="4549"/>
                </a:lnTo>
                <a:lnTo>
                  <a:pt x="8333" y="4549"/>
                </a:lnTo>
                <a:lnTo>
                  <a:pt x="8333" y="4025"/>
                </a:lnTo>
                <a:close/>
              </a:path>
              <a:path w="21600" h="21600" extrusionOk="0">
                <a:moveTo>
                  <a:pt x="9120" y="2127"/>
                </a:moveTo>
                <a:lnTo>
                  <a:pt x="9120" y="1783"/>
                </a:lnTo>
                <a:lnTo>
                  <a:pt x="9269" y="1538"/>
                </a:lnTo>
                <a:lnTo>
                  <a:pt x="9588" y="1194"/>
                </a:lnTo>
                <a:lnTo>
                  <a:pt x="10013" y="998"/>
                </a:lnTo>
                <a:lnTo>
                  <a:pt x="10396" y="850"/>
                </a:lnTo>
                <a:lnTo>
                  <a:pt x="10906" y="801"/>
                </a:lnTo>
                <a:lnTo>
                  <a:pt x="11480" y="900"/>
                </a:lnTo>
                <a:lnTo>
                  <a:pt x="11926" y="1047"/>
                </a:lnTo>
                <a:lnTo>
                  <a:pt x="12266" y="1292"/>
                </a:lnTo>
                <a:lnTo>
                  <a:pt x="12500" y="1587"/>
                </a:lnTo>
                <a:lnTo>
                  <a:pt x="12649" y="1832"/>
                </a:lnTo>
                <a:lnTo>
                  <a:pt x="12692" y="2143"/>
                </a:lnTo>
                <a:lnTo>
                  <a:pt x="12649" y="2421"/>
                </a:lnTo>
                <a:lnTo>
                  <a:pt x="12500" y="2781"/>
                </a:lnTo>
                <a:lnTo>
                  <a:pt x="12330" y="3060"/>
                </a:lnTo>
                <a:lnTo>
                  <a:pt x="11884" y="3305"/>
                </a:lnTo>
                <a:lnTo>
                  <a:pt x="11501" y="3452"/>
                </a:lnTo>
                <a:lnTo>
                  <a:pt x="10863" y="3550"/>
                </a:lnTo>
                <a:lnTo>
                  <a:pt x="10396" y="3518"/>
                </a:lnTo>
                <a:lnTo>
                  <a:pt x="9949" y="3321"/>
                </a:lnTo>
                <a:lnTo>
                  <a:pt x="9524" y="3125"/>
                </a:lnTo>
                <a:lnTo>
                  <a:pt x="9311" y="2765"/>
                </a:lnTo>
                <a:lnTo>
                  <a:pt x="9184" y="2438"/>
                </a:lnTo>
                <a:lnTo>
                  <a:pt x="9120" y="2127"/>
                </a:lnTo>
                <a:close/>
              </a:path>
            </a:pathLst>
          </a:custGeom>
          <a:solidFill>
            <a:srgbClr val="FF0066"/>
          </a:solidFill>
          <a:ln w="9525">
            <a:solidFill>
              <a:srgbClr val="000000"/>
            </a:solidFill>
            <a:miter lim="800000"/>
            <a:headEnd/>
            <a:tailEnd/>
          </a:ln>
          <a:effectLst>
            <a:outerShdw dist="107763" dir="2700000" algn="ctr" rotWithShape="0">
              <a:srgbClr val="808080"/>
            </a:outerShdw>
          </a:effectLst>
        </p:spPr>
        <p:txBody>
          <a:bodyPr/>
          <a:lstStyle/>
          <a:p>
            <a:pPr>
              <a:defRPr/>
            </a:pPr>
            <a:endParaRPr lang="ru-RU">
              <a:effectLst>
                <a:outerShdw blurRad="38100" dist="38100" dir="2700000" algn="tl">
                  <a:srgbClr val="000000">
                    <a:alpha val="43137"/>
                  </a:srgbClr>
                </a:outerShdw>
              </a:effectLst>
            </a:endParaRPr>
          </a:p>
        </p:txBody>
      </p:sp>
      <p:pic>
        <p:nvPicPr>
          <p:cNvPr id="12297" name="Picture 15" descr="button7">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72225" y="6021388"/>
            <a:ext cx="1377950" cy="37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altLang="ru-RU" sz="3600" b="1" smtClean="0">
                <a:solidFill>
                  <a:srgbClr val="FF0066"/>
                </a:solidFill>
              </a:rPr>
              <a:t>T a s k s</a:t>
            </a:r>
            <a:endParaRPr lang="ru-RU" altLang="ru-RU" sz="3600" b="1" smtClean="0">
              <a:solidFill>
                <a:srgbClr val="FF0066"/>
              </a:solidFill>
            </a:endParaRPr>
          </a:p>
        </p:txBody>
      </p:sp>
      <p:sp>
        <p:nvSpPr>
          <p:cNvPr id="28675" name="Rectangle 3"/>
          <p:cNvSpPr>
            <a:spLocks noGrp="1" noChangeArrowheads="1"/>
          </p:cNvSpPr>
          <p:nvPr>
            <p:ph type="body" idx="1"/>
          </p:nvPr>
        </p:nvSpPr>
        <p:spPr>
          <a:xfrm>
            <a:off x="428625" y="1285875"/>
            <a:ext cx="8229600" cy="4525963"/>
          </a:xfrm>
        </p:spPr>
        <p:txBody>
          <a:bodyPr/>
          <a:lstStyle/>
          <a:p>
            <a:pPr eaLnBrk="1" hangingPunct="1"/>
            <a:r>
              <a:rPr lang="en-US" altLang="ru-RU" sz="1800" b="1" smtClean="0"/>
              <a:t>Attentively  read all the facts about each item of the plan ( one by one)</a:t>
            </a:r>
            <a:r>
              <a:rPr lang="ru-RU" altLang="ru-RU" sz="1800" b="1" smtClean="0"/>
              <a:t>.</a:t>
            </a:r>
            <a:endParaRPr lang="en-US" altLang="ru-RU" sz="1800" b="1" smtClean="0"/>
          </a:p>
          <a:p>
            <a:pPr eaLnBrk="1" hangingPunct="1"/>
            <a:r>
              <a:rPr lang="en-US" altLang="ru-RU" sz="1800" b="1" smtClean="0"/>
              <a:t>If you don’t understand any word or expression look up into a dictionary</a:t>
            </a:r>
            <a:r>
              <a:rPr lang="ru-RU" altLang="ru-RU" sz="1800" b="1" smtClean="0"/>
              <a:t>.</a:t>
            </a:r>
            <a:endParaRPr lang="en-US" altLang="ru-RU" sz="1800" b="1" smtClean="0"/>
          </a:p>
          <a:p>
            <a:pPr eaLnBrk="1" hangingPunct="1"/>
            <a:r>
              <a:rPr lang="en-US" altLang="ru-RU" sz="1800" b="1" smtClean="0"/>
              <a:t>While looking at a slide try to tell about the facts on it with your own words; make up sentences with all the expressions on each slide</a:t>
            </a:r>
            <a:r>
              <a:rPr lang="ru-RU" altLang="ru-RU" sz="1800" b="1" smtClean="0"/>
              <a:t>.</a:t>
            </a:r>
            <a:endParaRPr lang="en-US" altLang="ru-RU" sz="1800" b="1" smtClean="0"/>
          </a:p>
          <a:p>
            <a:pPr eaLnBrk="1" hangingPunct="1"/>
            <a:r>
              <a:rPr lang="en-US" altLang="ru-RU" sz="1800" b="1" smtClean="0"/>
              <a:t>Then return to the beginning and try to speak fluently about each item of the plan with the help of key words and pictures of every slide </a:t>
            </a:r>
            <a:r>
              <a:rPr lang="ru-RU" altLang="ru-RU" sz="1800" b="1" smtClean="0"/>
              <a:t>.</a:t>
            </a:r>
            <a:endParaRPr lang="en-US" altLang="ru-RU" sz="1800" b="1" smtClean="0"/>
          </a:p>
          <a:p>
            <a:pPr eaLnBrk="1" hangingPunct="1"/>
            <a:r>
              <a:rPr lang="en-US" altLang="ru-RU" sz="1800" b="1" smtClean="0"/>
              <a:t>At last try to speak about Russia as you like imagine that you are telling about your Motherland to a foreign tourist </a:t>
            </a:r>
            <a:r>
              <a:rPr lang="ru-RU" altLang="ru-RU" sz="1800" b="1" smtClean="0"/>
              <a:t>.</a:t>
            </a:r>
            <a:endParaRPr lang="en-US" altLang="ru-RU" sz="1800" b="1" smtClean="0"/>
          </a:p>
          <a:p>
            <a:pPr eaLnBrk="1" hangingPunct="1">
              <a:buFontTx/>
              <a:buNone/>
            </a:pPr>
            <a:endParaRPr lang="en-US" altLang="ru-RU" sz="2400" b="1" smtClean="0"/>
          </a:p>
          <a:p>
            <a:pPr algn="ctr" eaLnBrk="1" hangingPunct="1">
              <a:buFontTx/>
              <a:buNone/>
            </a:pPr>
            <a:endParaRPr lang="ru-RU" altLang="ru-RU" sz="1400" smtClean="0"/>
          </a:p>
        </p:txBody>
      </p:sp>
      <p:pic>
        <p:nvPicPr>
          <p:cNvPr id="3076" name="Picture 4" descr="button7">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275" y="6308725"/>
            <a:ext cx="1377950"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7" descr="BS00554_"/>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43000" y="4143375"/>
            <a:ext cx="1624013" cy="2097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Rectangle 8"/>
          <p:cNvSpPr>
            <a:spLocks noChangeArrowheads="1"/>
          </p:cNvSpPr>
          <p:nvPr/>
        </p:nvSpPr>
        <p:spPr bwMode="auto">
          <a:xfrm>
            <a:off x="3203575" y="4797425"/>
            <a:ext cx="27559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US" altLang="ru-RU" sz="2800">
                <a:solidFill>
                  <a:srgbClr val="FF0066"/>
                </a:solidFill>
              </a:rPr>
              <a:t>GOOD LUCK</a:t>
            </a:r>
            <a:r>
              <a:rPr lang="ru-RU" altLang="ru-RU" sz="2800">
                <a:solidFill>
                  <a:srgbClr val="FF0066"/>
                </a:solidFill>
              </a:rPr>
              <a:t>!</a:t>
            </a:r>
          </a:p>
        </p:txBody>
      </p:sp>
      <p:pic>
        <p:nvPicPr>
          <p:cNvPr id="3079" name="Рисунок 7" descr="pc002i.gi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715125" y="4143375"/>
            <a:ext cx="1893888" cy="229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8674"/>
                                        </p:tgtEl>
                                        <p:attrNameLst>
                                          <p:attrName>style.visibility</p:attrName>
                                        </p:attrNameLst>
                                      </p:cBhvr>
                                      <p:to>
                                        <p:strVal val="visible"/>
                                      </p:to>
                                    </p:set>
                                    <p:anim calcmode="lin" valueType="num">
                                      <p:cBhvr>
                                        <p:cTn id="7" dur="500" fill="hold"/>
                                        <p:tgtEl>
                                          <p:spTgt spid="28674"/>
                                        </p:tgtEl>
                                        <p:attrNameLst>
                                          <p:attrName>ppt_w</p:attrName>
                                        </p:attrNameLst>
                                      </p:cBhvr>
                                      <p:tavLst>
                                        <p:tav tm="0">
                                          <p:val>
                                            <p:fltVal val="0"/>
                                          </p:val>
                                        </p:tav>
                                        <p:tav tm="100000">
                                          <p:val>
                                            <p:strVal val="#ppt_w"/>
                                          </p:val>
                                        </p:tav>
                                      </p:tavLst>
                                    </p:anim>
                                    <p:anim calcmode="lin" valueType="num">
                                      <p:cBhvr>
                                        <p:cTn id="8" dur="500" fill="hold"/>
                                        <p:tgtEl>
                                          <p:spTgt spid="28674"/>
                                        </p:tgtEl>
                                        <p:attrNameLst>
                                          <p:attrName>ppt_h</p:attrName>
                                        </p:attrNameLst>
                                      </p:cBhvr>
                                      <p:tavLst>
                                        <p:tav tm="0">
                                          <p:val>
                                            <p:fltVal val="0"/>
                                          </p:val>
                                        </p:tav>
                                        <p:tav tm="100000">
                                          <p:val>
                                            <p:strVal val="#ppt_h"/>
                                          </p:val>
                                        </p:tav>
                                      </p:tavLst>
                                    </p:anim>
                                    <p:animEffect transition="in" filter="fade">
                                      <p:cBhvr>
                                        <p:cTn id="9" dur="500"/>
                                        <p:tgtEl>
                                          <p:spTgt spid="2867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8675">
                                            <p:txEl>
                                              <p:pRg st="0" end="0"/>
                                            </p:txEl>
                                          </p:spTgt>
                                        </p:tgtEl>
                                        <p:attrNameLst>
                                          <p:attrName>style.visibility</p:attrName>
                                        </p:attrNameLst>
                                      </p:cBhvr>
                                      <p:to>
                                        <p:strVal val="visible"/>
                                      </p:to>
                                    </p:set>
                                    <p:animEffect transition="in" filter="fade">
                                      <p:cBhvr>
                                        <p:cTn id="14" dur="1000">
                                          <p:stCondLst>
                                            <p:cond delay="0"/>
                                          </p:stCondLst>
                                        </p:cTn>
                                        <p:tgtEl>
                                          <p:spTgt spid="28675">
                                            <p:txEl>
                                              <p:pRg st="0" end="0"/>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8675">
                                            <p:txEl>
                                              <p:pRg st="1" end="1"/>
                                            </p:txEl>
                                          </p:spTgt>
                                        </p:tgtEl>
                                        <p:attrNameLst>
                                          <p:attrName>style.visibility</p:attrName>
                                        </p:attrNameLst>
                                      </p:cBhvr>
                                      <p:to>
                                        <p:strVal val="visible"/>
                                      </p:to>
                                    </p:set>
                                    <p:animEffect transition="in" filter="fade">
                                      <p:cBhvr>
                                        <p:cTn id="19" dur="1000">
                                          <p:stCondLst>
                                            <p:cond delay="0"/>
                                          </p:stCondLst>
                                        </p:cTn>
                                        <p:tgtEl>
                                          <p:spTgt spid="28675">
                                            <p:txEl>
                                              <p:pRg st="1" end="1"/>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8675">
                                            <p:txEl>
                                              <p:pRg st="2" end="2"/>
                                            </p:txEl>
                                          </p:spTgt>
                                        </p:tgtEl>
                                        <p:attrNameLst>
                                          <p:attrName>style.visibility</p:attrName>
                                        </p:attrNameLst>
                                      </p:cBhvr>
                                      <p:to>
                                        <p:strVal val="visible"/>
                                      </p:to>
                                    </p:set>
                                    <p:animEffect transition="in" filter="fade">
                                      <p:cBhvr>
                                        <p:cTn id="24" dur="1000">
                                          <p:stCondLst>
                                            <p:cond delay="0"/>
                                          </p:stCondLst>
                                        </p:cTn>
                                        <p:tgtEl>
                                          <p:spTgt spid="28675">
                                            <p:txEl>
                                              <p:pRg st="2" end="2"/>
                                            </p:txEl>
                                          </p:spTgt>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8675">
                                            <p:txEl>
                                              <p:pRg st="3" end="3"/>
                                            </p:txEl>
                                          </p:spTgt>
                                        </p:tgtEl>
                                        <p:attrNameLst>
                                          <p:attrName>style.visibility</p:attrName>
                                        </p:attrNameLst>
                                      </p:cBhvr>
                                      <p:to>
                                        <p:strVal val="visible"/>
                                      </p:to>
                                    </p:set>
                                    <p:animEffect transition="in" filter="fade">
                                      <p:cBhvr>
                                        <p:cTn id="29" dur="1000">
                                          <p:stCondLst>
                                            <p:cond delay="0"/>
                                          </p:stCondLst>
                                        </p:cTn>
                                        <p:tgtEl>
                                          <p:spTgt spid="28675">
                                            <p:txEl>
                                              <p:pRg st="3" end="3"/>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28675">
                                            <p:txEl>
                                              <p:pRg st="4" end="4"/>
                                            </p:txEl>
                                          </p:spTgt>
                                        </p:tgtEl>
                                        <p:attrNameLst>
                                          <p:attrName>style.visibility</p:attrName>
                                        </p:attrNameLst>
                                      </p:cBhvr>
                                      <p:to>
                                        <p:strVal val="visible"/>
                                      </p:to>
                                    </p:set>
                                    <p:animEffect transition="in" filter="fade">
                                      <p:cBhvr>
                                        <p:cTn id="34" dur="1000">
                                          <p:stCondLst>
                                            <p:cond delay="0"/>
                                          </p:stCondLst>
                                        </p:cTn>
                                        <p:tgtEl>
                                          <p:spTgt spid="286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p:bldP spid="2867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345" name="Group 153"/>
          <p:cNvGraphicFramePr>
            <a:graphicFrameLocks noGrp="1"/>
          </p:cNvGraphicFramePr>
          <p:nvPr/>
        </p:nvGraphicFramePr>
        <p:xfrm>
          <a:off x="468313" y="333375"/>
          <a:ext cx="8064500" cy="6048377"/>
        </p:xfrm>
        <a:graphic>
          <a:graphicData uri="http://schemas.openxmlformats.org/drawingml/2006/table">
            <a:tbl>
              <a:tblPr/>
              <a:tblGrid>
                <a:gridCol w="3719512"/>
                <a:gridCol w="4344988"/>
              </a:tblGrid>
              <a:tr h="471488">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err="1" smtClean="0">
                          <a:ln>
                            <a:noFill/>
                          </a:ln>
                          <a:solidFill>
                            <a:srgbClr val="FF0066"/>
                          </a:solidFill>
                          <a:effectLst/>
                          <a:latin typeface="MS Reference Sans Serif" pitchFamily="34" charset="0"/>
                          <a:cs typeface="Times New Roman" pitchFamily="18" charset="0"/>
                        </a:rPr>
                        <a:t>Facts</a:t>
                      </a:r>
                      <a:r>
                        <a:rPr kumimoji="0" lang="ru-RU" sz="1600" b="1" i="0" u="none" strike="noStrike" cap="none" normalizeH="0" baseline="0" dirty="0" smtClean="0">
                          <a:ln>
                            <a:noFill/>
                          </a:ln>
                          <a:solidFill>
                            <a:srgbClr val="FF0066"/>
                          </a:solidFill>
                          <a:effectLst/>
                          <a:latin typeface="MS Reference Sans Serif" pitchFamily="34" charset="0"/>
                          <a:cs typeface="Times New Roman" pitchFamily="18" charset="0"/>
                        </a:rPr>
                        <a:t> </a:t>
                      </a:r>
                      <a:r>
                        <a:rPr kumimoji="0" lang="ru-RU" sz="1600" b="1" i="0" u="none" strike="noStrike" cap="none" normalizeH="0" baseline="0" dirty="0" err="1" smtClean="0">
                          <a:ln>
                            <a:noFill/>
                          </a:ln>
                          <a:solidFill>
                            <a:srgbClr val="FF0066"/>
                          </a:solidFill>
                          <a:effectLst/>
                          <a:latin typeface="MS Reference Sans Serif" pitchFamily="34" charset="0"/>
                          <a:cs typeface="Times New Roman" pitchFamily="18" charset="0"/>
                        </a:rPr>
                        <a:t>About</a:t>
                      </a:r>
                      <a:r>
                        <a:rPr kumimoji="0" lang="ru-RU" sz="1600" b="1" i="0" u="none" strike="noStrike" cap="none" normalizeH="0" baseline="0" dirty="0" smtClean="0">
                          <a:ln>
                            <a:noFill/>
                          </a:ln>
                          <a:solidFill>
                            <a:srgbClr val="FF0066"/>
                          </a:solidFill>
                          <a:effectLst/>
                          <a:latin typeface="MS Reference Sans Serif" pitchFamily="34" charset="0"/>
                          <a:cs typeface="Times New Roman" pitchFamily="18" charset="0"/>
                        </a:rPr>
                        <a:t> </a:t>
                      </a:r>
                      <a:r>
                        <a:rPr kumimoji="0" lang="ru-RU" sz="1600" b="1" i="0" u="none" strike="noStrike" cap="none" normalizeH="0" baseline="0" dirty="0" err="1" smtClean="0">
                          <a:ln>
                            <a:noFill/>
                          </a:ln>
                          <a:solidFill>
                            <a:srgbClr val="FF0066"/>
                          </a:solidFill>
                          <a:effectLst/>
                          <a:latin typeface="MS Reference Sans Serif" pitchFamily="34" charset="0"/>
                          <a:cs typeface="Times New Roman" pitchFamily="18" charset="0"/>
                        </a:rPr>
                        <a:t>Russia</a:t>
                      </a:r>
                      <a:endParaRPr kumimoji="0" lang="ru-RU" sz="1800" b="1" i="0" u="none" strike="noStrike" cap="none" normalizeH="0" baseline="0" dirty="0" smtClean="0">
                        <a:ln>
                          <a:noFill/>
                        </a:ln>
                        <a:solidFill>
                          <a:srgbClr val="FF0066"/>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DEBAD"/>
                    </a:solidFill>
                  </a:tcPr>
                </a:tc>
                <a:tc hMerge="1">
                  <a:txBody>
                    <a:bodyPr/>
                    <a:lstStyle/>
                    <a:p>
                      <a:endParaRPr lang="ru-RU"/>
                    </a:p>
                  </a:txBody>
                  <a:tcPr/>
                </a:tc>
              </a:tr>
              <a:tr h="7270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2800" b="0"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DEBAD"/>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2800" b="0"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DEBAD"/>
                    </a:solidFill>
                  </a:tcPr>
                </a:tc>
              </a:tr>
              <a:tr h="3651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100" b="1" i="0" u="none" strike="noStrike" cap="none" normalizeH="0" baseline="0" smtClean="0">
                          <a:ln>
                            <a:noFill/>
                          </a:ln>
                          <a:solidFill>
                            <a:srgbClr val="000000"/>
                          </a:solidFill>
                          <a:effectLst/>
                          <a:latin typeface="MS Reference Sans Serif" pitchFamily="34" charset="0"/>
                          <a:cs typeface="Times New Roman" pitchFamily="18" charset="0"/>
                        </a:rPr>
                        <a:t>Official name</a:t>
                      </a:r>
                      <a:endParaRPr kumimoji="0" lang="ru-RU" sz="18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EFFC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smtClean="0">
                          <a:ln>
                            <a:noFill/>
                          </a:ln>
                          <a:solidFill>
                            <a:srgbClr val="000000"/>
                          </a:solidFill>
                          <a:effectLst/>
                          <a:latin typeface="MS Reference Sans Serif" pitchFamily="34" charset="0"/>
                          <a:cs typeface="Times New Roman" pitchFamily="18" charset="0"/>
                        </a:rPr>
                        <a:t>The </a:t>
                      </a:r>
                      <a:r>
                        <a:rPr kumimoji="0" lang="ru-RU" sz="1100" b="1" i="0" u="none" strike="noStrike" cap="none" normalizeH="0" baseline="0" dirty="0" err="1" smtClean="0">
                          <a:ln>
                            <a:noFill/>
                          </a:ln>
                          <a:solidFill>
                            <a:srgbClr val="000000"/>
                          </a:solidFill>
                          <a:effectLst/>
                          <a:latin typeface="MS Reference Sans Serif" pitchFamily="34" charset="0"/>
                          <a:cs typeface="Times New Roman" pitchFamily="18" charset="0"/>
                        </a:rPr>
                        <a:t>Russian</a:t>
                      </a:r>
                      <a:r>
                        <a:rPr kumimoji="0" lang="ru-RU" sz="1100" b="1" i="0" u="none" strike="noStrike" cap="none" normalizeH="0" baseline="0" dirty="0" smtClean="0">
                          <a:ln>
                            <a:noFill/>
                          </a:ln>
                          <a:solidFill>
                            <a:srgbClr val="000000"/>
                          </a:solidFill>
                          <a:effectLst/>
                          <a:latin typeface="MS Reference Sans Serif" pitchFamily="34" charset="0"/>
                          <a:cs typeface="Times New Roman" pitchFamily="18" charset="0"/>
                        </a:rPr>
                        <a:t> </a:t>
                      </a:r>
                      <a:r>
                        <a:rPr kumimoji="0" lang="ru-RU" sz="1100" b="1" i="0" u="none" strike="noStrike" cap="none" normalizeH="0" baseline="0" dirty="0" err="1" smtClean="0">
                          <a:ln>
                            <a:noFill/>
                          </a:ln>
                          <a:solidFill>
                            <a:srgbClr val="000000"/>
                          </a:solidFill>
                          <a:effectLst/>
                          <a:latin typeface="MS Reference Sans Serif" pitchFamily="34" charset="0"/>
                          <a:cs typeface="Times New Roman" pitchFamily="18" charset="0"/>
                        </a:rPr>
                        <a:t>Federation</a:t>
                      </a:r>
                      <a:endParaRPr kumimoji="0" lang="ru-RU" sz="1800" b="1" i="0" u="none" strike="noStrike" cap="none" normalizeH="0" baseline="0" dirty="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EFFCD6"/>
                    </a:solidFill>
                  </a:tcPr>
                </a:tc>
              </a:tr>
              <a:tr h="3651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100" b="1" i="0" u="none" strike="noStrike" cap="none" normalizeH="0" baseline="0" smtClean="0">
                          <a:ln>
                            <a:noFill/>
                          </a:ln>
                          <a:solidFill>
                            <a:srgbClr val="000000"/>
                          </a:solidFill>
                          <a:effectLst/>
                          <a:latin typeface="MS Reference Sans Serif" pitchFamily="34" charset="0"/>
                          <a:cs typeface="Times New Roman" pitchFamily="18" charset="0"/>
                        </a:rPr>
                        <a:t>Capital</a:t>
                      </a:r>
                      <a:endParaRPr kumimoji="0" lang="ru-RU" sz="18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100" b="1" i="0" u="none" strike="noStrike" cap="none" normalizeH="0" baseline="0" smtClean="0">
                          <a:ln>
                            <a:noFill/>
                          </a:ln>
                          <a:solidFill>
                            <a:srgbClr val="000000"/>
                          </a:solidFill>
                          <a:effectLst/>
                          <a:latin typeface="MS Reference Sans Serif" pitchFamily="34" charset="0"/>
                          <a:cs typeface="Times New Roman" pitchFamily="18" charset="0"/>
                        </a:rPr>
                        <a:t>Moscow</a:t>
                      </a:r>
                      <a:endParaRPr kumimoji="0" lang="ru-RU" sz="18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r>
              <a:tr h="3651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100" b="1" i="0" u="none" strike="noStrike" cap="none" normalizeH="0" baseline="0" smtClean="0">
                          <a:ln>
                            <a:noFill/>
                          </a:ln>
                          <a:solidFill>
                            <a:srgbClr val="000000"/>
                          </a:solidFill>
                          <a:effectLst/>
                          <a:latin typeface="MS Reference Sans Serif" pitchFamily="34" charset="0"/>
                          <a:cs typeface="Times New Roman" pitchFamily="18" charset="0"/>
                        </a:rPr>
                        <a:t>Official language</a:t>
                      </a:r>
                      <a:endParaRPr kumimoji="0" lang="ru-RU" sz="18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EFFC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100" b="1" i="0" u="none" strike="noStrike" cap="none" normalizeH="0" baseline="0" smtClean="0">
                          <a:ln>
                            <a:noFill/>
                          </a:ln>
                          <a:solidFill>
                            <a:srgbClr val="000000"/>
                          </a:solidFill>
                          <a:effectLst/>
                          <a:latin typeface="MS Reference Sans Serif" pitchFamily="34" charset="0"/>
                          <a:cs typeface="Times New Roman" pitchFamily="18" charset="0"/>
                        </a:rPr>
                        <a:t>Russian</a:t>
                      </a:r>
                      <a:endParaRPr kumimoji="0" lang="ru-RU" sz="18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EFFCD6"/>
                    </a:solidFill>
                  </a:tcPr>
                </a:tc>
              </a:tr>
              <a:tr h="3651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100" b="1" i="0" u="none" strike="noStrike" cap="none" normalizeH="0" baseline="0" smtClean="0">
                          <a:ln>
                            <a:noFill/>
                          </a:ln>
                          <a:solidFill>
                            <a:srgbClr val="000000"/>
                          </a:solidFill>
                          <a:effectLst/>
                          <a:latin typeface="MS Reference Sans Serif" pitchFamily="34" charset="0"/>
                          <a:cs typeface="Times New Roman" pitchFamily="18" charset="0"/>
                        </a:rPr>
                        <a:t>Population</a:t>
                      </a:r>
                      <a:endParaRPr kumimoji="0" lang="ru-RU" sz="18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100" b="1" i="0" u="none" strike="noStrike" cap="none" normalizeH="0" baseline="0" smtClean="0">
                          <a:ln>
                            <a:noFill/>
                          </a:ln>
                          <a:solidFill>
                            <a:srgbClr val="000000"/>
                          </a:solidFill>
                          <a:effectLst/>
                          <a:latin typeface="MS Reference Sans Serif" pitchFamily="34" charset="0"/>
                          <a:cs typeface="Times New Roman" pitchFamily="18" charset="0"/>
                        </a:rPr>
                        <a:t>143,000,000 people</a:t>
                      </a:r>
                      <a:endParaRPr kumimoji="0" lang="ru-RU" sz="18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r>
              <a:tr h="3651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rgbClr val="000000"/>
                          </a:solidFill>
                          <a:effectLst/>
                          <a:latin typeface="MS Reference Sans Serif" pitchFamily="34" charset="0"/>
                          <a:cs typeface="Times New Roman" pitchFamily="18" charset="0"/>
                        </a:rPr>
                        <a:t>Rank among countries in population</a:t>
                      </a:r>
                      <a:endParaRPr kumimoji="0" lang="en-US" sz="18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EFFC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100" b="1" i="0" u="none" strike="noStrike" cap="none" normalizeH="0" baseline="0" smtClean="0">
                          <a:ln>
                            <a:noFill/>
                          </a:ln>
                          <a:solidFill>
                            <a:srgbClr val="000000"/>
                          </a:solidFill>
                          <a:effectLst/>
                          <a:latin typeface="MS Reference Sans Serif" pitchFamily="34" charset="0"/>
                          <a:cs typeface="Times New Roman" pitchFamily="18" charset="0"/>
                        </a:rPr>
                        <a:t>8th</a:t>
                      </a:r>
                      <a:endParaRPr kumimoji="0" lang="ru-RU" sz="18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EFFCD6"/>
                    </a:solidFill>
                  </a:tcPr>
                </a:tc>
              </a:tr>
              <a:tr h="3651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100" b="1" i="0" u="none" strike="noStrike" cap="none" normalizeH="0" baseline="0" smtClean="0">
                          <a:ln>
                            <a:noFill/>
                          </a:ln>
                          <a:solidFill>
                            <a:srgbClr val="000000"/>
                          </a:solidFill>
                          <a:effectLst/>
                          <a:latin typeface="MS Reference Sans Serif" pitchFamily="34" charset="0"/>
                          <a:cs typeface="Times New Roman" pitchFamily="18" charset="0"/>
                        </a:rPr>
                        <a:t>Major cities</a:t>
                      </a:r>
                      <a:endParaRPr kumimoji="0" lang="ru-RU" sz="18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rgbClr val="000000"/>
                          </a:solidFill>
                          <a:effectLst/>
                          <a:latin typeface="MS Reference Sans Serif" pitchFamily="34" charset="0"/>
                          <a:cs typeface="Times New Roman" pitchFamily="18" charset="0"/>
                        </a:rPr>
                        <a:t>Moscow, St. Petersburg, Nizhniy Novgorod</a:t>
                      </a:r>
                      <a:endParaRPr kumimoji="0" lang="en-US" sz="18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r>
              <a:tr h="6016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100" b="1" i="0" u="none" strike="noStrike" cap="none" normalizeH="0" baseline="0" smtClean="0">
                          <a:ln>
                            <a:noFill/>
                          </a:ln>
                          <a:solidFill>
                            <a:srgbClr val="000000"/>
                          </a:solidFill>
                          <a:effectLst/>
                          <a:latin typeface="MS Reference Sans Serif" pitchFamily="34" charset="0"/>
                          <a:cs typeface="Times New Roman" pitchFamily="18" charset="0"/>
                        </a:rPr>
                        <a:t>Area</a:t>
                      </a:r>
                      <a:endParaRPr kumimoji="0" lang="ru-RU" sz="18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EFFC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100" b="1" i="0" u="none" strike="noStrike" cap="none" normalizeH="0" baseline="0" smtClean="0">
                          <a:ln>
                            <a:noFill/>
                          </a:ln>
                          <a:solidFill>
                            <a:srgbClr val="000000"/>
                          </a:solidFill>
                          <a:effectLst/>
                          <a:latin typeface="MS Reference Sans Serif" pitchFamily="34" charset="0"/>
                          <a:cs typeface="Times New Roman" pitchFamily="18" charset="0"/>
                        </a:rPr>
                        <a:t>6,590,000 square miles</a:t>
                      </a:r>
                      <a:br>
                        <a:rPr kumimoji="0" lang="ru-RU" sz="1100" b="1" i="0" u="none" strike="noStrike" cap="none" normalizeH="0" baseline="0" smtClean="0">
                          <a:ln>
                            <a:noFill/>
                          </a:ln>
                          <a:solidFill>
                            <a:srgbClr val="000000"/>
                          </a:solidFill>
                          <a:effectLst/>
                          <a:latin typeface="MS Reference Sans Serif" pitchFamily="34" charset="0"/>
                          <a:cs typeface="Times New Roman" pitchFamily="18" charset="0"/>
                        </a:rPr>
                      </a:br>
                      <a:r>
                        <a:rPr kumimoji="0" lang="ru-RU" sz="1100" b="1" i="0" u="none" strike="noStrike" cap="none" normalizeH="0" baseline="0" smtClean="0">
                          <a:ln>
                            <a:noFill/>
                          </a:ln>
                          <a:solidFill>
                            <a:srgbClr val="000000"/>
                          </a:solidFill>
                          <a:effectLst/>
                          <a:latin typeface="MS Reference Sans Serif" pitchFamily="34" charset="0"/>
                          <a:cs typeface="Times New Roman" pitchFamily="18" charset="0"/>
                        </a:rPr>
                        <a:t>17,100,000 square kilometers</a:t>
                      </a:r>
                      <a:endParaRPr kumimoji="0" lang="ru-RU" sz="18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EFFCD6"/>
                    </a:solidFill>
                  </a:tcPr>
                </a:tc>
              </a:tr>
              <a:tr h="3651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smtClean="0">
                          <a:ln>
                            <a:noFill/>
                          </a:ln>
                          <a:solidFill>
                            <a:srgbClr val="000000"/>
                          </a:solidFill>
                          <a:effectLst/>
                          <a:latin typeface="MS Reference Sans Serif" pitchFamily="34" charset="0"/>
                          <a:cs typeface="Times New Roman" pitchFamily="18" charset="0"/>
                        </a:rPr>
                        <a:t>Rank among countries in area</a:t>
                      </a:r>
                      <a:endParaRPr kumimoji="0" lang="en-US" sz="18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100" b="1" i="0" u="none" strike="noStrike" cap="none" normalizeH="0" baseline="0" smtClean="0">
                          <a:ln>
                            <a:noFill/>
                          </a:ln>
                          <a:solidFill>
                            <a:srgbClr val="000000"/>
                          </a:solidFill>
                          <a:effectLst/>
                          <a:latin typeface="MS Reference Sans Serif" pitchFamily="34" charset="0"/>
                          <a:cs typeface="Times New Roman" pitchFamily="18" charset="0"/>
                        </a:rPr>
                        <a:t>1st</a:t>
                      </a:r>
                      <a:endParaRPr kumimoji="0" lang="ru-RU" sz="18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r>
              <a:tr h="6016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100" b="1" i="0" u="none" strike="noStrike" cap="none" normalizeH="0" baseline="0" smtClean="0">
                          <a:ln>
                            <a:noFill/>
                          </a:ln>
                          <a:solidFill>
                            <a:srgbClr val="000000"/>
                          </a:solidFill>
                          <a:effectLst/>
                          <a:latin typeface="MS Reference Sans Serif" pitchFamily="34" charset="0"/>
                          <a:cs typeface="Times New Roman" pitchFamily="18" charset="0"/>
                        </a:rPr>
                        <a:t>Highest point</a:t>
                      </a:r>
                      <a:endParaRPr kumimoji="0" lang="ru-RU" sz="18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EFFCD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100" b="1" i="0" u="none" strike="noStrike" cap="none" normalizeH="0" baseline="0" smtClean="0">
                          <a:ln>
                            <a:noFill/>
                          </a:ln>
                          <a:solidFill>
                            <a:srgbClr val="000000"/>
                          </a:solidFill>
                          <a:effectLst/>
                          <a:latin typeface="MS Reference Sans Serif" pitchFamily="34" charset="0"/>
                          <a:cs typeface="Times New Roman" pitchFamily="18" charset="0"/>
                        </a:rPr>
                        <a:t>Elbrus</a:t>
                      </a:r>
                      <a:br>
                        <a:rPr kumimoji="0" lang="ru-RU" sz="1100" b="1" i="0" u="none" strike="noStrike" cap="none" normalizeH="0" baseline="0" smtClean="0">
                          <a:ln>
                            <a:noFill/>
                          </a:ln>
                          <a:solidFill>
                            <a:srgbClr val="000000"/>
                          </a:solidFill>
                          <a:effectLst/>
                          <a:latin typeface="MS Reference Sans Serif" pitchFamily="34" charset="0"/>
                          <a:cs typeface="Times New Roman" pitchFamily="18" charset="0"/>
                        </a:rPr>
                      </a:br>
                      <a:r>
                        <a:rPr kumimoji="0" lang="ru-RU" sz="1100" b="1" i="0" u="none" strike="noStrike" cap="none" normalizeH="0" baseline="0" smtClean="0">
                          <a:ln>
                            <a:noFill/>
                          </a:ln>
                          <a:solidFill>
                            <a:srgbClr val="000000"/>
                          </a:solidFill>
                          <a:effectLst/>
                          <a:latin typeface="MS Reference Sans Serif" pitchFamily="34" charset="0"/>
                          <a:cs typeface="Times New Roman" pitchFamily="18" charset="0"/>
                        </a:rPr>
                        <a:t>18,510 feet/5,642 meters</a:t>
                      </a:r>
                      <a:endParaRPr kumimoji="0" lang="ru-RU" sz="18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EFFCD6"/>
                    </a:solidFill>
                  </a:tcPr>
                </a:tc>
              </a:tr>
              <a:tr h="3651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100" b="1" i="0" u="none" strike="noStrike" cap="none" normalizeH="0" baseline="0" smtClean="0">
                          <a:ln>
                            <a:noFill/>
                          </a:ln>
                          <a:solidFill>
                            <a:srgbClr val="000000"/>
                          </a:solidFill>
                          <a:effectLst/>
                          <a:latin typeface="MS Reference Sans Serif" pitchFamily="34" charset="0"/>
                          <a:cs typeface="Times New Roman" pitchFamily="18" charset="0"/>
                        </a:rPr>
                        <a:t>Currency</a:t>
                      </a:r>
                      <a:endParaRPr kumimoji="0" lang="ru-RU" sz="18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100" b="1" i="0" u="none" strike="noStrike" cap="none" normalizeH="0" baseline="0" smtClean="0">
                          <a:ln>
                            <a:noFill/>
                          </a:ln>
                          <a:solidFill>
                            <a:srgbClr val="000000"/>
                          </a:solidFill>
                          <a:effectLst/>
                          <a:latin typeface="MS Reference Sans Serif" pitchFamily="34" charset="0"/>
                          <a:cs typeface="Times New Roman" pitchFamily="18" charset="0"/>
                        </a:rPr>
                        <a:t>Ruble</a:t>
                      </a:r>
                      <a:endParaRPr kumimoji="0" lang="ru-RU" sz="18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8ACA5A"/>
                    </a:solidFill>
                  </a:tcPr>
                </a:tc>
              </a:tr>
              <a:tr h="725488">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2800" b="0"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47A807"/>
                    </a:solidFill>
                  </a:tcPr>
                </a:tc>
                <a:tc hMerge="1">
                  <a:txBody>
                    <a:bodyPr/>
                    <a:lstStyle/>
                    <a:p>
                      <a:endParaRPr lang="ru-RU"/>
                    </a:p>
                  </a:txBody>
                  <a:tcPr/>
                </a:tc>
              </a:tr>
            </a:tbl>
          </a:graphicData>
        </a:graphic>
      </p:graphicFrame>
      <p:pic>
        <p:nvPicPr>
          <p:cNvPr id="4140" name="Picture 154" descr="button7">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2500" y="6237288"/>
            <a:ext cx="1377950" cy="37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7" name="Rectangle 7"/>
          <p:cNvSpPr>
            <a:spLocks noChangeArrowheads="1"/>
          </p:cNvSpPr>
          <p:nvPr/>
        </p:nvSpPr>
        <p:spPr bwMode="auto">
          <a:xfrm>
            <a:off x="179388" y="260350"/>
            <a:ext cx="8713787" cy="1190625"/>
          </a:xfrm>
          <a:prstGeom prst="rect">
            <a:avLst/>
          </a:prstGeom>
          <a:noFill/>
          <a:ln w="9525">
            <a:noFill/>
            <a:miter lim="800000"/>
            <a:headEnd/>
            <a:tailEnd/>
          </a:ln>
          <a:effectLst/>
        </p:spPr>
        <p:txBody>
          <a:bodyPr anchor="ctr">
            <a:spAutoFit/>
          </a:bodyPr>
          <a:lstStyle/>
          <a:p>
            <a:pPr>
              <a:defRPr/>
            </a:pPr>
            <a:r>
              <a:rPr lang="en-US"/>
              <a:t>Russia or Russian Federation, an independent country officially known as the Russian Federation (in Russian, </a:t>
            </a:r>
            <a:r>
              <a:rPr lang="en-US" i="1"/>
              <a:t>Rossiyskaya Federatsiya</a:t>
            </a:r>
            <a:r>
              <a:rPr lang="en-US"/>
              <a:t>). By far the world’s largest country, Russia is almost twice the size of the next largest country, Canada. Russia sprawls across eastern Europe and northern Asia.</a:t>
            </a:r>
            <a:r>
              <a:rPr lang="ru-RU">
                <a:effectLst>
                  <a:outerShdw blurRad="38100" dist="38100" dir="2700000" algn="tl">
                    <a:srgbClr val="C0C0C0"/>
                  </a:outerShdw>
                </a:effectLst>
              </a:rPr>
              <a:t> </a:t>
            </a:r>
          </a:p>
        </p:txBody>
      </p:sp>
      <p:pic>
        <p:nvPicPr>
          <p:cNvPr id="5123" name="Picture 8"/>
          <p:cNvPicPr>
            <a:picLocks noChangeAspect="1" noChangeArrowheads="1"/>
          </p:cNvPicPr>
          <p:nvPr/>
        </p:nvPicPr>
        <p:blipFill>
          <a:blip r:embed="rId2" cstate="print"/>
          <a:srcRect/>
          <a:stretch>
            <a:fillRect/>
          </a:stretch>
        </p:blipFill>
        <p:spPr bwMode="auto">
          <a:xfrm>
            <a:off x="468313" y="1557338"/>
            <a:ext cx="8064500" cy="5080000"/>
          </a:xfrm>
          <a:prstGeom prst="rect">
            <a:avLst/>
          </a:prstGeom>
          <a:noFill/>
          <a:ln w="9525">
            <a:noFill/>
            <a:miter lim="800000"/>
            <a:headEnd/>
            <a:tailEnd/>
          </a:ln>
          <a:effectLst>
            <a:softEdge rad="317500"/>
          </a:effectLst>
        </p:spPr>
      </p:pic>
      <p:pic>
        <p:nvPicPr>
          <p:cNvPr id="5124" name="Picture 9" descr="button7">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3938" y="6308725"/>
            <a:ext cx="1377950"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4"/>
          <p:cNvSpPr>
            <a:spLocks noGrp="1" noChangeArrowheads="1"/>
          </p:cNvSpPr>
          <p:nvPr>
            <p:ph type="title"/>
          </p:nvPr>
        </p:nvSpPr>
        <p:spPr/>
        <p:txBody>
          <a:bodyPr/>
          <a:lstStyle/>
          <a:p>
            <a:pPr eaLnBrk="1" hangingPunct="1"/>
            <a:r>
              <a:rPr lang="ru-RU" altLang="ru-RU" b="1" smtClean="0">
                <a:solidFill>
                  <a:srgbClr val="FF0066"/>
                </a:solidFill>
              </a:rPr>
              <a:t>People of Russia</a:t>
            </a:r>
          </a:p>
        </p:txBody>
      </p:sp>
      <p:sp>
        <p:nvSpPr>
          <p:cNvPr id="10245" name="Rectangle 5"/>
          <p:cNvSpPr>
            <a:spLocks noChangeArrowheads="1"/>
          </p:cNvSpPr>
          <p:nvPr/>
        </p:nvSpPr>
        <p:spPr bwMode="auto">
          <a:xfrm>
            <a:off x="1884363" y="2060575"/>
            <a:ext cx="5375275" cy="0"/>
          </a:xfrm>
          <a:prstGeom prst="rect">
            <a:avLst/>
          </a:prstGeom>
          <a:solidFill>
            <a:srgbClr val="FFFFFF"/>
          </a:solidFill>
          <a:ln w="9525">
            <a:noFill/>
            <a:miter lim="800000"/>
            <a:headEnd/>
            <a:tailEnd/>
          </a:ln>
          <a:effectLst/>
        </p:spPr>
        <p:txBody>
          <a:bodyPr wrap="none" anchor="ctr">
            <a:spAutoFit/>
          </a:bodyPr>
          <a:lstStyle/>
          <a:p>
            <a:pPr>
              <a:defRPr/>
            </a:pPr>
            <a:endParaRPr lang="ru-RU">
              <a:effectLst>
                <a:outerShdw blurRad="38100" dist="38100" dir="2700000" algn="tl">
                  <a:srgbClr val="000000">
                    <a:alpha val="43137"/>
                  </a:srgbClr>
                </a:outerShdw>
              </a:effectLst>
            </a:endParaRPr>
          </a:p>
        </p:txBody>
      </p:sp>
      <p:graphicFrame>
        <p:nvGraphicFramePr>
          <p:cNvPr id="10363" name="Group 123"/>
          <p:cNvGraphicFramePr>
            <a:graphicFrameLocks noGrp="1"/>
          </p:cNvGraphicFramePr>
          <p:nvPr/>
        </p:nvGraphicFramePr>
        <p:xfrm>
          <a:off x="250825" y="1268413"/>
          <a:ext cx="8569325" cy="4856164"/>
        </p:xfrm>
        <a:graphic>
          <a:graphicData uri="http://schemas.openxmlformats.org/drawingml/2006/table">
            <a:tbl>
              <a:tblPr/>
              <a:tblGrid>
                <a:gridCol w="4284663"/>
                <a:gridCol w="4284662"/>
              </a:tblGrid>
              <a:tr h="39534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err="1" smtClean="0">
                          <a:ln>
                            <a:noFill/>
                          </a:ln>
                          <a:solidFill>
                            <a:srgbClr val="585858"/>
                          </a:solidFill>
                          <a:effectLst/>
                          <a:latin typeface="MS Reference Sans Serif" pitchFamily="34" charset="0"/>
                          <a:cs typeface="Times New Roman" pitchFamily="18" charset="0"/>
                        </a:rPr>
                        <a:t>Population</a:t>
                      </a:r>
                      <a:endParaRPr kumimoji="0" lang="ru-RU" sz="1400" b="1" i="0" u="none" strike="noStrike" cap="none" normalizeH="0" baseline="0" dirty="0" smtClean="0">
                        <a:ln>
                          <a:noFill/>
                        </a:ln>
                        <a:solidFill>
                          <a:schemeClr val="tx1"/>
                        </a:solidFill>
                        <a:effectLst/>
                        <a:latin typeface="Arial" charset="0"/>
                      </a:endParaRPr>
                    </a:p>
                  </a:txBody>
                  <a:tcPr marT="46096" marB="46096" horzOverflow="overflow">
                    <a:lnL w="12700" cap="flat" cmpd="sng" algn="ctr">
                      <a:solidFill>
                        <a:srgbClr val="566C9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566C9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585858"/>
                          </a:solidFill>
                          <a:effectLst/>
                          <a:latin typeface="MS Reference Sans Serif" pitchFamily="34" charset="0"/>
                          <a:cs typeface="Times New Roman" pitchFamily="18" charset="0"/>
                        </a:rPr>
                        <a:t>143,420,310 (20</a:t>
                      </a:r>
                      <a:r>
                        <a:rPr kumimoji="0" lang="en-US" sz="1400" b="1" i="0" u="none" strike="noStrike" cap="none" normalizeH="0" baseline="0" dirty="0" smtClean="0">
                          <a:ln>
                            <a:noFill/>
                          </a:ln>
                          <a:solidFill>
                            <a:srgbClr val="585858"/>
                          </a:solidFill>
                          <a:effectLst/>
                          <a:latin typeface="MS Reference Sans Serif" pitchFamily="34" charset="0"/>
                          <a:cs typeface="Times New Roman" pitchFamily="18" charset="0"/>
                        </a:rPr>
                        <a:t>12</a:t>
                      </a:r>
                      <a:r>
                        <a:rPr kumimoji="0" lang="ru-RU" sz="1400" b="1" i="0" u="none" strike="noStrike" cap="none" normalizeH="0" baseline="0" dirty="0" smtClean="0">
                          <a:ln>
                            <a:noFill/>
                          </a:ln>
                          <a:solidFill>
                            <a:srgbClr val="585858"/>
                          </a:solidFill>
                          <a:effectLst/>
                          <a:latin typeface="MS Reference Sans Serif" pitchFamily="34" charset="0"/>
                          <a:cs typeface="Times New Roman" pitchFamily="18" charset="0"/>
                        </a:rPr>
                        <a:t> </a:t>
                      </a:r>
                      <a:r>
                        <a:rPr kumimoji="0" lang="ru-RU" sz="1400" b="1" i="0" u="none" strike="noStrike" cap="none" normalizeH="0" baseline="0" dirty="0" err="1" smtClean="0">
                          <a:ln>
                            <a:noFill/>
                          </a:ln>
                          <a:solidFill>
                            <a:srgbClr val="585858"/>
                          </a:solidFill>
                          <a:effectLst/>
                          <a:latin typeface="MS Reference Sans Serif" pitchFamily="34" charset="0"/>
                          <a:cs typeface="Times New Roman" pitchFamily="18" charset="0"/>
                        </a:rPr>
                        <a:t>estimate</a:t>
                      </a:r>
                      <a:r>
                        <a:rPr kumimoji="0" lang="ru-RU" sz="1400" b="1" i="0" u="none" strike="noStrike" cap="none" normalizeH="0" baseline="0" dirty="0" smtClean="0">
                          <a:ln>
                            <a:noFill/>
                          </a:ln>
                          <a:solidFill>
                            <a:srgbClr val="585858"/>
                          </a:solidFill>
                          <a:effectLst/>
                          <a:latin typeface="MS Reference Sans Serif" pitchFamily="34" charset="0"/>
                          <a:cs typeface="Times New Roman" pitchFamily="18" charset="0"/>
                        </a:rPr>
                        <a:t>)</a:t>
                      </a:r>
                      <a:endParaRPr kumimoji="0" lang="ru-RU" sz="1400" b="1" i="0" u="none" strike="noStrike" cap="none" normalizeH="0" baseline="0" dirty="0" smtClean="0">
                        <a:ln>
                          <a:noFill/>
                        </a:ln>
                        <a:solidFill>
                          <a:schemeClr val="tx1"/>
                        </a:solidFill>
                        <a:effectLst/>
                        <a:latin typeface="Arial" charset="0"/>
                      </a:endParaRPr>
                    </a:p>
                  </a:txBody>
                  <a:tcPr marT="46096" marB="46096" horzOverflow="overflow">
                    <a:lnL w="9525" cap="flat" cmpd="sng" algn="ctr">
                      <a:solidFill>
                        <a:srgbClr val="000000"/>
                      </a:solidFill>
                      <a:prstDash val="solid"/>
                      <a:round/>
                      <a:headEnd type="none" w="med" len="med"/>
                      <a:tailEnd type="none" w="med" len="med"/>
                    </a:lnL>
                    <a:lnR w="12700" cap="flat" cmpd="sng" algn="ctr">
                      <a:solidFill>
                        <a:srgbClr val="566C90"/>
                      </a:solidFill>
                      <a:prstDash val="solid"/>
                      <a:round/>
                      <a:headEnd type="none" w="med" len="med"/>
                      <a:tailEnd type="none" w="med" len="med"/>
                    </a:lnR>
                    <a:lnT w="12700" cap="flat" cmpd="sng" algn="ctr">
                      <a:solidFill>
                        <a:srgbClr val="566C9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66584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rgbClr val="585858"/>
                          </a:solidFill>
                          <a:effectLst/>
                          <a:latin typeface="MS Reference Sans Serif" pitchFamily="34" charset="0"/>
                          <a:cs typeface="Times New Roman" pitchFamily="18" charset="0"/>
                        </a:rPr>
                        <a:t>Population density</a:t>
                      </a:r>
                      <a:endParaRPr kumimoji="0" lang="ru-RU" sz="1400" b="1" i="0" u="none" strike="noStrike" cap="none" normalizeH="0" baseline="0" smtClean="0">
                        <a:ln>
                          <a:noFill/>
                        </a:ln>
                        <a:solidFill>
                          <a:schemeClr val="tx1"/>
                        </a:solidFill>
                        <a:effectLst/>
                        <a:latin typeface="Arial" charset="0"/>
                      </a:endParaRPr>
                    </a:p>
                  </a:txBody>
                  <a:tcPr marT="46096" marB="46096" horzOverflow="overflow">
                    <a:lnL w="12700" cap="flat" cmpd="sng" algn="ctr">
                      <a:solidFill>
                        <a:srgbClr val="566C9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rgbClr val="585858"/>
                          </a:solidFill>
                          <a:effectLst/>
                          <a:latin typeface="MS Reference Sans Serif" pitchFamily="34" charset="0"/>
                          <a:cs typeface="Times New Roman" pitchFamily="18" charset="0"/>
                        </a:rPr>
                        <a:t>8.4 persons per </a:t>
                      </a:r>
                      <a:r>
                        <a:rPr kumimoji="0" lang="en-US" sz="1400" b="1" i="0" u="none" strike="noStrike" cap="none" normalizeH="0" baseline="0" dirty="0" err="1" smtClean="0">
                          <a:ln>
                            <a:noFill/>
                          </a:ln>
                          <a:solidFill>
                            <a:srgbClr val="585858"/>
                          </a:solidFill>
                          <a:effectLst/>
                          <a:latin typeface="MS Reference Sans Serif" pitchFamily="34" charset="0"/>
                          <a:cs typeface="Times New Roman" pitchFamily="18" charset="0"/>
                        </a:rPr>
                        <a:t>sq</a:t>
                      </a:r>
                      <a:r>
                        <a:rPr kumimoji="0" lang="en-US" sz="1400" b="1" i="0" u="none" strike="noStrike" cap="none" normalizeH="0" baseline="0" dirty="0" smtClean="0">
                          <a:ln>
                            <a:noFill/>
                          </a:ln>
                          <a:solidFill>
                            <a:srgbClr val="585858"/>
                          </a:solidFill>
                          <a:effectLst/>
                          <a:latin typeface="MS Reference Sans Serif" pitchFamily="34" charset="0"/>
                          <a:cs typeface="Times New Roman" pitchFamily="18" charset="0"/>
                        </a:rPr>
                        <a:t> km</a:t>
                      </a:r>
                      <a:br>
                        <a:rPr kumimoji="0" lang="en-US" sz="1400" b="1" i="0" u="none" strike="noStrike" cap="none" normalizeH="0" baseline="0" dirty="0" smtClean="0">
                          <a:ln>
                            <a:noFill/>
                          </a:ln>
                          <a:solidFill>
                            <a:srgbClr val="585858"/>
                          </a:solidFill>
                          <a:effectLst/>
                          <a:latin typeface="MS Reference Sans Serif" pitchFamily="34" charset="0"/>
                          <a:cs typeface="Times New Roman" pitchFamily="18" charset="0"/>
                        </a:rPr>
                      </a:br>
                      <a:r>
                        <a:rPr kumimoji="0" lang="en-US" sz="1400" b="1" i="0" u="none" strike="noStrike" cap="none" normalizeH="0" baseline="0" dirty="0" smtClean="0">
                          <a:ln>
                            <a:noFill/>
                          </a:ln>
                          <a:solidFill>
                            <a:srgbClr val="585858"/>
                          </a:solidFill>
                          <a:effectLst/>
                          <a:latin typeface="MS Reference Sans Serif" pitchFamily="34" charset="0"/>
                          <a:cs typeface="Times New Roman" pitchFamily="18" charset="0"/>
                        </a:rPr>
                        <a:t>22 persons per </a:t>
                      </a:r>
                      <a:r>
                        <a:rPr kumimoji="0" lang="en-US" sz="1400" b="1" i="0" u="none" strike="noStrike" cap="none" normalizeH="0" baseline="0" dirty="0" err="1" smtClean="0">
                          <a:ln>
                            <a:noFill/>
                          </a:ln>
                          <a:solidFill>
                            <a:srgbClr val="585858"/>
                          </a:solidFill>
                          <a:effectLst/>
                          <a:latin typeface="MS Reference Sans Serif" pitchFamily="34" charset="0"/>
                          <a:cs typeface="Times New Roman" pitchFamily="18" charset="0"/>
                        </a:rPr>
                        <a:t>sq</a:t>
                      </a:r>
                      <a:r>
                        <a:rPr kumimoji="0" lang="en-US" sz="1400" b="1" i="0" u="none" strike="noStrike" cap="none" normalizeH="0" baseline="0" dirty="0" smtClean="0">
                          <a:ln>
                            <a:noFill/>
                          </a:ln>
                          <a:solidFill>
                            <a:srgbClr val="585858"/>
                          </a:solidFill>
                          <a:effectLst/>
                          <a:latin typeface="MS Reference Sans Serif" pitchFamily="34" charset="0"/>
                          <a:cs typeface="Times New Roman" pitchFamily="18" charset="0"/>
                        </a:rPr>
                        <a:t> mi (2012 estimate)</a:t>
                      </a:r>
                      <a:endParaRPr kumimoji="0" lang="en-US" sz="1400" b="1" i="0" u="none" strike="noStrike" cap="none" normalizeH="0" baseline="0" dirty="0" smtClean="0">
                        <a:ln>
                          <a:noFill/>
                        </a:ln>
                        <a:solidFill>
                          <a:schemeClr val="tx1"/>
                        </a:solidFill>
                        <a:effectLst/>
                        <a:latin typeface="Arial" charset="0"/>
                      </a:endParaRPr>
                    </a:p>
                  </a:txBody>
                  <a:tcPr marT="46096" marB="46096" horzOverflow="overflow">
                    <a:lnL w="9525" cap="flat" cmpd="sng" algn="ctr">
                      <a:solidFill>
                        <a:srgbClr val="000000"/>
                      </a:solidFill>
                      <a:prstDash val="solid"/>
                      <a:round/>
                      <a:headEnd type="none" w="med" len="med"/>
                      <a:tailEnd type="none" w="med" len="med"/>
                    </a:lnL>
                    <a:lnR w="12700" cap="flat" cmpd="sng" algn="ctr">
                      <a:solidFill>
                        <a:srgbClr val="566C9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39694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rgbClr val="585858"/>
                          </a:solidFill>
                          <a:effectLst/>
                          <a:latin typeface="MS Reference Sans Serif" pitchFamily="34" charset="0"/>
                          <a:cs typeface="Times New Roman" pitchFamily="18" charset="0"/>
                        </a:rPr>
                        <a:t>Urban population distribution</a:t>
                      </a:r>
                      <a:endParaRPr kumimoji="0" lang="ru-RU" sz="1400" b="1" i="0" u="none" strike="noStrike" cap="none" normalizeH="0" baseline="0" smtClean="0">
                        <a:ln>
                          <a:noFill/>
                        </a:ln>
                        <a:solidFill>
                          <a:schemeClr val="tx1"/>
                        </a:solidFill>
                        <a:effectLst/>
                        <a:latin typeface="Arial" charset="0"/>
                      </a:endParaRPr>
                    </a:p>
                  </a:txBody>
                  <a:tcPr marT="46096" marB="46096" horzOverflow="overflow">
                    <a:lnL w="12700" cap="flat" cmpd="sng" algn="ctr">
                      <a:solidFill>
                        <a:srgbClr val="566C9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585858"/>
                          </a:solidFill>
                          <a:effectLst/>
                          <a:latin typeface="MS Reference Sans Serif" pitchFamily="34" charset="0"/>
                          <a:cs typeface="Times New Roman" pitchFamily="18" charset="0"/>
                        </a:rPr>
                        <a:t>73 </a:t>
                      </a:r>
                      <a:r>
                        <a:rPr kumimoji="0" lang="ru-RU" sz="1400" b="1" i="0" u="none" strike="noStrike" cap="none" normalizeH="0" baseline="0" dirty="0" err="1" smtClean="0">
                          <a:ln>
                            <a:noFill/>
                          </a:ln>
                          <a:solidFill>
                            <a:srgbClr val="585858"/>
                          </a:solidFill>
                          <a:effectLst/>
                          <a:latin typeface="MS Reference Sans Serif" pitchFamily="34" charset="0"/>
                          <a:cs typeface="Times New Roman" pitchFamily="18" charset="0"/>
                        </a:rPr>
                        <a:t>percent</a:t>
                      </a:r>
                      <a:r>
                        <a:rPr kumimoji="0" lang="ru-RU" sz="1400" b="1" i="0" u="none" strike="noStrike" cap="none" normalizeH="0" baseline="0" dirty="0" smtClean="0">
                          <a:ln>
                            <a:noFill/>
                          </a:ln>
                          <a:solidFill>
                            <a:srgbClr val="585858"/>
                          </a:solidFill>
                          <a:effectLst/>
                          <a:latin typeface="MS Reference Sans Serif" pitchFamily="34" charset="0"/>
                          <a:cs typeface="Times New Roman" pitchFamily="18" charset="0"/>
                        </a:rPr>
                        <a:t> (20</a:t>
                      </a:r>
                      <a:r>
                        <a:rPr kumimoji="0" lang="en-US" sz="1400" b="1" i="0" u="none" strike="noStrike" cap="none" normalizeH="0" baseline="0" dirty="0" smtClean="0">
                          <a:ln>
                            <a:noFill/>
                          </a:ln>
                          <a:solidFill>
                            <a:srgbClr val="585858"/>
                          </a:solidFill>
                          <a:effectLst/>
                          <a:latin typeface="MS Reference Sans Serif" pitchFamily="34" charset="0"/>
                          <a:cs typeface="Times New Roman" pitchFamily="18" charset="0"/>
                        </a:rPr>
                        <a:t>12</a:t>
                      </a:r>
                      <a:r>
                        <a:rPr kumimoji="0" lang="ru-RU" sz="1400" b="1" i="0" u="none" strike="noStrike" cap="none" normalizeH="0" baseline="0" dirty="0" smtClean="0">
                          <a:ln>
                            <a:noFill/>
                          </a:ln>
                          <a:solidFill>
                            <a:srgbClr val="585858"/>
                          </a:solidFill>
                          <a:effectLst/>
                          <a:latin typeface="MS Reference Sans Serif" pitchFamily="34" charset="0"/>
                          <a:cs typeface="Times New Roman" pitchFamily="18" charset="0"/>
                        </a:rPr>
                        <a:t> </a:t>
                      </a:r>
                      <a:r>
                        <a:rPr kumimoji="0" lang="ru-RU" sz="1400" b="1" i="0" u="none" strike="noStrike" cap="none" normalizeH="0" baseline="0" dirty="0" err="1" smtClean="0">
                          <a:ln>
                            <a:noFill/>
                          </a:ln>
                          <a:solidFill>
                            <a:srgbClr val="585858"/>
                          </a:solidFill>
                          <a:effectLst/>
                          <a:latin typeface="MS Reference Sans Serif" pitchFamily="34" charset="0"/>
                          <a:cs typeface="Times New Roman" pitchFamily="18" charset="0"/>
                        </a:rPr>
                        <a:t>estimate</a:t>
                      </a:r>
                      <a:r>
                        <a:rPr kumimoji="0" lang="ru-RU" sz="1400" b="1" i="0" u="none" strike="noStrike" cap="none" normalizeH="0" baseline="0" dirty="0" smtClean="0">
                          <a:ln>
                            <a:noFill/>
                          </a:ln>
                          <a:solidFill>
                            <a:srgbClr val="585858"/>
                          </a:solidFill>
                          <a:effectLst/>
                          <a:latin typeface="MS Reference Sans Serif" pitchFamily="34" charset="0"/>
                          <a:cs typeface="Times New Roman" pitchFamily="18" charset="0"/>
                        </a:rPr>
                        <a:t>)</a:t>
                      </a:r>
                      <a:endParaRPr kumimoji="0" lang="ru-RU" sz="1400" b="1" i="0" u="none" strike="noStrike" cap="none" normalizeH="0" baseline="0" dirty="0" smtClean="0">
                        <a:ln>
                          <a:noFill/>
                        </a:ln>
                        <a:solidFill>
                          <a:schemeClr val="tx1"/>
                        </a:solidFill>
                        <a:effectLst/>
                        <a:latin typeface="Arial" charset="0"/>
                      </a:endParaRPr>
                    </a:p>
                  </a:txBody>
                  <a:tcPr marT="46096" marB="46096" horzOverflow="overflow">
                    <a:lnL w="9525" cap="flat" cmpd="sng" algn="ctr">
                      <a:solidFill>
                        <a:srgbClr val="000000"/>
                      </a:solidFill>
                      <a:prstDash val="solid"/>
                      <a:round/>
                      <a:headEnd type="none" w="med" len="med"/>
                      <a:tailEnd type="none" w="med" len="med"/>
                    </a:lnL>
                    <a:lnR w="12700" cap="flat" cmpd="sng" algn="ctr">
                      <a:solidFill>
                        <a:srgbClr val="566C9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39374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rgbClr val="585858"/>
                          </a:solidFill>
                          <a:effectLst/>
                          <a:latin typeface="MS Reference Sans Serif" pitchFamily="34" charset="0"/>
                          <a:cs typeface="Times New Roman" pitchFamily="18" charset="0"/>
                        </a:rPr>
                        <a:t>Rural population distribution</a:t>
                      </a:r>
                      <a:endParaRPr kumimoji="0" lang="ru-RU" sz="1400" b="1" i="0" u="none" strike="noStrike" cap="none" normalizeH="0" baseline="0" smtClean="0">
                        <a:ln>
                          <a:noFill/>
                        </a:ln>
                        <a:solidFill>
                          <a:schemeClr val="tx1"/>
                        </a:solidFill>
                        <a:effectLst/>
                        <a:latin typeface="Arial" charset="0"/>
                      </a:endParaRPr>
                    </a:p>
                  </a:txBody>
                  <a:tcPr marT="46096" marB="46096" horzOverflow="overflow">
                    <a:lnL w="12700" cap="flat" cmpd="sng" algn="ctr">
                      <a:solidFill>
                        <a:srgbClr val="566C9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585858"/>
                          </a:solidFill>
                          <a:effectLst/>
                          <a:latin typeface="MS Reference Sans Serif" pitchFamily="34" charset="0"/>
                          <a:cs typeface="Times New Roman" pitchFamily="18" charset="0"/>
                        </a:rPr>
                        <a:t>27 </a:t>
                      </a:r>
                      <a:r>
                        <a:rPr kumimoji="0" lang="ru-RU" sz="1400" b="1" i="0" u="none" strike="noStrike" cap="none" normalizeH="0" baseline="0" dirty="0" err="1" smtClean="0">
                          <a:ln>
                            <a:noFill/>
                          </a:ln>
                          <a:solidFill>
                            <a:srgbClr val="585858"/>
                          </a:solidFill>
                          <a:effectLst/>
                          <a:latin typeface="MS Reference Sans Serif" pitchFamily="34" charset="0"/>
                          <a:cs typeface="Times New Roman" pitchFamily="18" charset="0"/>
                        </a:rPr>
                        <a:t>percent</a:t>
                      </a:r>
                      <a:r>
                        <a:rPr kumimoji="0" lang="ru-RU" sz="1400" b="1" i="0" u="none" strike="noStrike" cap="none" normalizeH="0" baseline="0" dirty="0" smtClean="0">
                          <a:ln>
                            <a:noFill/>
                          </a:ln>
                          <a:solidFill>
                            <a:srgbClr val="585858"/>
                          </a:solidFill>
                          <a:effectLst/>
                          <a:latin typeface="MS Reference Sans Serif" pitchFamily="34" charset="0"/>
                          <a:cs typeface="Times New Roman" pitchFamily="18" charset="0"/>
                        </a:rPr>
                        <a:t> (20</a:t>
                      </a:r>
                      <a:r>
                        <a:rPr kumimoji="0" lang="en-US" sz="1400" b="1" i="0" u="none" strike="noStrike" cap="none" normalizeH="0" baseline="0" dirty="0" smtClean="0">
                          <a:ln>
                            <a:noFill/>
                          </a:ln>
                          <a:solidFill>
                            <a:srgbClr val="585858"/>
                          </a:solidFill>
                          <a:effectLst/>
                          <a:latin typeface="MS Reference Sans Serif" pitchFamily="34" charset="0"/>
                          <a:cs typeface="Times New Roman" pitchFamily="18" charset="0"/>
                        </a:rPr>
                        <a:t>12)</a:t>
                      </a:r>
                      <a:r>
                        <a:rPr kumimoji="0" lang="ru-RU" sz="1400" b="1" i="0" u="none" strike="noStrike" cap="none" normalizeH="0" baseline="0" dirty="0" err="1" smtClean="0">
                          <a:ln>
                            <a:noFill/>
                          </a:ln>
                          <a:solidFill>
                            <a:srgbClr val="585858"/>
                          </a:solidFill>
                          <a:effectLst/>
                          <a:latin typeface="MS Reference Sans Serif" pitchFamily="34" charset="0"/>
                          <a:cs typeface="Times New Roman" pitchFamily="18" charset="0"/>
                        </a:rPr>
                        <a:t>estimate</a:t>
                      </a:r>
                      <a:r>
                        <a:rPr kumimoji="0" lang="ru-RU" sz="1400" b="1" i="0" u="none" strike="noStrike" cap="none" normalizeH="0" baseline="0" dirty="0" smtClean="0">
                          <a:ln>
                            <a:noFill/>
                          </a:ln>
                          <a:solidFill>
                            <a:srgbClr val="585858"/>
                          </a:solidFill>
                          <a:effectLst/>
                          <a:latin typeface="MS Reference Sans Serif" pitchFamily="34" charset="0"/>
                          <a:cs typeface="Times New Roman" pitchFamily="18" charset="0"/>
                        </a:rPr>
                        <a:t>)</a:t>
                      </a:r>
                      <a:endParaRPr kumimoji="0" lang="ru-RU" sz="1400" b="1" i="0" u="none" strike="noStrike" cap="none" normalizeH="0" baseline="0" dirty="0" smtClean="0">
                        <a:ln>
                          <a:noFill/>
                        </a:ln>
                        <a:solidFill>
                          <a:schemeClr val="tx1"/>
                        </a:solidFill>
                        <a:effectLst/>
                        <a:latin typeface="Arial" charset="0"/>
                      </a:endParaRPr>
                    </a:p>
                  </a:txBody>
                  <a:tcPr marT="46096" marB="46096" horzOverflow="overflow">
                    <a:lnL w="9525" cap="flat" cmpd="sng" algn="ctr">
                      <a:solidFill>
                        <a:srgbClr val="000000"/>
                      </a:solidFill>
                      <a:prstDash val="solid"/>
                      <a:round/>
                      <a:headEnd type="none" w="med" len="med"/>
                      <a:tailEnd type="none" w="med" len="med"/>
                    </a:lnL>
                    <a:lnR w="12700" cap="flat" cmpd="sng" algn="ctr">
                      <a:solidFill>
                        <a:srgbClr val="566C9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90913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rgbClr val="585858"/>
                          </a:solidFill>
                          <a:effectLst/>
                          <a:latin typeface="MS Reference Sans Serif" pitchFamily="34" charset="0"/>
                          <a:cs typeface="Times New Roman" pitchFamily="18" charset="0"/>
                        </a:rPr>
                        <a:t>Largest cities, with population</a:t>
                      </a:r>
                      <a:endParaRPr kumimoji="0" lang="ru-RU" sz="1400" b="1" i="0" u="none" strike="noStrike" cap="none" normalizeH="0" baseline="0" smtClean="0">
                        <a:ln>
                          <a:noFill/>
                        </a:ln>
                        <a:solidFill>
                          <a:schemeClr val="tx1"/>
                        </a:solidFill>
                        <a:effectLst/>
                        <a:latin typeface="Arial" charset="0"/>
                      </a:endParaRPr>
                    </a:p>
                  </a:txBody>
                  <a:tcPr marT="46096" marB="46096" horzOverflow="overflow">
                    <a:lnL w="12700" cap="flat" cmpd="sng" algn="ctr">
                      <a:solidFill>
                        <a:srgbClr val="566C9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rgbClr val="585858"/>
                          </a:solidFill>
                          <a:effectLst/>
                          <a:latin typeface="MS Reference Sans Serif" pitchFamily="34" charset="0"/>
                          <a:cs typeface="Times New Roman" pitchFamily="18" charset="0"/>
                        </a:rPr>
                        <a:t>Moscow, 11,514,300 (2012)</a:t>
                      </a:r>
                      <a:br>
                        <a:rPr kumimoji="0" lang="en-US" sz="1400" b="1" i="0" u="none" strike="noStrike" cap="none" normalizeH="0" baseline="0" dirty="0" smtClean="0">
                          <a:ln>
                            <a:noFill/>
                          </a:ln>
                          <a:solidFill>
                            <a:srgbClr val="585858"/>
                          </a:solidFill>
                          <a:effectLst/>
                          <a:latin typeface="MS Reference Sans Serif" pitchFamily="34" charset="0"/>
                          <a:cs typeface="Times New Roman" pitchFamily="18" charset="0"/>
                        </a:rPr>
                      </a:br>
                      <a:r>
                        <a:rPr kumimoji="0" lang="en-US" sz="1400" b="1" i="0" u="none" strike="noStrike" cap="none" normalizeH="0" baseline="0" dirty="0" smtClean="0">
                          <a:ln>
                            <a:noFill/>
                          </a:ln>
                          <a:solidFill>
                            <a:srgbClr val="585858"/>
                          </a:solidFill>
                          <a:effectLst/>
                          <a:latin typeface="MS Reference Sans Serif" pitchFamily="34" charset="0"/>
                          <a:cs typeface="Times New Roman" pitchFamily="18" charset="0"/>
                        </a:rPr>
                        <a:t>St. Petersburg, 5,227,567 (2012)</a:t>
                      </a:r>
                      <a:br>
                        <a:rPr kumimoji="0" lang="en-US" sz="1400" b="1" i="0" u="none" strike="noStrike" cap="none" normalizeH="0" baseline="0" dirty="0" smtClean="0">
                          <a:ln>
                            <a:noFill/>
                          </a:ln>
                          <a:solidFill>
                            <a:srgbClr val="585858"/>
                          </a:solidFill>
                          <a:effectLst/>
                          <a:latin typeface="MS Reference Sans Serif" pitchFamily="34" charset="0"/>
                          <a:cs typeface="Times New Roman" pitchFamily="18" charset="0"/>
                        </a:rPr>
                      </a:br>
                      <a:r>
                        <a:rPr kumimoji="0" lang="en-US" sz="1400" b="1" i="0" u="none" strike="noStrike" cap="none" normalizeH="0" baseline="0" dirty="0" smtClean="0">
                          <a:ln>
                            <a:noFill/>
                          </a:ln>
                          <a:solidFill>
                            <a:srgbClr val="585858"/>
                          </a:solidFill>
                          <a:effectLst/>
                          <a:latin typeface="MS Reference Sans Serif" pitchFamily="34" charset="0"/>
                          <a:cs typeface="Times New Roman" pitchFamily="18" charset="0"/>
                        </a:rPr>
                        <a:t>Novosibirsk, 1,473,737(2012)</a:t>
                      </a:r>
                      <a:endParaRPr kumimoji="0" lang="en-US" sz="1400" b="1" i="0" u="none" strike="noStrike" cap="none" normalizeH="0" baseline="0" dirty="0" smtClean="0">
                        <a:ln>
                          <a:noFill/>
                        </a:ln>
                        <a:solidFill>
                          <a:schemeClr val="tx1"/>
                        </a:solidFill>
                        <a:effectLst/>
                        <a:latin typeface="Arial" charset="0"/>
                      </a:endParaRPr>
                    </a:p>
                  </a:txBody>
                  <a:tcPr marT="46096" marB="46096" horzOverflow="overflow">
                    <a:lnL w="9525" cap="flat" cmpd="sng" algn="ctr">
                      <a:solidFill>
                        <a:srgbClr val="000000"/>
                      </a:solidFill>
                      <a:prstDash val="solid"/>
                      <a:round/>
                      <a:headEnd type="none" w="med" len="med"/>
                      <a:tailEnd type="none" w="med" len="med"/>
                    </a:lnL>
                    <a:lnR w="12700" cap="flat" cmpd="sng" algn="ctr">
                      <a:solidFill>
                        <a:srgbClr val="566C9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39534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rgbClr val="585858"/>
                          </a:solidFill>
                          <a:effectLst/>
                          <a:latin typeface="MS Reference Sans Serif" pitchFamily="34" charset="0"/>
                          <a:cs typeface="Times New Roman" pitchFamily="18" charset="0"/>
                        </a:rPr>
                        <a:t>Official language</a:t>
                      </a:r>
                      <a:endParaRPr kumimoji="0" lang="ru-RU" sz="1400" b="1" i="0" u="none" strike="noStrike" cap="none" normalizeH="0" baseline="0" smtClean="0">
                        <a:ln>
                          <a:noFill/>
                        </a:ln>
                        <a:solidFill>
                          <a:schemeClr val="tx1"/>
                        </a:solidFill>
                        <a:effectLst/>
                        <a:latin typeface="Arial" charset="0"/>
                      </a:endParaRPr>
                    </a:p>
                  </a:txBody>
                  <a:tcPr marT="46096" marB="46096" horzOverflow="overflow">
                    <a:lnL w="12700" cap="flat" cmpd="sng" algn="ctr">
                      <a:solidFill>
                        <a:srgbClr val="566C9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rgbClr val="585858"/>
                          </a:solidFill>
                          <a:effectLst/>
                          <a:latin typeface="MS Reference Sans Serif" pitchFamily="34" charset="0"/>
                          <a:cs typeface="Times New Roman" pitchFamily="18" charset="0"/>
                        </a:rPr>
                        <a:t>Russian</a:t>
                      </a:r>
                      <a:endParaRPr kumimoji="0" lang="ru-RU" sz="1400" b="1" i="0" u="none" strike="noStrike" cap="none" normalizeH="0" baseline="0" smtClean="0">
                        <a:ln>
                          <a:noFill/>
                        </a:ln>
                        <a:solidFill>
                          <a:schemeClr val="tx1"/>
                        </a:solidFill>
                        <a:effectLst/>
                        <a:latin typeface="Arial" charset="0"/>
                      </a:endParaRPr>
                    </a:p>
                  </a:txBody>
                  <a:tcPr marT="46096" marB="46096" horzOverflow="overflow">
                    <a:lnL w="9525" cap="flat" cmpd="sng" algn="ctr">
                      <a:solidFill>
                        <a:srgbClr val="000000"/>
                      </a:solidFill>
                      <a:prstDash val="solid"/>
                      <a:round/>
                      <a:headEnd type="none" w="med" len="med"/>
                      <a:tailEnd type="none" w="med" len="med"/>
                    </a:lnL>
                    <a:lnR w="12700" cap="flat" cmpd="sng" algn="ctr">
                      <a:solidFill>
                        <a:srgbClr val="566C9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90913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rgbClr val="585858"/>
                          </a:solidFill>
                          <a:effectLst/>
                          <a:latin typeface="MS Reference Sans Serif" pitchFamily="34" charset="0"/>
                          <a:cs typeface="Times New Roman" pitchFamily="18" charset="0"/>
                        </a:rPr>
                        <a:t>Chief religious affiliations</a:t>
                      </a:r>
                      <a:endParaRPr kumimoji="0" lang="ru-RU" sz="1400" b="1" i="0" u="none" strike="noStrike" cap="none" normalizeH="0" baseline="0" smtClean="0">
                        <a:ln>
                          <a:noFill/>
                        </a:ln>
                        <a:solidFill>
                          <a:schemeClr val="tx1"/>
                        </a:solidFill>
                        <a:effectLst/>
                        <a:latin typeface="Arial" charset="0"/>
                      </a:endParaRPr>
                    </a:p>
                  </a:txBody>
                  <a:tcPr marT="46096" marB="46096" horzOverflow="overflow">
                    <a:lnL w="12700" cap="flat" cmpd="sng" algn="ctr">
                      <a:solidFill>
                        <a:srgbClr val="566C9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rgbClr val="585858"/>
                          </a:solidFill>
                          <a:effectLst/>
                          <a:latin typeface="MS Reference Sans Serif" pitchFamily="34" charset="0"/>
                          <a:cs typeface="Times New Roman" pitchFamily="18" charset="0"/>
                        </a:rPr>
                        <a:t>Orthodox (Russian) Christian, 79 percent</a:t>
                      </a:r>
                      <a:br>
                        <a:rPr kumimoji="0" lang="en-US" sz="1400" b="1" i="0" u="none" strike="noStrike" cap="none" normalizeH="0" baseline="0" dirty="0" smtClean="0">
                          <a:ln>
                            <a:noFill/>
                          </a:ln>
                          <a:solidFill>
                            <a:srgbClr val="585858"/>
                          </a:solidFill>
                          <a:effectLst/>
                          <a:latin typeface="MS Reference Sans Serif" pitchFamily="34" charset="0"/>
                          <a:cs typeface="Times New Roman" pitchFamily="18" charset="0"/>
                        </a:rPr>
                      </a:br>
                      <a:r>
                        <a:rPr kumimoji="0" lang="en-US" sz="1400" b="1" i="0" u="none" strike="noStrike" cap="none" normalizeH="0" baseline="0" dirty="0" smtClean="0">
                          <a:ln>
                            <a:noFill/>
                          </a:ln>
                          <a:solidFill>
                            <a:srgbClr val="585858"/>
                          </a:solidFill>
                          <a:effectLst/>
                          <a:latin typeface="MS Reference Sans Serif" pitchFamily="34" charset="0"/>
                          <a:cs typeface="Times New Roman" pitchFamily="18" charset="0"/>
                        </a:rPr>
                        <a:t>Muslim, </a:t>
                      </a:r>
                      <a:br>
                        <a:rPr kumimoji="0" lang="en-US" sz="1400" b="1" i="0" u="none" strike="noStrike" cap="none" normalizeH="0" baseline="0" dirty="0" smtClean="0">
                          <a:ln>
                            <a:noFill/>
                          </a:ln>
                          <a:solidFill>
                            <a:srgbClr val="585858"/>
                          </a:solidFill>
                          <a:effectLst/>
                          <a:latin typeface="MS Reference Sans Serif" pitchFamily="34" charset="0"/>
                          <a:cs typeface="Times New Roman" pitchFamily="18" charset="0"/>
                        </a:rPr>
                      </a:br>
                      <a:r>
                        <a:rPr kumimoji="0" lang="en-US" sz="1400" b="1" i="0" u="none" strike="noStrike" cap="none" normalizeH="0" baseline="0" dirty="0" smtClean="0">
                          <a:ln>
                            <a:noFill/>
                          </a:ln>
                          <a:solidFill>
                            <a:srgbClr val="585858"/>
                          </a:solidFill>
                          <a:effectLst/>
                          <a:latin typeface="MS Reference Sans Serif" pitchFamily="34" charset="0"/>
                          <a:cs typeface="Times New Roman" pitchFamily="18" charset="0"/>
                        </a:rPr>
                        <a:t>Atheist</a:t>
                      </a:r>
                      <a:endParaRPr kumimoji="0" lang="en-US" sz="1400" b="1" i="0" u="none" strike="noStrike" cap="none" normalizeH="0" baseline="0" dirty="0" smtClean="0">
                        <a:ln>
                          <a:noFill/>
                        </a:ln>
                        <a:solidFill>
                          <a:schemeClr val="tx1"/>
                        </a:solidFill>
                        <a:effectLst/>
                        <a:latin typeface="Arial" charset="0"/>
                      </a:endParaRPr>
                    </a:p>
                  </a:txBody>
                  <a:tcPr marT="46096" marB="46096" horzOverflow="overflow">
                    <a:lnL w="9525" cap="flat" cmpd="sng" algn="ctr">
                      <a:solidFill>
                        <a:srgbClr val="000000"/>
                      </a:solidFill>
                      <a:prstDash val="solid"/>
                      <a:round/>
                      <a:headEnd type="none" w="med" len="med"/>
                      <a:tailEnd type="none" w="med" len="med"/>
                    </a:lnL>
                    <a:lnR w="12700" cap="flat" cmpd="sng" algn="ctr">
                      <a:solidFill>
                        <a:srgbClr val="566C9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39534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rgbClr val="585858"/>
                          </a:solidFill>
                          <a:effectLst/>
                          <a:latin typeface="MS Reference Sans Serif" pitchFamily="34" charset="0"/>
                          <a:cs typeface="Times New Roman" pitchFamily="18" charset="0"/>
                        </a:rPr>
                        <a:t>Life expectancy</a:t>
                      </a:r>
                      <a:endParaRPr kumimoji="0" lang="ru-RU" sz="1400" b="1" i="0" u="none" strike="noStrike" cap="none" normalizeH="0" baseline="0" smtClean="0">
                        <a:ln>
                          <a:noFill/>
                        </a:ln>
                        <a:solidFill>
                          <a:schemeClr val="tx1"/>
                        </a:solidFill>
                        <a:effectLst/>
                        <a:latin typeface="Arial" charset="0"/>
                      </a:endParaRPr>
                    </a:p>
                  </a:txBody>
                  <a:tcPr marT="46096" marB="46096" horzOverflow="overflow">
                    <a:lnL w="12700" cap="flat" cmpd="sng" algn="ctr">
                      <a:solidFill>
                        <a:srgbClr val="566C9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585858"/>
                          </a:solidFill>
                          <a:effectLst/>
                          <a:latin typeface="MS Reference Sans Serif" pitchFamily="34" charset="0"/>
                          <a:cs typeface="Times New Roman" pitchFamily="18" charset="0"/>
                        </a:rPr>
                        <a:t>67.1 </a:t>
                      </a:r>
                      <a:r>
                        <a:rPr kumimoji="0" lang="ru-RU" sz="1400" b="1" i="0" u="none" strike="noStrike" cap="none" normalizeH="0" baseline="0" dirty="0" err="1" smtClean="0">
                          <a:ln>
                            <a:noFill/>
                          </a:ln>
                          <a:solidFill>
                            <a:srgbClr val="585858"/>
                          </a:solidFill>
                          <a:effectLst/>
                          <a:latin typeface="MS Reference Sans Serif" pitchFamily="34" charset="0"/>
                          <a:cs typeface="Times New Roman" pitchFamily="18" charset="0"/>
                        </a:rPr>
                        <a:t>years</a:t>
                      </a:r>
                      <a:r>
                        <a:rPr kumimoji="0" lang="ru-RU" sz="1400" b="1" i="0" u="none" strike="noStrike" cap="none" normalizeH="0" baseline="0" dirty="0" smtClean="0">
                          <a:ln>
                            <a:noFill/>
                          </a:ln>
                          <a:solidFill>
                            <a:srgbClr val="585858"/>
                          </a:solidFill>
                          <a:effectLst/>
                          <a:latin typeface="MS Reference Sans Serif" pitchFamily="34" charset="0"/>
                          <a:cs typeface="Times New Roman" pitchFamily="18" charset="0"/>
                        </a:rPr>
                        <a:t> (20</a:t>
                      </a:r>
                      <a:r>
                        <a:rPr kumimoji="0" lang="en-US" sz="1400" b="1" i="0" u="none" strike="noStrike" cap="none" normalizeH="0" baseline="0" dirty="0" smtClean="0">
                          <a:ln>
                            <a:noFill/>
                          </a:ln>
                          <a:solidFill>
                            <a:srgbClr val="585858"/>
                          </a:solidFill>
                          <a:effectLst/>
                          <a:latin typeface="MS Reference Sans Serif" pitchFamily="34" charset="0"/>
                          <a:cs typeface="Times New Roman" pitchFamily="18" charset="0"/>
                        </a:rPr>
                        <a:t>12</a:t>
                      </a:r>
                      <a:r>
                        <a:rPr kumimoji="0" lang="ru-RU" sz="1400" b="1" i="0" u="none" strike="noStrike" cap="none" normalizeH="0" baseline="0" dirty="0" smtClean="0">
                          <a:ln>
                            <a:noFill/>
                          </a:ln>
                          <a:solidFill>
                            <a:srgbClr val="585858"/>
                          </a:solidFill>
                          <a:effectLst/>
                          <a:latin typeface="MS Reference Sans Serif" pitchFamily="34" charset="0"/>
                          <a:cs typeface="Times New Roman" pitchFamily="18" charset="0"/>
                        </a:rPr>
                        <a:t> </a:t>
                      </a:r>
                      <a:r>
                        <a:rPr kumimoji="0" lang="ru-RU" sz="1400" b="1" i="0" u="none" strike="noStrike" cap="none" normalizeH="0" baseline="0" dirty="0" err="1" smtClean="0">
                          <a:ln>
                            <a:noFill/>
                          </a:ln>
                          <a:solidFill>
                            <a:srgbClr val="585858"/>
                          </a:solidFill>
                          <a:effectLst/>
                          <a:latin typeface="MS Reference Sans Serif" pitchFamily="34" charset="0"/>
                          <a:cs typeface="Times New Roman" pitchFamily="18" charset="0"/>
                        </a:rPr>
                        <a:t>estimate</a:t>
                      </a:r>
                      <a:r>
                        <a:rPr kumimoji="0" lang="ru-RU" sz="1400" b="1" i="0" u="none" strike="noStrike" cap="none" normalizeH="0" baseline="0" dirty="0" smtClean="0">
                          <a:ln>
                            <a:noFill/>
                          </a:ln>
                          <a:solidFill>
                            <a:srgbClr val="585858"/>
                          </a:solidFill>
                          <a:effectLst/>
                          <a:latin typeface="MS Reference Sans Serif" pitchFamily="34" charset="0"/>
                          <a:cs typeface="Times New Roman" pitchFamily="18" charset="0"/>
                        </a:rPr>
                        <a:t>)</a:t>
                      </a:r>
                      <a:endParaRPr kumimoji="0" lang="ru-RU" sz="1400" b="1" i="0" u="none" strike="noStrike" cap="none" normalizeH="0" baseline="0" dirty="0" smtClean="0">
                        <a:ln>
                          <a:noFill/>
                        </a:ln>
                        <a:solidFill>
                          <a:schemeClr val="tx1"/>
                        </a:solidFill>
                        <a:effectLst/>
                        <a:latin typeface="Arial" charset="0"/>
                      </a:endParaRPr>
                    </a:p>
                  </a:txBody>
                  <a:tcPr marT="46096" marB="46096" horzOverflow="overflow">
                    <a:lnL w="9525" cap="flat" cmpd="sng" algn="ctr">
                      <a:solidFill>
                        <a:srgbClr val="000000"/>
                      </a:solidFill>
                      <a:prstDash val="solid"/>
                      <a:round/>
                      <a:headEnd type="none" w="med" len="med"/>
                      <a:tailEnd type="none" w="med" len="med"/>
                    </a:lnL>
                    <a:lnR w="12700" cap="flat" cmpd="sng" algn="ctr">
                      <a:solidFill>
                        <a:srgbClr val="566C9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39534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err="1" smtClean="0">
                          <a:ln>
                            <a:noFill/>
                          </a:ln>
                          <a:solidFill>
                            <a:srgbClr val="585858"/>
                          </a:solidFill>
                          <a:effectLst/>
                          <a:latin typeface="MS Reference Sans Serif" pitchFamily="34" charset="0"/>
                          <a:cs typeface="Times New Roman" pitchFamily="18" charset="0"/>
                        </a:rPr>
                        <a:t>Literacy</a:t>
                      </a:r>
                      <a:r>
                        <a:rPr kumimoji="0" lang="ru-RU" sz="1400" b="1" i="0" u="none" strike="noStrike" cap="none" normalizeH="0" baseline="0" dirty="0" smtClean="0">
                          <a:ln>
                            <a:noFill/>
                          </a:ln>
                          <a:solidFill>
                            <a:srgbClr val="585858"/>
                          </a:solidFill>
                          <a:effectLst/>
                          <a:latin typeface="MS Reference Sans Serif" pitchFamily="34" charset="0"/>
                          <a:cs typeface="Times New Roman" pitchFamily="18" charset="0"/>
                        </a:rPr>
                        <a:t> </a:t>
                      </a:r>
                      <a:r>
                        <a:rPr kumimoji="0" lang="ru-RU" sz="1400" b="1" i="0" u="none" strike="noStrike" cap="none" normalizeH="0" baseline="0" dirty="0" err="1" smtClean="0">
                          <a:ln>
                            <a:noFill/>
                          </a:ln>
                          <a:solidFill>
                            <a:srgbClr val="585858"/>
                          </a:solidFill>
                          <a:effectLst/>
                          <a:latin typeface="MS Reference Sans Serif" pitchFamily="34" charset="0"/>
                          <a:cs typeface="Times New Roman" pitchFamily="18" charset="0"/>
                        </a:rPr>
                        <a:t>rate</a:t>
                      </a:r>
                      <a:endParaRPr kumimoji="0" lang="ru-RU" sz="1400" b="1" i="0" u="none" strike="noStrike" cap="none" normalizeH="0" baseline="0" dirty="0" smtClean="0">
                        <a:ln>
                          <a:noFill/>
                        </a:ln>
                        <a:solidFill>
                          <a:schemeClr val="tx1"/>
                        </a:solidFill>
                        <a:effectLst/>
                        <a:latin typeface="Arial" charset="0"/>
                      </a:endParaRPr>
                    </a:p>
                  </a:txBody>
                  <a:tcPr marT="46096" marB="46096" horzOverflow="overflow">
                    <a:lnL w="12700" cap="flat" cmpd="sng" algn="ctr">
                      <a:solidFill>
                        <a:srgbClr val="566C9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E0E0E4"/>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585858"/>
                          </a:solidFill>
                          <a:effectLst/>
                          <a:latin typeface="MS Reference Sans Serif" pitchFamily="34" charset="0"/>
                          <a:cs typeface="Times New Roman" pitchFamily="18" charset="0"/>
                        </a:rPr>
                        <a:t>99.6 </a:t>
                      </a:r>
                      <a:r>
                        <a:rPr kumimoji="0" lang="ru-RU" sz="1400" b="1" i="0" u="none" strike="noStrike" cap="none" normalizeH="0" baseline="0" dirty="0" err="1" smtClean="0">
                          <a:ln>
                            <a:noFill/>
                          </a:ln>
                          <a:solidFill>
                            <a:srgbClr val="585858"/>
                          </a:solidFill>
                          <a:effectLst/>
                          <a:latin typeface="MS Reference Sans Serif" pitchFamily="34" charset="0"/>
                          <a:cs typeface="Times New Roman" pitchFamily="18" charset="0"/>
                        </a:rPr>
                        <a:t>percent</a:t>
                      </a:r>
                      <a:r>
                        <a:rPr kumimoji="0" lang="ru-RU" sz="1400" b="1" i="0" u="none" strike="noStrike" cap="none" normalizeH="0" baseline="0" dirty="0" smtClean="0">
                          <a:ln>
                            <a:noFill/>
                          </a:ln>
                          <a:solidFill>
                            <a:srgbClr val="585858"/>
                          </a:solidFill>
                          <a:effectLst/>
                          <a:latin typeface="MS Reference Sans Serif" pitchFamily="34" charset="0"/>
                          <a:cs typeface="Times New Roman" pitchFamily="18" charset="0"/>
                        </a:rPr>
                        <a:t> (20</a:t>
                      </a:r>
                      <a:r>
                        <a:rPr kumimoji="0" lang="en-US" sz="1400" b="1" i="0" u="none" strike="noStrike" cap="none" normalizeH="0" baseline="0" dirty="0" smtClean="0">
                          <a:ln>
                            <a:noFill/>
                          </a:ln>
                          <a:solidFill>
                            <a:srgbClr val="585858"/>
                          </a:solidFill>
                          <a:effectLst/>
                          <a:latin typeface="MS Reference Sans Serif" pitchFamily="34" charset="0"/>
                          <a:cs typeface="Times New Roman" pitchFamily="18" charset="0"/>
                        </a:rPr>
                        <a:t>12 </a:t>
                      </a:r>
                      <a:r>
                        <a:rPr kumimoji="0" lang="ru-RU" sz="1400" b="1" i="0" u="none" strike="noStrike" cap="none" normalizeH="0" baseline="0" dirty="0" err="1" smtClean="0">
                          <a:ln>
                            <a:noFill/>
                          </a:ln>
                          <a:solidFill>
                            <a:srgbClr val="585858"/>
                          </a:solidFill>
                          <a:effectLst/>
                          <a:latin typeface="MS Reference Sans Serif" pitchFamily="34" charset="0"/>
                          <a:cs typeface="Times New Roman" pitchFamily="18" charset="0"/>
                        </a:rPr>
                        <a:t>estimate</a:t>
                      </a:r>
                      <a:r>
                        <a:rPr kumimoji="0" lang="ru-RU" sz="1400" b="1" i="0" u="none" strike="noStrike" cap="none" normalizeH="0" baseline="0" dirty="0" smtClean="0">
                          <a:ln>
                            <a:noFill/>
                          </a:ln>
                          <a:solidFill>
                            <a:srgbClr val="585858"/>
                          </a:solidFill>
                          <a:effectLst/>
                          <a:latin typeface="MS Reference Sans Serif" pitchFamily="34" charset="0"/>
                          <a:cs typeface="Times New Roman" pitchFamily="18" charset="0"/>
                        </a:rPr>
                        <a:t>)</a:t>
                      </a:r>
                      <a:endParaRPr kumimoji="0" lang="ru-RU" sz="1400" b="1" i="0" u="none" strike="noStrike" cap="none" normalizeH="0" baseline="0" dirty="0" smtClean="0">
                        <a:ln>
                          <a:noFill/>
                        </a:ln>
                        <a:solidFill>
                          <a:schemeClr val="tx1"/>
                        </a:solidFill>
                        <a:effectLst/>
                        <a:latin typeface="Arial" charset="0"/>
                      </a:endParaRPr>
                    </a:p>
                  </a:txBody>
                  <a:tcPr marT="46096" marB="46096" horzOverflow="overflow">
                    <a:lnL w="9525" cap="flat" cmpd="sng" algn="ctr">
                      <a:solidFill>
                        <a:srgbClr val="000000"/>
                      </a:solidFill>
                      <a:prstDash val="solid"/>
                      <a:round/>
                      <a:headEnd type="none" w="med" len="med"/>
                      <a:tailEnd type="none" w="med" len="med"/>
                    </a:lnL>
                    <a:lnR w="12700" cap="flat" cmpd="sng" algn="ctr">
                      <a:solidFill>
                        <a:srgbClr val="566C9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E0E0E4"/>
                      </a:solidFill>
                      <a:prstDash val="solid"/>
                      <a:round/>
                      <a:headEnd type="none" w="med" len="med"/>
                      <a:tailEnd type="none" w="med" len="med"/>
                    </a:lnB>
                    <a:lnTlToBr>
                      <a:noFill/>
                    </a:lnTlToBr>
                    <a:lnBlToTr>
                      <a:noFill/>
                    </a:lnBlToTr>
                    <a:solidFill>
                      <a:srgbClr val="FFFFFF"/>
                    </a:solidFill>
                  </a:tcPr>
                </a:tc>
              </a:tr>
            </a:tbl>
          </a:graphicData>
        </a:graphic>
      </p:graphicFrame>
      <p:pic>
        <p:nvPicPr>
          <p:cNvPr id="6180" name="Picture 124" descr="button7">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8400" y="6308725"/>
            <a:ext cx="1377950"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4"/>
          <p:cNvSpPr>
            <a:spLocks noChangeArrowheads="1"/>
          </p:cNvSpPr>
          <p:nvPr/>
        </p:nvSpPr>
        <p:spPr bwMode="auto">
          <a:xfrm>
            <a:off x="468313" y="2603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ru-RU" altLang="ru-RU" sz="4400" b="0">
                <a:solidFill>
                  <a:srgbClr val="FF0066"/>
                </a:solidFill>
              </a:rPr>
              <a:t>Largest cities</a:t>
            </a:r>
            <a:r>
              <a:rPr lang="en-US" altLang="ru-RU" sz="4400" b="0">
                <a:solidFill>
                  <a:schemeClr val="tx2"/>
                </a:solidFill>
              </a:rPr>
              <a:t/>
            </a:r>
            <a:br>
              <a:rPr lang="en-US" altLang="ru-RU" sz="4400" b="0">
                <a:solidFill>
                  <a:schemeClr val="tx2"/>
                </a:solidFill>
              </a:rPr>
            </a:br>
            <a:r>
              <a:rPr lang="ru-RU" altLang="ru-RU" sz="1600">
                <a:solidFill>
                  <a:schemeClr val="tx2"/>
                </a:solidFill>
              </a:rPr>
              <a:t>Moscow</a:t>
            </a:r>
            <a:r>
              <a:rPr lang="en-US" altLang="ru-RU" sz="1600">
                <a:solidFill>
                  <a:schemeClr val="tx2"/>
                </a:solidFill>
              </a:rPr>
              <a:t>,  </a:t>
            </a:r>
            <a:r>
              <a:rPr lang="ru-RU" altLang="ru-RU" sz="1600">
                <a:solidFill>
                  <a:schemeClr val="tx2"/>
                </a:solidFill>
              </a:rPr>
              <a:t>St. Petersburg</a:t>
            </a:r>
            <a:r>
              <a:rPr lang="en-US" altLang="ru-RU" sz="1600">
                <a:solidFill>
                  <a:schemeClr val="tx2"/>
                </a:solidFill>
              </a:rPr>
              <a:t>, Novosibirsk, Ekaterinburg, </a:t>
            </a:r>
            <a:r>
              <a:rPr lang="ru-RU" altLang="ru-RU" sz="1600">
                <a:solidFill>
                  <a:schemeClr val="tx2"/>
                </a:solidFill>
              </a:rPr>
              <a:t>Nizhniy Novgorod</a:t>
            </a:r>
            <a:r>
              <a:rPr lang="en-US" altLang="ru-RU" sz="1600">
                <a:solidFill>
                  <a:schemeClr val="tx2"/>
                </a:solidFill>
              </a:rPr>
              <a:t>,</a:t>
            </a:r>
            <a:r>
              <a:rPr lang="ru-RU" altLang="ru-RU" sz="1600">
                <a:solidFill>
                  <a:schemeClr val="tx2"/>
                </a:solidFill>
              </a:rPr>
              <a:t> Omsk</a:t>
            </a:r>
            <a:r>
              <a:rPr lang="en-US" altLang="ru-RU" sz="1600">
                <a:solidFill>
                  <a:schemeClr val="tx2"/>
                </a:solidFill>
              </a:rPr>
              <a:t>,</a:t>
            </a:r>
            <a:r>
              <a:rPr lang="ru-RU" altLang="ru-RU" sz="1600">
                <a:solidFill>
                  <a:schemeClr val="tx2"/>
                </a:solidFill>
              </a:rPr>
              <a:t> Ufa</a:t>
            </a:r>
            <a:endParaRPr lang="ru-RU" altLang="ru-RU" sz="4400" b="0">
              <a:solidFill>
                <a:schemeClr val="tx2"/>
              </a:solidFill>
            </a:endParaRPr>
          </a:p>
        </p:txBody>
      </p:sp>
      <p:pic>
        <p:nvPicPr>
          <p:cNvPr id="7171" name="Picture 5"/>
          <p:cNvPicPr>
            <a:picLocks noChangeAspect="1" noChangeArrowheads="1"/>
          </p:cNvPicPr>
          <p:nvPr/>
        </p:nvPicPr>
        <p:blipFill>
          <a:blip r:embed="rId2" cstate="print"/>
          <a:srcRect/>
          <a:stretch>
            <a:fillRect/>
          </a:stretch>
        </p:blipFill>
        <p:spPr bwMode="auto">
          <a:xfrm>
            <a:off x="323850" y="1700213"/>
            <a:ext cx="4032250" cy="4465637"/>
          </a:xfrm>
          <a:prstGeom prst="rect">
            <a:avLst/>
          </a:prstGeom>
          <a:noFill/>
          <a:ln w="9525">
            <a:noFill/>
            <a:miter lim="800000"/>
            <a:headEnd/>
            <a:tailEnd/>
          </a:ln>
          <a:effectLst>
            <a:softEdge rad="317500"/>
          </a:effectLst>
        </p:spPr>
      </p:pic>
      <p:pic>
        <p:nvPicPr>
          <p:cNvPr id="7172" name="Picture 6"/>
          <p:cNvPicPr>
            <a:picLocks noChangeAspect="1" noChangeArrowheads="1"/>
          </p:cNvPicPr>
          <p:nvPr/>
        </p:nvPicPr>
        <p:blipFill>
          <a:blip r:embed="rId3" cstate="print"/>
          <a:srcRect/>
          <a:stretch>
            <a:fillRect/>
          </a:stretch>
        </p:blipFill>
        <p:spPr bwMode="auto">
          <a:xfrm>
            <a:off x="4500563" y="1700213"/>
            <a:ext cx="4402137" cy="2736850"/>
          </a:xfrm>
          <a:prstGeom prst="rect">
            <a:avLst/>
          </a:prstGeom>
          <a:noFill/>
          <a:ln w="9525">
            <a:noFill/>
            <a:miter lim="800000"/>
            <a:headEnd/>
            <a:tailEnd/>
          </a:ln>
          <a:effectLst>
            <a:softEdge rad="317500"/>
          </a:effectLst>
        </p:spPr>
      </p:pic>
      <p:pic>
        <p:nvPicPr>
          <p:cNvPr id="7173" name="Picture 7"/>
          <p:cNvPicPr>
            <a:picLocks noChangeAspect="1" noChangeArrowheads="1"/>
          </p:cNvPicPr>
          <p:nvPr/>
        </p:nvPicPr>
        <p:blipFill>
          <a:blip r:embed="rId4" cstate="print"/>
          <a:srcRect/>
          <a:stretch>
            <a:fillRect/>
          </a:stretch>
        </p:blipFill>
        <p:spPr bwMode="auto">
          <a:xfrm>
            <a:off x="5148263" y="4652963"/>
            <a:ext cx="3240087" cy="1762125"/>
          </a:xfrm>
          <a:prstGeom prst="rect">
            <a:avLst/>
          </a:prstGeom>
          <a:noFill/>
          <a:ln w="9525">
            <a:noFill/>
            <a:miter lim="800000"/>
            <a:headEnd/>
            <a:tailEnd/>
          </a:ln>
          <a:effectLst>
            <a:softEdge rad="317500"/>
          </a:effectLst>
        </p:spPr>
      </p:pic>
      <p:sp>
        <p:nvSpPr>
          <p:cNvPr id="14344" name="Rectangle 8"/>
          <p:cNvSpPr>
            <a:spLocks noChangeArrowheads="1"/>
          </p:cNvSpPr>
          <p:nvPr/>
        </p:nvSpPr>
        <p:spPr bwMode="auto">
          <a:xfrm>
            <a:off x="1547813" y="6216650"/>
            <a:ext cx="1085850" cy="641350"/>
          </a:xfrm>
          <a:prstGeom prst="rect">
            <a:avLst/>
          </a:prstGeom>
          <a:noFill/>
          <a:ln w="9525">
            <a:noFill/>
            <a:miter lim="800000"/>
            <a:headEnd/>
            <a:tailEnd/>
          </a:ln>
          <a:effectLst/>
        </p:spPr>
        <p:txBody>
          <a:bodyPr anchor="ctr">
            <a:spAutoFit/>
          </a:bodyPr>
          <a:lstStyle/>
          <a:p>
            <a:pPr>
              <a:spcBef>
                <a:spcPct val="50000"/>
              </a:spcBef>
              <a:defRPr/>
            </a:pPr>
            <a:r>
              <a:rPr lang="en-US">
                <a:effectLst>
                  <a:outerShdw blurRad="38100" dist="38100" dir="2700000" algn="tl">
                    <a:srgbClr val="C0C0C0"/>
                  </a:outerShdw>
                </a:effectLst>
              </a:rPr>
              <a:t>Moscow</a:t>
            </a:r>
            <a:endParaRPr lang="ru-RU">
              <a:effectLst>
                <a:outerShdw blurRad="38100" dist="38100" dir="2700000" algn="tl">
                  <a:srgbClr val="C0C0C0"/>
                </a:outerShdw>
              </a:effectLst>
            </a:endParaRPr>
          </a:p>
          <a:p>
            <a:pPr eaLnBrk="0" hangingPunct="0">
              <a:defRPr/>
            </a:pPr>
            <a:endParaRPr lang="ru-RU" b="0"/>
          </a:p>
        </p:txBody>
      </p:sp>
      <p:sp>
        <p:nvSpPr>
          <p:cNvPr id="14345" name="Rectangle 9"/>
          <p:cNvSpPr>
            <a:spLocks noChangeArrowheads="1"/>
          </p:cNvSpPr>
          <p:nvPr/>
        </p:nvSpPr>
        <p:spPr bwMode="auto">
          <a:xfrm>
            <a:off x="5651500" y="6491288"/>
            <a:ext cx="2139950" cy="366712"/>
          </a:xfrm>
          <a:prstGeom prst="rect">
            <a:avLst/>
          </a:prstGeom>
          <a:noFill/>
          <a:ln w="9525">
            <a:noFill/>
            <a:miter lim="800000"/>
            <a:headEnd/>
            <a:tailEnd/>
          </a:ln>
          <a:effectLst/>
        </p:spPr>
        <p:txBody>
          <a:bodyPr anchor="ctr">
            <a:spAutoFit/>
          </a:bodyPr>
          <a:lstStyle/>
          <a:p>
            <a:pPr>
              <a:defRPr/>
            </a:pPr>
            <a:r>
              <a:rPr lang="en-US">
                <a:effectLst>
                  <a:outerShdw blurRad="38100" dist="38100" dir="2700000" algn="tl">
                    <a:srgbClr val="C0C0C0"/>
                  </a:outerShdw>
                </a:effectLst>
              </a:rPr>
              <a:t>Nizhniy Novgorod</a:t>
            </a:r>
          </a:p>
        </p:txBody>
      </p:sp>
      <p:sp>
        <p:nvSpPr>
          <p:cNvPr id="14346" name="Rectangle 10"/>
          <p:cNvSpPr>
            <a:spLocks noChangeArrowheads="1"/>
          </p:cNvSpPr>
          <p:nvPr/>
        </p:nvSpPr>
        <p:spPr bwMode="auto">
          <a:xfrm>
            <a:off x="5724525" y="4005263"/>
            <a:ext cx="1746250" cy="366712"/>
          </a:xfrm>
          <a:prstGeom prst="rect">
            <a:avLst/>
          </a:prstGeom>
          <a:noFill/>
          <a:ln w="9525">
            <a:noFill/>
            <a:miter lim="800000"/>
            <a:headEnd/>
            <a:tailEnd/>
          </a:ln>
          <a:effectLst/>
        </p:spPr>
        <p:txBody>
          <a:bodyPr wrap="none" anchor="ctr">
            <a:spAutoFit/>
          </a:bodyPr>
          <a:lstStyle/>
          <a:p>
            <a:pPr>
              <a:defRPr/>
            </a:pPr>
            <a:r>
              <a:rPr lang="en-US">
                <a:effectLst>
                  <a:outerShdw blurRad="38100" dist="38100" dir="2700000" algn="tl">
                    <a:srgbClr val="C0C0C0"/>
                  </a:outerShdw>
                </a:effectLst>
              </a:rPr>
              <a:t>St. Petersburg</a:t>
            </a:r>
          </a:p>
        </p:txBody>
      </p:sp>
      <p:pic>
        <p:nvPicPr>
          <p:cNvPr id="7177" name="Picture 11" descr="button7">
            <a:hlinkClick r:id="rId5" action="ppaction://hlinksldjump"/>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63938" y="6308725"/>
            <a:ext cx="1377950"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4"/>
          <p:cNvSpPr>
            <a:spLocks noGrp="1" noChangeArrowheads="1"/>
          </p:cNvSpPr>
          <p:nvPr>
            <p:ph type="title"/>
          </p:nvPr>
        </p:nvSpPr>
        <p:spPr>
          <a:xfrm>
            <a:off x="457200" y="274638"/>
            <a:ext cx="8229600" cy="706437"/>
          </a:xfrm>
        </p:spPr>
        <p:txBody>
          <a:bodyPr/>
          <a:lstStyle/>
          <a:p>
            <a:pPr eaLnBrk="1" hangingPunct="1"/>
            <a:r>
              <a:rPr lang="en-US" altLang="ru-RU" sz="4000" b="1" smtClean="0">
                <a:solidFill>
                  <a:srgbClr val="FF0066"/>
                </a:solidFill>
              </a:rPr>
              <a:t>MOSCOW</a:t>
            </a:r>
            <a:endParaRPr lang="ru-RU" altLang="ru-RU" sz="4000" b="1" smtClean="0">
              <a:solidFill>
                <a:srgbClr val="FF0066"/>
              </a:solidFill>
            </a:endParaRPr>
          </a:p>
        </p:txBody>
      </p:sp>
      <p:sp>
        <p:nvSpPr>
          <p:cNvPr id="24582" name="AutoShape 6" descr="t166675a"/>
          <p:cNvSpPr>
            <a:spLocks noChangeAspect="1" noChangeArrowheads="1"/>
          </p:cNvSpPr>
          <p:nvPr/>
        </p:nvSpPr>
        <p:spPr bwMode="auto">
          <a:xfrm>
            <a:off x="-4176713" y="1684338"/>
            <a:ext cx="4457701" cy="2971800"/>
          </a:xfrm>
          <a:prstGeom prst="rect">
            <a:avLst/>
          </a:prstGeom>
          <a:noFill/>
        </p:spPr>
        <p:txBody>
          <a:bodyPr/>
          <a:lstStyle/>
          <a:p>
            <a:pPr>
              <a:defRPr/>
            </a:pPr>
            <a:endParaRPr lang="ru-RU">
              <a:effectLst>
                <a:outerShdw blurRad="38100" dist="38100" dir="2700000" algn="tl">
                  <a:srgbClr val="000000">
                    <a:alpha val="43137"/>
                  </a:srgbClr>
                </a:outerShdw>
              </a:effectLst>
            </a:endParaRPr>
          </a:p>
        </p:txBody>
      </p:sp>
      <p:sp>
        <p:nvSpPr>
          <p:cNvPr id="24584" name="Rectangle 8"/>
          <p:cNvSpPr>
            <a:spLocks noChangeArrowheads="1"/>
          </p:cNvSpPr>
          <p:nvPr/>
        </p:nvSpPr>
        <p:spPr bwMode="auto">
          <a:xfrm>
            <a:off x="250825" y="260350"/>
            <a:ext cx="8713788" cy="1739900"/>
          </a:xfrm>
          <a:prstGeom prst="rect">
            <a:avLst/>
          </a:prstGeom>
          <a:noFill/>
          <a:ln w="9525">
            <a:noFill/>
            <a:miter lim="800000"/>
            <a:headEnd/>
            <a:tailEnd/>
          </a:ln>
          <a:effectLst/>
        </p:spPr>
        <p:txBody>
          <a:bodyPr>
            <a:spAutoFit/>
          </a:bodyPr>
          <a:lstStyle/>
          <a:p>
            <a:pPr>
              <a:defRPr/>
            </a:pPr>
            <a:endParaRPr lang="en-US">
              <a:effectLst>
                <a:outerShdw blurRad="38100" dist="38100" dir="2700000" algn="tl">
                  <a:srgbClr val="C0C0C0"/>
                </a:outerShdw>
              </a:effectLst>
            </a:endParaRPr>
          </a:p>
          <a:p>
            <a:pPr>
              <a:defRPr/>
            </a:pPr>
            <a:endParaRPr lang="en-US">
              <a:effectLst>
                <a:outerShdw blurRad="38100" dist="38100" dir="2700000" algn="tl">
                  <a:srgbClr val="C0C0C0"/>
                </a:outerShdw>
              </a:effectLst>
            </a:endParaRPr>
          </a:p>
          <a:p>
            <a:pPr>
              <a:defRPr/>
            </a:pPr>
            <a:r>
              <a:rPr lang="en-US">
                <a:effectLst>
                  <a:outerShdw blurRad="38100" dist="38100" dir="2700000" algn="tl">
                    <a:srgbClr val="C0C0C0"/>
                  </a:outerShdw>
                </a:effectLst>
              </a:rPr>
              <a:t>Moscow (city, Russia) (Russian Moskva), capital and largest city of Russia, capital of Moscow Oblast, and the country’s leading political, cultural, economic, and transportation center. Moscow lies on the Moscow River in the west central European part of Russia.</a:t>
            </a:r>
            <a:endParaRPr lang="ru-RU">
              <a:effectLst>
                <a:outerShdw blurRad="38100" dist="38100" dir="2700000" algn="tl">
                  <a:srgbClr val="C0C0C0"/>
                </a:outerShdw>
              </a:effectLst>
            </a:endParaRPr>
          </a:p>
        </p:txBody>
      </p:sp>
      <p:sp>
        <p:nvSpPr>
          <p:cNvPr id="24593" name="Rectangle 17"/>
          <p:cNvSpPr>
            <a:spLocks noChangeArrowheads="1"/>
          </p:cNvSpPr>
          <p:nvPr/>
        </p:nvSpPr>
        <p:spPr bwMode="auto">
          <a:xfrm>
            <a:off x="6156325" y="6491288"/>
            <a:ext cx="2609850" cy="366712"/>
          </a:xfrm>
          <a:prstGeom prst="rect">
            <a:avLst/>
          </a:prstGeom>
          <a:noFill/>
          <a:ln w="9525">
            <a:noFill/>
            <a:miter lim="800000"/>
            <a:headEnd/>
            <a:tailEnd/>
          </a:ln>
          <a:effectLst/>
        </p:spPr>
        <p:txBody>
          <a:bodyPr>
            <a:spAutoFit/>
          </a:bodyPr>
          <a:lstStyle/>
          <a:p>
            <a:pPr>
              <a:defRPr/>
            </a:pPr>
            <a:r>
              <a:rPr lang="ru-RU">
                <a:effectLst>
                  <a:outerShdw blurRad="38100" dist="38100" dir="2700000" algn="tl">
                    <a:srgbClr val="C0C0C0"/>
                  </a:outerShdw>
                </a:effectLst>
              </a:rPr>
              <a:t>Great Kremlin Palace</a:t>
            </a:r>
          </a:p>
        </p:txBody>
      </p:sp>
      <p:sp>
        <p:nvSpPr>
          <p:cNvPr id="24595" name="Rectangle 19"/>
          <p:cNvSpPr>
            <a:spLocks noChangeArrowheads="1"/>
          </p:cNvSpPr>
          <p:nvPr/>
        </p:nvSpPr>
        <p:spPr bwMode="auto">
          <a:xfrm>
            <a:off x="1042988" y="6491288"/>
            <a:ext cx="1492250" cy="366712"/>
          </a:xfrm>
          <a:prstGeom prst="rect">
            <a:avLst/>
          </a:prstGeom>
          <a:noFill/>
          <a:ln w="9525">
            <a:noFill/>
            <a:miter lim="800000"/>
            <a:headEnd/>
            <a:tailEnd/>
          </a:ln>
          <a:effectLst/>
        </p:spPr>
        <p:txBody>
          <a:bodyPr wrap="none">
            <a:spAutoFit/>
          </a:bodyPr>
          <a:lstStyle/>
          <a:p>
            <a:pPr>
              <a:defRPr/>
            </a:pPr>
            <a:r>
              <a:rPr lang="ru-RU">
                <a:effectLst>
                  <a:outerShdw blurRad="38100" dist="38100" dir="2700000" algn="tl">
                    <a:srgbClr val="C0C0C0"/>
                  </a:outerShdw>
                </a:effectLst>
              </a:rPr>
              <a:t>Arbat Street</a:t>
            </a:r>
          </a:p>
        </p:txBody>
      </p:sp>
      <p:pic>
        <p:nvPicPr>
          <p:cNvPr id="8199" name="Picture 23"/>
          <p:cNvPicPr>
            <a:picLocks noChangeAspect="1" noChangeArrowheads="1"/>
          </p:cNvPicPr>
          <p:nvPr/>
        </p:nvPicPr>
        <p:blipFill>
          <a:blip r:embed="rId2" cstate="print"/>
          <a:srcRect/>
          <a:stretch>
            <a:fillRect/>
          </a:stretch>
        </p:blipFill>
        <p:spPr bwMode="auto">
          <a:xfrm>
            <a:off x="900113" y="2032000"/>
            <a:ext cx="7200900" cy="4540250"/>
          </a:xfrm>
          <a:prstGeom prst="rect">
            <a:avLst/>
          </a:prstGeom>
          <a:noFill/>
          <a:ln w="9525">
            <a:noFill/>
            <a:miter lim="800000"/>
            <a:headEnd/>
            <a:tailEnd/>
          </a:ln>
          <a:effectLst>
            <a:softEdge rad="317500"/>
          </a:effectLst>
        </p:spPr>
      </p:pic>
      <p:pic>
        <p:nvPicPr>
          <p:cNvPr id="8200" name="Picture 24"/>
          <p:cNvPicPr>
            <a:picLocks noChangeAspect="1" noChangeArrowheads="1"/>
          </p:cNvPicPr>
          <p:nvPr/>
        </p:nvPicPr>
        <p:blipFill>
          <a:blip r:embed="rId3" cstate="print"/>
          <a:srcRect/>
          <a:stretch>
            <a:fillRect/>
          </a:stretch>
        </p:blipFill>
        <p:spPr bwMode="auto">
          <a:xfrm>
            <a:off x="5940425" y="2060575"/>
            <a:ext cx="2952750" cy="1979613"/>
          </a:xfrm>
          <a:prstGeom prst="rect">
            <a:avLst/>
          </a:prstGeom>
          <a:noFill/>
          <a:ln w="9525">
            <a:noFill/>
            <a:miter lim="800000"/>
            <a:headEnd/>
            <a:tailEnd/>
          </a:ln>
          <a:effectLst>
            <a:softEdge rad="127000"/>
          </a:effectLst>
        </p:spPr>
      </p:pic>
      <p:sp>
        <p:nvSpPr>
          <p:cNvPr id="24601" name="Rectangle 25"/>
          <p:cNvSpPr>
            <a:spLocks noChangeArrowheads="1"/>
          </p:cNvSpPr>
          <p:nvPr/>
        </p:nvSpPr>
        <p:spPr bwMode="auto">
          <a:xfrm>
            <a:off x="6732588" y="3933825"/>
            <a:ext cx="1771650" cy="366713"/>
          </a:xfrm>
          <a:prstGeom prst="rect">
            <a:avLst/>
          </a:prstGeom>
          <a:noFill/>
          <a:ln w="9525">
            <a:noFill/>
            <a:miter lim="800000"/>
            <a:headEnd/>
            <a:tailEnd/>
          </a:ln>
          <a:effectLst/>
        </p:spPr>
        <p:txBody>
          <a:bodyPr wrap="none">
            <a:spAutoFit/>
          </a:bodyPr>
          <a:lstStyle/>
          <a:p>
            <a:pPr>
              <a:defRPr/>
            </a:pPr>
            <a:r>
              <a:rPr lang="ru-RU">
                <a:effectLst>
                  <a:outerShdw blurRad="38100" dist="38100" dir="2700000" algn="tl">
                    <a:srgbClr val="C0C0C0"/>
                  </a:outerShdw>
                </a:effectLst>
              </a:rPr>
              <a:t>Moscow Metro</a:t>
            </a:r>
          </a:p>
        </p:txBody>
      </p:sp>
      <p:pic>
        <p:nvPicPr>
          <p:cNvPr id="8202" name="Picture 26"/>
          <p:cNvPicPr>
            <a:picLocks noChangeAspect="1" noChangeArrowheads="1"/>
          </p:cNvPicPr>
          <p:nvPr/>
        </p:nvPicPr>
        <p:blipFill>
          <a:blip r:embed="rId4" cstate="print"/>
          <a:srcRect/>
          <a:stretch>
            <a:fillRect/>
          </a:stretch>
        </p:blipFill>
        <p:spPr bwMode="auto">
          <a:xfrm>
            <a:off x="5940425" y="4581525"/>
            <a:ext cx="2947988" cy="1965325"/>
          </a:xfrm>
          <a:prstGeom prst="rect">
            <a:avLst/>
          </a:prstGeom>
          <a:noFill/>
          <a:ln w="9525">
            <a:noFill/>
            <a:miter lim="800000"/>
            <a:headEnd/>
            <a:tailEnd/>
          </a:ln>
          <a:effectLst>
            <a:softEdge rad="127000"/>
          </a:effectLst>
        </p:spPr>
      </p:pic>
      <p:pic>
        <p:nvPicPr>
          <p:cNvPr id="8203" name="Picture 27"/>
          <p:cNvPicPr>
            <a:picLocks noChangeAspect="1" noChangeArrowheads="1"/>
          </p:cNvPicPr>
          <p:nvPr/>
        </p:nvPicPr>
        <p:blipFill>
          <a:blip r:embed="rId5" cstate="print"/>
          <a:srcRect/>
          <a:stretch>
            <a:fillRect/>
          </a:stretch>
        </p:blipFill>
        <p:spPr bwMode="auto">
          <a:xfrm>
            <a:off x="250825" y="1989138"/>
            <a:ext cx="2879725" cy="1941512"/>
          </a:xfrm>
          <a:prstGeom prst="rect">
            <a:avLst/>
          </a:prstGeom>
          <a:noFill/>
          <a:ln w="9525">
            <a:noFill/>
            <a:miter lim="800000"/>
            <a:headEnd/>
            <a:tailEnd/>
          </a:ln>
          <a:effectLst>
            <a:softEdge rad="127000"/>
          </a:effectLst>
        </p:spPr>
      </p:pic>
      <p:sp>
        <p:nvSpPr>
          <p:cNvPr id="24604" name="Rectangle 28"/>
          <p:cNvSpPr>
            <a:spLocks noChangeArrowheads="1"/>
          </p:cNvSpPr>
          <p:nvPr/>
        </p:nvSpPr>
        <p:spPr bwMode="auto">
          <a:xfrm>
            <a:off x="468313" y="3860800"/>
            <a:ext cx="2482850" cy="366713"/>
          </a:xfrm>
          <a:prstGeom prst="rect">
            <a:avLst/>
          </a:prstGeom>
          <a:noFill/>
          <a:ln w="9525">
            <a:noFill/>
            <a:miter lim="800000"/>
            <a:headEnd/>
            <a:tailEnd/>
          </a:ln>
          <a:effectLst/>
        </p:spPr>
        <p:txBody>
          <a:bodyPr wrap="none">
            <a:spAutoFit/>
          </a:bodyPr>
          <a:lstStyle/>
          <a:p>
            <a:pPr>
              <a:defRPr/>
            </a:pPr>
            <a:r>
              <a:rPr lang="ru-RU">
                <a:effectLst>
                  <a:outerShdw blurRad="38100" dist="38100" dir="2700000" algn="tl">
                    <a:srgbClr val="C0C0C0"/>
                  </a:outerShdw>
                </a:effectLst>
              </a:rPr>
              <a:t>Red Square, Moscow</a:t>
            </a:r>
          </a:p>
        </p:txBody>
      </p:sp>
      <p:pic>
        <p:nvPicPr>
          <p:cNvPr id="8205" name="Picture 29"/>
          <p:cNvPicPr>
            <a:picLocks noChangeAspect="1" noChangeArrowheads="1"/>
          </p:cNvPicPr>
          <p:nvPr/>
        </p:nvPicPr>
        <p:blipFill>
          <a:blip r:embed="rId6" cstate="print"/>
          <a:srcRect/>
          <a:stretch>
            <a:fillRect/>
          </a:stretch>
        </p:blipFill>
        <p:spPr bwMode="auto">
          <a:xfrm>
            <a:off x="250825" y="4581525"/>
            <a:ext cx="2879725" cy="2001838"/>
          </a:xfrm>
          <a:prstGeom prst="rect">
            <a:avLst/>
          </a:prstGeom>
          <a:noFill/>
          <a:ln w="9525">
            <a:noFill/>
            <a:miter lim="800000"/>
            <a:headEnd/>
            <a:tailEnd/>
          </a:ln>
          <a:effectLst>
            <a:softEdge rad="127000"/>
          </a:effectLst>
        </p:spPr>
      </p:pic>
      <p:pic>
        <p:nvPicPr>
          <p:cNvPr id="8206" name="Picture 30" descr="button7">
            <a:hlinkClick r:id="rId7" action="ppaction://hlinksldjump"/>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79838" y="6308725"/>
            <a:ext cx="1377950"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5"/>
          <p:cNvSpPr>
            <a:spLocks noGrp="1" noChangeArrowheads="1"/>
          </p:cNvSpPr>
          <p:nvPr>
            <p:ph type="title" sz="quarter"/>
          </p:nvPr>
        </p:nvSpPr>
        <p:spPr>
          <a:xfrm>
            <a:off x="468313" y="260350"/>
            <a:ext cx="8229600" cy="1143000"/>
          </a:xfrm>
        </p:spPr>
        <p:txBody>
          <a:bodyPr/>
          <a:lstStyle/>
          <a:p>
            <a:pPr eaLnBrk="1" hangingPunct="1"/>
            <a:r>
              <a:rPr lang="ru-RU" altLang="ru-RU" smtClean="0">
                <a:solidFill>
                  <a:srgbClr val="FF0066"/>
                </a:solidFill>
              </a:rPr>
              <a:t>Cultural Institutions</a:t>
            </a:r>
          </a:p>
        </p:txBody>
      </p:sp>
      <p:pic>
        <p:nvPicPr>
          <p:cNvPr id="9219" name="Picture 6"/>
          <p:cNvPicPr>
            <a:picLocks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457200" y="1268413"/>
            <a:ext cx="4038600" cy="2517775"/>
          </a:xfrm>
        </p:spPr>
      </p:pic>
      <p:pic>
        <p:nvPicPr>
          <p:cNvPr id="9220" name="Picture 7"/>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4572000" y="1341438"/>
            <a:ext cx="3887788" cy="2401887"/>
          </a:xfrm>
        </p:spPr>
      </p:pic>
      <p:pic>
        <p:nvPicPr>
          <p:cNvPr id="9221" name="Picture 8"/>
          <p:cNvPicPr>
            <a:picLocks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457200" y="3938588"/>
            <a:ext cx="4038600" cy="2298700"/>
          </a:xfrm>
        </p:spPr>
      </p:pic>
      <p:pic>
        <p:nvPicPr>
          <p:cNvPr id="9222" name="Picture 9"/>
          <p:cNvPicPr>
            <a:picLocks noChangeAspect="1" noChangeArrowheads="1"/>
          </p:cNvPicPr>
          <p:nvPr>
            <p:ph sz="quarter" idx="4"/>
          </p:nvPr>
        </p:nvPicPr>
        <p:blipFill>
          <a:blip r:embed="rId5">
            <a:extLst>
              <a:ext uri="{28A0092B-C50C-407E-A947-70E740481C1C}">
                <a14:useLocalDpi xmlns:a14="http://schemas.microsoft.com/office/drawing/2010/main" val="0"/>
              </a:ext>
            </a:extLst>
          </a:blip>
          <a:srcRect/>
          <a:stretch>
            <a:fillRect/>
          </a:stretch>
        </p:blipFill>
        <p:spPr>
          <a:xfrm>
            <a:off x="4648200" y="4022725"/>
            <a:ext cx="3884613" cy="2214563"/>
          </a:xfrm>
        </p:spPr>
      </p:pic>
      <p:sp>
        <p:nvSpPr>
          <p:cNvPr id="15370" name="Rectangle 10"/>
          <p:cNvSpPr>
            <a:spLocks noChangeArrowheads="1"/>
          </p:cNvSpPr>
          <p:nvPr/>
        </p:nvSpPr>
        <p:spPr bwMode="auto">
          <a:xfrm>
            <a:off x="4319588" y="6165850"/>
            <a:ext cx="4824412" cy="366713"/>
          </a:xfrm>
          <a:prstGeom prst="rect">
            <a:avLst/>
          </a:prstGeom>
          <a:noFill/>
          <a:ln w="9525">
            <a:noFill/>
            <a:miter lim="800000"/>
            <a:headEnd/>
            <a:tailEnd/>
          </a:ln>
          <a:effectLst/>
        </p:spPr>
        <p:txBody>
          <a:bodyPr>
            <a:spAutoFit/>
          </a:bodyPr>
          <a:lstStyle/>
          <a:p>
            <a:pPr algn="ctr">
              <a:defRPr/>
            </a:pPr>
            <a:r>
              <a:rPr lang="ru-RU">
                <a:effectLst>
                  <a:outerShdw blurRad="38100" dist="38100" dir="2700000" algn="tl">
                    <a:srgbClr val="C0C0C0"/>
                  </a:outerShdw>
                </a:effectLst>
              </a:rPr>
              <a:t>State Hermitage Museum</a:t>
            </a:r>
          </a:p>
        </p:txBody>
      </p:sp>
      <p:sp>
        <p:nvSpPr>
          <p:cNvPr id="15371" name="Rectangle 11"/>
          <p:cNvSpPr>
            <a:spLocks noChangeArrowheads="1"/>
          </p:cNvSpPr>
          <p:nvPr/>
        </p:nvSpPr>
        <p:spPr bwMode="auto">
          <a:xfrm>
            <a:off x="468313" y="3429000"/>
            <a:ext cx="7991475" cy="366713"/>
          </a:xfrm>
          <a:prstGeom prst="rect">
            <a:avLst/>
          </a:prstGeom>
          <a:solidFill>
            <a:schemeClr val="accent1"/>
          </a:solidFill>
          <a:ln w="9525">
            <a:noFill/>
            <a:miter lim="800000"/>
            <a:headEnd/>
            <a:tailEnd/>
          </a:ln>
          <a:effectLst/>
        </p:spPr>
        <p:txBody>
          <a:bodyPr>
            <a:spAutoFit/>
          </a:bodyPr>
          <a:lstStyle/>
          <a:p>
            <a:pPr algn="ctr">
              <a:defRPr/>
            </a:pPr>
            <a:r>
              <a:rPr lang="en-US">
                <a:effectLst>
                  <a:outerShdw blurRad="38100" dist="38100" dir="2700000" algn="tl">
                    <a:srgbClr val="FFFFFF"/>
                  </a:outerShdw>
                </a:effectLst>
              </a:rPr>
              <a:t>Russia has a long tradition of excellence in ballet.</a:t>
            </a:r>
            <a:endParaRPr lang="ru-RU">
              <a:effectLst>
                <a:outerShdw blurRad="38100" dist="38100" dir="2700000" algn="tl">
                  <a:srgbClr val="FFFFFF"/>
                </a:outerShdw>
              </a:effectLst>
            </a:endParaRPr>
          </a:p>
        </p:txBody>
      </p:sp>
      <p:pic>
        <p:nvPicPr>
          <p:cNvPr id="9225" name="Picture 12" descr="button7">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92275" y="6308725"/>
            <a:ext cx="1377950"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0"/>
          <p:cNvSpPr>
            <a:spLocks noGrp="1" noChangeArrowheads="1"/>
          </p:cNvSpPr>
          <p:nvPr>
            <p:ph type="title" idx="4294967295"/>
          </p:nvPr>
        </p:nvSpPr>
        <p:spPr>
          <a:xfrm>
            <a:off x="0" y="274638"/>
            <a:ext cx="8229600" cy="1143000"/>
          </a:xfrm>
        </p:spPr>
        <p:txBody>
          <a:bodyPr/>
          <a:lstStyle/>
          <a:p>
            <a:pPr eaLnBrk="1" hangingPunct="1"/>
            <a:r>
              <a:rPr lang="ru-RU" altLang="ru-RU" sz="4000" b="1" smtClean="0">
                <a:solidFill>
                  <a:srgbClr val="FF0066"/>
                </a:solidFill>
              </a:rPr>
              <a:t>Government of Russia</a:t>
            </a:r>
          </a:p>
        </p:txBody>
      </p:sp>
      <p:sp>
        <p:nvSpPr>
          <p:cNvPr id="10243" name="Rectangle 11"/>
          <p:cNvSpPr>
            <a:spLocks noGrp="1" noChangeArrowheads="1"/>
          </p:cNvSpPr>
          <p:nvPr>
            <p:ph sz="half" idx="4294967295"/>
          </p:nvPr>
        </p:nvSpPr>
        <p:spPr>
          <a:xfrm>
            <a:off x="285750" y="1428750"/>
            <a:ext cx="4038600" cy="4525963"/>
          </a:xfrm>
        </p:spPr>
        <p:txBody>
          <a:bodyPr/>
          <a:lstStyle/>
          <a:p>
            <a:pPr eaLnBrk="1" hangingPunct="1">
              <a:lnSpc>
                <a:spcPct val="80000"/>
              </a:lnSpc>
              <a:buFontTx/>
              <a:buNone/>
            </a:pPr>
            <a:endParaRPr lang="ru-RU" altLang="ru-RU" sz="1600" smtClean="0"/>
          </a:p>
          <a:p>
            <a:pPr eaLnBrk="1" hangingPunct="1">
              <a:lnSpc>
                <a:spcPct val="80000"/>
              </a:lnSpc>
              <a:buFontTx/>
              <a:buNone/>
            </a:pPr>
            <a:r>
              <a:rPr lang="ru-RU" altLang="ru-RU" sz="1600" b="1" smtClean="0"/>
              <a:t>Form of government</a:t>
            </a:r>
            <a:endParaRPr lang="en-US" altLang="ru-RU" sz="1600" b="1" smtClean="0"/>
          </a:p>
          <a:p>
            <a:pPr eaLnBrk="1" hangingPunct="1">
              <a:lnSpc>
                <a:spcPct val="80000"/>
              </a:lnSpc>
              <a:buFontTx/>
              <a:buNone/>
            </a:pPr>
            <a:r>
              <a:rPr lang="ru-RU" altLang="ru-RU" sz="1600" b="1" smtClean="0">
                <a:solidFill>
                  <a:srgbClr val="FF0066"/>
                </a:solidFill>
              </a:rPr>
              <a:t>Federal republic</a:t>
            </a:r>
            <a:endParaRPr lang="en-US" altLang="ru-RU" sz="1600" b="1" smtClean="0">
              <a:solidFill>
                <a:srgbClr val="FF0066"/>
              </a:solidFill>
            </a:endParaRPr>
          </a:p>
          <a:p>
            <a:pPr eaLnBrk="1" hangingPunct="1">
              <a:lnSpc>
                <a:spcPct val="80000"/>
              </a:lnSpc>
              <a:buFontTx/>
              <a:buNone/>
            </a:pPr>
            <a:r>
              <a:rPr lang="ru-RU" altLang="ru-RU" sz="1600" b="1" smtClean="0"/>
              <a:t>Head of state</a:t>
            </a:r>
            <a:endParaRPr lang="en-US" altLang="ru-RU" sz="1600" b="1" smtClean="0"/>
          </a:p>
          <a:p>
            <a:pPr eaLnBrk="1" hangingPunct="1">
              <a:lnSpc>
                <a:spcPct val="80000"/>
              </a:lnSpc>
              <a:buFontTx/>
              <a:buNone/>
            </a:pPr>
            <a:r>
              <a:rPr lang="ru-RU" altLang="ru-RU" sz="1600" b="1" smtClean="0">
                <a:solidFill>
                  <a:srgbClr val="FF0066"/>
                </a:solidFill>
              </a:rPr>
              <a:t>President</a:t>
            </a:r>
            <a:endParaRPr lang="en-US" altLang="ru-RU" sz="1600" b="1" smtClean="0">
              <a:solidFill>
                <a:srgbClr val="FF0066"/>
              </a:solidFill>
            </a:endParaRPr>
          </a:p>
          <a:p>
            <a:pPr eaLnBrk="1" hangingPunct="1">
              <a:lnSpc>
                <a:spcPct val="80000"/>
              </a:lnSpc>
              <a:buFontTx/>
              <a:buNone/>
            </a:pPr>
            <a:r>
              <a:rPr lang="ru-RU" altLang="ru-RU" sz="1600" b="1" smtClean="0"/>
              <a:t>Head of government</a:t>
            </a:r>
            <a:endParaRPr lang="en-US" altLang="ru-RU" sz="1600" b="1" smtClean="0"/>
          </a:p>
          <a:p>
            <a:pPr eaLnBrk="1" hangingPunct="1">
              <a:lnSpc>
                <a:spcPct val="80000"/>
              </a:lnSpc>
              <a:buFontTx/>
              <a:buNone/>
            </a:pPr>
            <a:r>
              <a:rPr lang="ru-RU" altLang="ru-RU" sz="1600" b="1" smtClean="0">
                <a:solidFill>
                  <a:srgbClr val="FF0066"/>
                </a:solidFill>
              </a:rPr>
              <a:t>Prime minister</a:t>
            </a:r>
            <a:endParaRPr lang="en-US" altLang="ru-RU" sz="1600" b="1" smtClean="0">
              <a:solidFill>
                <a:srgbClr val="FF0066"/>
              </a:solidFill>
            </a:endParaRPr>
          </a:p>
          <a:p>
            <a:pPr eaLnBrk="1" hangingPunct="1">
              <a:lnSpc>
                <a:spcPct val="80000"/>
              </a:lnSpc>
              <a:buFontTx/>
              <a:buNone/>
            </a:pPr>
            <a:r>
              <a:rPr lang="ru-RU" altLang="ru-RU" sz="1600" b="1" smtClean="0"/>
              <a:t>Legislature</a:t>
            </a:r>
            <a:endParaRPr lang="en-US" altLang="ru-RU" sz="1600" b="1" smtClean="0"/>
          </a:p>
          <a:p>
            <a:pPr eaLnBrk="1" hangingPunct="1">
              <a:lnSpc>
                <a:spcPct val="80000"/>
              </a:lnSpc>
              <a:buFontTx/>
              <a:buNone/>
            </a:pPr>
            <a:r>
              <a:rPr lang="ru-RU" altLang="ru-RU" sz="1600" b="1" smtClean="0"/>
              <a:t>Bicameral legislature (Federal Assembly):</a:t>
            </a:r>
            <a:br>
              <a:rPr lang="ru-RU" altLang="ru-RU" sz="1600" b="1" smtClean="0"/>
            </a:br>
            <a:r>
              <a:rPr lang="ru-RU" altLang="ru-RU" sz="1600" b="1" smtClean="0">
                <a:solidFill>
                  <a:srgbClr val="FF0066"/>
                </a:solidFill>
              </a:rPr>
              <a:t>Council of the Federation,</a:t>
            </a:r>
            <a:r>
              <a:rPr lang="ru-RU" altLang="ru-RU" sz="1600" b="1" smtClean="0"/>
              <a:t> 178 members</a:t>
            </a:r>
            <a:br>
              <a:rPr lang="ru-RU" altLang="ru-RU" sz="1600" b="1" smtClean="0"/>
            </a:br>
            <a:r>
              <a:rPr lang="ru-RU" altLang="ru-RU" sz="1600" b="1" smtClean="0">
                <a:solidFill>
                  <a:srgbClr val="FF0066"/>
                </a:solidFill>
              </a:rPr>
              <a:t>State Duma,</a:t>
            </a:r>
            <a:r>
              <a:rPr lang="ru-RU" altLang="ru-RU" sz="1600" b="1" smtClean="0"/>
              <a:t> 450 members</a:t>
            </a:r>
            <a:endParaRPr lang="en-US" altLang="ru-RU" sz="1600" b="1" smtClean="0"/>
          </a:p>
          <a:p>
            <a:pPr eaLnBrk="1" hangingPunct="1">
              <a:lnSpc>
                <a:spcPct val="80000"/>
              </a:lnSpc>
              <a:buFontTx/>
              <a:buNone/>
            </a:pPr>
            <a:r>
              <a:rPr lang="ru-RU" altLang="ru-RU" sz="1600" b="1" smtClean="0"/>
              <a:t>Voting qualifications</a:t>
            </a:r>
            <a:endParaRPr lang="en-US" altLang="ru-RU" sz="1600" b="1" smtClean="0"/>
          </a:p>
          <a:p>
            <a:pPr eaLnBrk="1" hangingPunct="1">
              <a:lnSpc>
                <a:spcPct val="80000"/>
              </a:lnSpc>
              <a:buFontTx/>
              <a:buNone/>
            </a:pPr>
            <a:r>
              <a:rPr lang="ru-RU" altLang="ru-RU" sz="1600" b="1" smtClean="0">
                <a:solidFill>
                  <a:srgbClr val="FF0066"/>
                </a:solidFill>
              </a:rPr>
              <a:t>Universal</a:t>
            </a:r>
            <a:r>
              <a:rPr lang="ru-RU" altLang="ru-RU" sz="1600" b="1" smtClean="0"/>
              <a:t> at age 18</a:t>
            </a:r>
            <a:endParaRPr lang="en-US" altLang="ru-RU" sz="1600" b="1" smtClean="0"/>
          </a:p>
          <a:p>
            <a:pPr eaLnBrk="1" hangingPunct="1">
              <a:lnSpc>
                <a:spcPct val="80000"/>
              </a:lnSpc>
              <a:buFontTx/>
              <a:buNone/>
            </a:pPr>
            <a:r>
              <a:rPr lang="ru-RU" altLang="ru-RU" sz="1600" b="1" smtClean="0"/>
              <a:t>Constitution</a:t>
            </a:r>
            <a:endParaRPr lang="en-US" altLang="ru-RU" sz="1600" b="1" smtClean="0"/>
          </a:p>
          <a:p>
            <a:pPr eaLnBrk="1" hangingPunct="1">
              <a:lnSpc>
                <a:spcPct val="80000"/>
              </a:lnSpc>
              <a:buFontTx/>
              <a:buNone/>
            </a:pPr>
            <a:r>
              <a:rPr lang="ru-RU" altLang="ru-RU" sz="1600" b="1" smtClean="0">
                <a:solidFill>
                  <a:srgbClr val="FF0066"/>
                </a:solidFill>
              </a:rPr>
              <a:t>12 December 1993</a:t>
            </a:r>
            <a:endParaRPr lang="en-US" altLang="ru-RU" sz="1600" b="1" smtClean="0">
              <a:solidFill>
                <a:srgbClr val="FF0066"/>
              </a:solidFill>
            </a:endParaRPr>
          </a:p>
          <a:p>
            <a:pPr eaLnBrk="1" hangingPunct="1">
              <a:lnSpc>
                <a:spcPct val="80000"/>
              </a:lnSpc>
              <a:buFontTx/>
              <a:buNone/>
            </a:pPr>
            <a:r>
              <a:rPr lang="ru-RU" altLang="ru-RU" sz="1600" b="1" smtClean="0"/>
              <a:t>Highest court</a:t>
            </a:r>
            <a:endParaRPr lang="en-US" altLang="ru-RU" sz="1600" b="1" smtClean="0"/>
          </a:p>
          <a:p>
            <a:pPr eaLnBrk="1" hangingPunct="1">
              <a:lnSpc>
                <a:spcPct val="80000"/>
              </a:lnSpc>
              <a:buFontTx/>
              <a:buNone/>
            </a:pPr>
            <a:r>
              <a:rPr lang="ru-RU" altLang="ru-RU" sz="1600" b="1" smtClean="0">
                <a:solidFill>
                  <a:srgbClr val="FF0066"/>
                </a:solidFill>
              </a:rPr>
              <a:t>Constitutional Court</a:t>
            </a:r>
            <a:endParaRPr lang="en-US" altLang="ru-RU" sz="1600" b="1" smtClean="0">
              <a:solidFill>
                <a:srgbClr val="FF0066"/>
              </a:solidFill>
            </a:endParaRPr>
          </a:p>
          <a:p>
            <a:pPr eaLnBrk="1" hangingPunct="1">
              <a:lnSpc>
                <a:spcPct val="80000"/>
              </a:lnSpc>
              <a:buFontTx/>
              <a:buNone/>
            </a:pPr>
            <a:endParaRPr lang="ru-RU" altLang="ru-RU" sz="1600" b="1" smtClean="0"/>
          </a:p>
        </p:txBody>
      </p:sp>
      <p:sp>
        <p:nvSpPr>
          <p:cNvPr id="10244" name="Rectangle 13"/>
          <p:cNvSpPr>
            <a:spLocks noGrp="1" noChangeArrowheads="1"/>
          </p:cNvSpPr>
          <p:nvPr>
            <p:ph sz="half" idx="4294967295"/>
          </p:nvPr>
        </p:nvSpPr>
        <p:spPr>
          <a:xfrm>
            <a:off x="5105400" y="1600200"/>
            <a:ext cx="4038600" cy="4525963"/>
          </a:xfrm>
        </p:spPr>
        <p:txBody>
          <a:bodyPr/>
          <a:lstStyle/>
          <a:p>
            <a:pPr eaLnBrk="1" hangingPunct="1">
              <a:lnSpc>
                <a:spcPct val="80000"/>
              </a:lnSpc>
              <a:buFontTx/>
              <a:buNone/>
            </a:pPr>
            <a:r>
              <a:rPr lang="ru-RU" altLang="ru-RU" sz="1600" smtClean="0"/>
              <a:t> </a:t>
            </a:r>
          </a:p>
        </p:txBody>
      </p:sp>
      <p:pic>
        <p:nvPicPr>
          <p:cNvPr id="10245" name="Picture 15" descr="button7">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3575" y="6237288"/>
            <a:ext cx="1377950" cy="37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TextBox 8"/>
          <p:cNvSpPr txBox="1">
            <a:spLocks noChangeArrowheads="1"/>
          </p:cNvSpPr>
          <p:nvPr/>
        </p:nvSpPr>
        <p:spPr bwMode="auto">
          <a:xfrm>
            <a:off x="5000625" y="4929188"/>
            <a:ext cx="31432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ru-RU" altLang="ru-RU" sz="1800"/>
              <a:t>Acting Russian president</a:t>
            </a:r>
            <a:endParaRPr lang="en-US" altLang="ru-RU" sz="1800"/>
          </a:p>
          <a:p>
            <a:pPr algn="ctr" eaLnBrk="1" hangingPunct="1">
              <a:spcBef>
                <a:spcPct val="0"/>
              </a:spcBef>
              <a:buFontTx/>
              <a:buNone/>
            </a:pPr>
            <a:r>
              <a:rPr lang="en-US" altLang="ru-RU" sz="1800"/>
              <a:t>Vladimir Putin</a:t>
            </a:r>
          </a:p>
        </p:txBody>
      </p:sp>
      <p:pic>
        <p:nvPicPr>
          <p:cNvPr id="10249" name="Picture 9" descr="http://www.inright.ru/media/article/710.jpg"/>
          <p:cNvPicPr>
            <a:picLocks noChangeAspect="1" noChangeArrowheads="1"/>
          </p:cNvPicPr>
          <p:nvPr/>
        </p:nvPicPr>
        <p:blipFill>
          <a:blip r:embed="rId4"/>
          <a:srcRect/>
          <a:stretch>
            <a:fillRect/>
          </a:stretch>
        </p:blipFill>
        <p:spPr bwMode="auto">
          <a:xfrm>
            <a:off x="4211638" y="1557338"/>
            <a:ext cx="4121150" cy="283051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1" i="0" u="none" strike="noStrike" cap="none" normalizeH="0" baseline="0" smtClean="0">
            <a:ln>
              <a:noFill/>
            </a:ln>
            <a:solidFill>
              <a:schemeClr val="tx1"/>
            </a:solidFill>
            <a:effectLst>
              <a:outerShdw blurRad="38100" dist="38100" dir="2700000" algn="tl">
                <a:srgbClr val="000000">
                  <a:alpha val="43137"/>
                </a:srgbClr>
              </a:outerShdw>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1" i="0" u="none" strike="noStrike" cap="none" normalizeH="0" baseline="0" smtClean="0">
            <a:ln>
              <a:noFill/>
            </a:ln>
            <a:solidFill>
              <a:schemeClr val="tx1"/>
            </a:solidFill>
            <a:effectLst>
              <a:outerShdw blurRad="38100" dist="38100" dir="2700000" algn="tl">
                <a:srgbClr val="000000">
                  <a:alpha val="43137"/>
                </a:srgbClr>
              </a:outerShdw>
            </a:effectLst>
            <a:latin typeface="Arial" charset="0"/>
          </a:defRPr>
        </a:defPPr>
      </a:lstStyle>
    </a:lnDef>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351</TotalTime>
  <Words>492</Words>
  <Application>Microsoft Office PowerPoint</Application>
  <PresentationFormat>Экран (4:3)</PresentationFormat>
  <Paragraphs>109</Paragraphs>
  <Slides>11</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11</vt:i4>
      </vt:variant>
    </vt:vector>
  </HeadingPairs>
  <TitlesOfParts>
    <vt:vector size="16" baseType="lpstr">
      <vt:lpstr>Arial</vt:lpstr>
      <vt:lpstr>Calibri</vt:lpstr>
      <vt:lpstr>MS Reference Sans Serif</vt:lpstr>
      <vt:lpstr>Times New Roman</vt:lpstr>
      <vt:lpstr>Оформление по умолчанию</vt:lpstr>
      <vt:lpstr>                                                                                                                                                               </vt:lpstr>
      <vt:lpstr>T a s k s</vt:lpstr>
      <vt:lpstr>Презентация PowerPoint</vt:lpstr>
      <vt:lpstr>Презентация PowerPoint</vt:lpstr>
      <vt:lpstr>People of Russia</vt:lpstr>
      <vt:lpstr>Презентация PowerPoint</vt:lpstr>
      <vt:lpstr>MOSCOW</vt:lpstr>
      <vt:lpstr>Cultural Institutions</vt:lpstr>
      <vt:lpstr>Government of Russia</vt:lpstr>
      <vt:lpstr>Презентация PowerPoint</vt:lpstr>
      <vt:lpstr>Презентация PowerPoint</vt:lpstr>
    </vt:vector>
  </TitlesOfParts>
  <Company>VIMPELCOM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VIMPELCOM</dc:creator>
  <cp:lastModifiedBy>Tanya</cp:lastModifiedBy>
  <cp:revision>16</cp:revision>
  <dcterms:created xsi:type="dcterms:W3CDTF">2006-07-25T18:00:01Z</dcterms:created>
  <dcterms:modified xsi:type="dcterms:W3CDTF">2013-11-07T09:36:55Z</dcterms:modified>
</cp:coreProperties>
</file>