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1" r:id="rId2"/>
    <p:sldId id="257" r:id="rId3"/>
    <p:sldId id="256" r:id="rId4"/>
    <p:sldId id="258" r:id="rId5"/>
    <p:sldId id="263" r:id="rId6"/>
    <p:sldId id="264" r:id="rId7"/>
    <p:sldId id="265" r:id="rId8"/>
    <p:sldId id="266" r:id="rId9"/>
    <p:sldId id="269" r:id="rId10"/>
    <p:sldId id="270" r:id="rId11"/>
    <p:sldId id="259" r:id="rId12"/>
    <p:sldId id="268" r:id="rId13"/>
    <p:sldId id="262" r:id="rId14"/>
    <p:sldId id="277" r:id="rId15"/>
    <p:sldId id="260" r:id="rId16"/>
    <p:sldId id="279" r:id="rId17"/>
    <p:sldId id="261" r:id="rId18"/>
    <p:sldId id="272" r:id="rId19"/>
    <p:sldId id="273" r:id="rId20"/>
    <p:sldId id="274" r:id="rId21"/>
    <p:sldId id="275" r:id="rId22"/>
    <p:sldId id="276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6600"/>
    <a:srgbClr val="FFFF99"/>
    <a:srgbClr val="003366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098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30.11.2010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Ignat\Downloads\001.jpg"/>
          <p:cNvPicPr>
            <a:picLocks noChangeAspect="1" noChangeArrowheads="1"/>
          </p:cNvPicPr>
          <p:nvPr/>
        </p:nvPicPr>
        <p:blipFill>
          <a:blip r:embed="rId2">
            <a:lum bright="40000"/>
          </a:blip>
          <a:srcRect/>
          <a:stretch>
            <a:fillRect/>
          </a:stretch>
        </p:blipFill>
        <p:spPr bwMode="auto">
          <a:xfrm>
            <a:off x="-81901" y="0"/>
            <a:ext cx="9191495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000108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Из истории</a:t>
            </a:r>
          </a:p>
          <a:p>
            <a:pPr algn="ctr"/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нового года</a:t>
            </a:r>
            <a:endParaRPr lang="ru-RU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14480" y="4429132"/>
            <a:ext cx="57864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Презентация учителя ИЗО 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МОУ НОШ № 7 г. Грязи</a:t>
            </a:r>
          </a:p>
          <a:p>
            <a:pPr algn="ctr"/>
            <a:r>
              <a:rPr lang="ru-RU" sz="2400" b="1" i="1" dirty="0" err="1" smtClean="0">
                <a:solidFill>
                  <a:srgbClr val="002060"/>
                </a:solidFill>
              </a:rPr>
              <a:t>Духановой</a:t>
            </a:r>
            <a:r>
              <a:rPr lang="ru-RU" sz="2400" b="1" i="1" dirty="0" smtClean="0">
                <a:solidFill>
                  <a:srgbClr val="002060"/>
                </a:solidFill>
              </a:rPr>
              <a:t> Л. А.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Users\Ignat\Downloads\1197913866_4.jpg"/>
          <p:cNvPicPr>
            <a:picLocks noChangeAspect="1" noChangeArrowheads="1"/>
          </p:cNvPicPr>
          <p:nvPr/>
        </p:nvPicPr>
        <p:blipFill>
          <a:blip r:embed="rId2">
            <a:lum bright="10000" contrast="-30000"/>
          </a:blip>
          <a:srcRect/>
          <a:stretch>
            <a:fillRect/>
          </a:stretch>
        </p:blipFill>
        <p:spPr bwMode="auto">
          <a:xfrm>
            <a:off x="0" y="-37266"/>
            <a:ext cx="9144000" cy="6895266"/>
          </a:xfrm>
          <a:prstGeom prst="rect">
            <a:avLst/>
          </a:prstGeom>
          <a:noFill/>
        </p:spPr>
      </p:pic>
      <p:pic>
        <p:nvPicPr>
          <p:cNvPr id="1027" name="Picture 3" descr="C:\Users\Ignat\Downloads\0_63d8_48793755_L.jpg"/>
          <p:cNvPicPr>
            <a:picLocks noChangeAspect="1" noChangeArrowheads="1"/>
          </p:cNvPicPr>
          <p:nvPr/>
        </p:nvPicPr>
        <p:blipFill>
          <a:blip r:embed="rId3">
            <a:lum bright="20000" contrast="40000"/>
          </a:blip>
          <a:srcRect/>
          <a:stretch>
            <a:fillRect/>
          </a:stretch>
        </p:blipFill>
        <p:spPr bwMode="auto">
          <a:xfrm rot="16200000">
            <a:off x="3605294" y="1038120"/>
            <a:ext cx="6072230" cy="4567446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84731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1A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1A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14282" y="285728"/>
            <a:ext cx="414340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33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Немцы считали, что украшая ели, они таким образом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задабривали духов,  живущих в еловых ветвях, чтобы те  не разозлились. Получив в подарок украшения, они и дальше должны были оставаться добрыми защитниками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>
                <a:reflection blurRad="6350" stA="55000" endA="300" endPos="45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C:\Users\Ignat\Downloads\1197913866_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0000" contrast="-30000"/>
          </a:blip>
          <a:srcRect/>
          <a:stretch>
            <a:fillRect/>
          </a:stretch>
        </p:blipFill>
        <p:spPr bwMode="auto">
          <a:xfrm>
            <a:off x="0" y="-1"/>
            <a:ext cx="9144000" cy="6836831"/>
          </a:xfrm>
          <a:prstGeom prst="rect">
            <a:avLst/>
          </a:prstGeom>
          <a:noFill/>
        </p:spPr>
      </p:pic>
      <p:pic>
        <p:nvPicPr>
          <p:cNvPr id="5" name="Picture 6" descr="C:\Users\Ignat\Downloads\1197913866_4.jpg"/>
          <p:cNvPicPr>
            <a:picLocks noChangeAspect="1" noChangeArrowheads="1"/>
          </p:cNvPicPr>
          <p:nvPr/>
        </p:nvPicPr>
        <p:blipFill>
          <a:blip r:embed="rId2">
            <a:lum bright="30000" contrast="-30000"/>
          </a:blip>
          <a:srcRect/>
          <a:stretch>
            <a:fillRect/>
          </a:stretch>
        </p:blipFill>
        <p:spPr bwMode="auto">
          <a:xfrm>
            <a:off x="0" y="0"/>
            <a:ext cx="9144000" cy="689526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2" y="857232"/>
            <a:ext cx="421481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Когда же ель превратилась в непременный атрибут рождественских праздников, на макушку ей стали вешать звезду как символ Вифлеемской звезды, осветившей рождение Иисуса. </a:t>
            </a:r>
            <a:endParaRPr lang="ru-RU" sz="2800" b="1" dirty="0">
              <a:solidFill>
                <a:srgbClr val="000099"/>
              </a:solidFill>
              <a:effectLst>
                <a:reflection blurRad="6350" stA="50000" endA="300" endPos="50000" dist="29997" dir="5400000" sy="-100000" algn="bl" rotWithShape="0"/>
              </a:effectLst>
            </a:endParaRPr>
          </a:p>
        </p:txBody>
      </p:sp>
      <p:pic>
        <p:nvPicPr>
          <p:cNvPr id="12289" name="Picture 1" descr="C:\Users\Ignat\Downloads\731321q7v1iz1h1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714356"/>
            <a:ext cx="4095774" cy="5013227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Ignat\Downloads\j105186_12582404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286860" cy="68580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214290"/>
            <a:ext cx="892971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За исполнением настоящего указа установили строгое наблюдение. Петр I сам начал праздник на Красной площади, пустив первую ракету.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:\Users\Ignat\Downloads\1197913866_4.jpg"/>
          <p:cNvPicPr>
            <a:picLocks noChangeAspect="1" noChangeArrowheads="1"/>
          </p:cNvPicPr>
          <p:nvPr/>
        </p:nvPicPr>
        <p:blipFill>
          <a:blip r:embed="rId2">
            <a:lum bright="30000" contrast="-30000"/>
          </a:blip>
          <a:srcRect/>
          <a:stretch>
            <a:fillRect/>
          </a:stretch>
        </p:blipFill>
        <p:spPr bwMode="auto">
          <a:xfrm>
            <a:off x="0" y="0"/>
            <a:ext cx="9144000" cy="6895266"/>
          </a:xfrm>
          <a:prstGeom prst="rect">
            <a:avLst/>
          </a:prstGeom>
          <a:noFill/>
        </p:spPr>
      </p:pic>
      <p:pic>
        <p:nvPicPr>
          <p:cNvPr id="9217" name="Picture 1" descr="C:\Users\Ignat\Downloads\d0f4d6615c1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357166"/>
            <a:ext cx="4500946" cy="6179788"/>
          </a:xfrm>
          <a:prstGeom prst="rect">
            <a:avLst/>
          </a:prstGeom>
          <a:noFill/>
        </p:spPr>
      </p:pic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5214942" y="785794"/>
            <a:ext cx="364333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>
                  <a:reflection blurRad="6350" stA="55000" endA="300" endPos="45500" dir="5400000" sy="-100000" algn="bl" rotWithShape="0"/>
                </a:effectLst>
                <a:latin typeface="Georgia" pitchFamily="18" charset="0"/>
                <a:ea typeface="Calibri" pitchFamily="34" charset="0"/>
                <a:cs typeface="Tahoma" pitchFamily="34" charset="0"/>
              </a:rPr>
              <a:t>Именно из уст Петра Великого пошло наше новогоднее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/>
                <a:ea typeface="Calibri" pitchFamily="34" charset="0"/>
                <a:cs typeface="Tahoma" pitchFamily="34" charset="0"/>
              </a:rPr>
              <a:t>«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Georgia" pitchFamily="18" charset="0"/>
                <a:ea typeface="Calibri" pitchFamily="34" charset="0"/>
                <a:cs typeface="Tahoma" pitchFamily="34" charset="0"/>
              </a:rPr>
              <a:t>С Новым годом! С новым счастьем!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Calibri"/>
                <a:ea typeface="Calibri" pitchFamily="34" charset="0"/>
                <a:cs typeface="Tahoma" pitchFamily="34" charset="0"/>
              </a:rPr>
              <a:t>»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Georgia" pitchFamily="18" charset="0"/>
                <a:ea typeface="Calibri" pitchFamily="34" charset="0"/>
                <a:cs typeface="Tahoma" pitchFamily="34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>
                  <a:reflection blurRad="6350" stA="55000" endA="300" endPos="45500" dir="5400000" sy="-100000" algn="bl" rotWithShape="0"/>
                </a:effectLst>
                <a:latin typeface="Georgia" pitchFamily="18" charset="0"/>
                <a:ea typeface="Calibri" pitchFamily="34" charset="0"/>
                <a:cs typeface="Tahoma" pitchFamily="34" charset="0"/>
              </a:rPr>
              <a:t>Царь приказывал палить из пушек, устраивать грандиозные маскарады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>
                <a:reflection blurRad="6350" stA="55000" endA="300" endPos="455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:\Users\Ignat\Downloads\1197913866_4.jpg"/>
          <p:cNvPicPr>
            <a:picLocks noChangeAspect="1" noChangeArrowheads="1"/>
          </p:cNvPicPr>
          <p:nvPr/>
        </p:nvPicPr>
        <p:blipFill>
          <a:blip r:embed="rId2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895266"/>
          </a:xfrm>
          <a:prstGeom prst="rect">
            <a:avLst/>
          </a:prstGeom>
          <a:noFill/>
        </p:spPr>
      </p:pic>
      <p:pic>
        <p:nvPicPr>
          <p:cNvPr id="7170" name="Picture 2" descr="C:\Users\Ignat\Downloads\113062-big-fi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457325"/>
            <a:ext cx="6657975" cy="5400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69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-36513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Новый год принято дарить подарки и сувениры.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Первыми в Европе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подарки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начали получать немецкие дети. А начало обычаю положила легенда о Святом Николае, который якобы бросил в трубу дома бедных сестер золотые монеты. Те упали в сушившиеся у камина чулки, после чего и начали европейцы кидать праздничные подарки в носки, подвешенные у камина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:\Users\Ignat\Downloads\1197913866_4.jpg"/>
          <p:cNvPicPr>
            <a:picLocks noChangeAspect="1" noChangeArrowheads="1"/>
          </p:cNvPicPr>
          <p:nvPr/>
        </p:nvPicPr>
        <p:blipFill>
          <a:blip r:embed="rId2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895266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428604"/>
            <a:ext cx="914400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Tahoma" pitchFamily="34" charset="0"/>
                <a:ea typeface="Times New Roman" pitchFamily="18" charset="0"/>
                <a:cs typeface="Tahoma" pitchFamily="34" charset="0"/>
              </a:rPr>
              <a:t>Новогодние сувениры должны быть символичными – символизировать приходящий год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99"/>
                </a:solidFill>
                <a:effectLst>
                  <a:reflection blurRad="6350" stA="55000" endA="300" endPos="45500" dir="5400000" sy="-100000" algn="bl" rotWithShape="0"/>
                </a:effectLst>
                <a:latin typeface="Tahoma" pitchFamily="34" charset="0"/>
                <a:ea typeface="Times New Roman" pitchFamily="18" charset="0"/>
                <a:cs typeface="Tahoma" pitchFamily="34" charset="0"/>
              </a:rPr>
              <a:t>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99"/>
              </a:solidFill>
              <a:effectLst>
                <a:reflection blurRad="6350" stA="55000" endA="300" endPos="45500" dir="5400000" sy="-100000" algn="bl" rotWithShape="0"/>
              </a:effectLst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solidFill>
                <a:srgbClr val="FF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solidFill>
                <a:srgbClr val="FF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solidFill>
                <a:srgbClr val="FF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solidFill>
                <a:srgbClr val="FF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solidFill>
                <a:srgbClr val="FF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i="1" dirty="0" smtClean="0">
              <a:solidFill>
                <a:srgbClr val="FF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solidFill>
                  <a:srgbClr val="000099"/>
                </a:solidFill>
              </a:ln>
              <a:solidFill>
                <a:srgbClr val="FF000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solidFill>
                    <a:srgbClr val="000099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ahoma" pitchFamily="34" charset="0"/>
                <a:ea typeface="Times New Roman" pitchFamily="18" charset="0"/>
                <a:cs typeface="Tahoma" pitchFamily="34" charset="0"/>
              </a:rPr>
              <a:t>Новогодние </a:t>
            </a:r>
            <a:r>
              <a:rPr kumimoji="0" lang="ru-RU" sz="2000" b="1" i="1" u="none" strike="noStrike" cap="none" normalizeH="0" baseline="0" dirty="0" smtClean="0">
                <a:ln>
                  <a:solidFill>
                    <a:srgbClr val="000099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ahoma" pitchFamily="34" charset="0"/>
                <a:ea typeface="Times New Roman" pitchFamily="18" charset="0"/>
                <a:cs typeface="Tahoma" pitchFamily="34" charset="0"/>
              </a:rPr>
              <a:t>сувениры - это небольшие вещицы, которые мы дарим на память своим близким и родным в канун праздника. Их основная цель - показать вашим многочисленным друзьям и коллегам, что вы о них </a:t>
            </a:r>
            <a:r>
              <a:rPr kumimoji="0" lang="ru-RU" sz="2000" b="1" i="1" u="none" strike="noStrike" cap="none" normalizeH="0" baseline="0" dirty="0" smtClean="0">
                <a:ln>
                  <a:solidFill>
                    <a:srgbClr val="000099"/>
                  </a:solidFill>
                </a:ln>
                <a:solidFill>
                  <a:srgbClr val="FF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помните</a:t>
            </a:r>
            <a:endParaRPr kumimoji="0" lang="ru-RU" sz="3200" b="0" i="0" u="none" strike="noStrike" cap="none" normalizeH="0" baseline="0" dirty="0" smtClean="0">
              <a:ln>
                <a:solidFill>
                  <a:srgbClr val="000099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Ignat\Downloads\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355048"/>
            <a:ext cx="5357850" cy="371700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4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4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4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:\Users\Ignat\Downloads\1197913866_4.jpg"/>
          <p:cNvPicPr>
            <a:picLocks noChangeAspect="1" noChangeArrowheads="1"/>
          </p:cNvPicPr>
          <p:nvPr/>
        </p:nvPicPr>
        <p:blipFill>
          <a:blip r:embed="rId2">
            <a:lum bright="10000" contrast="-30000"/>
          </a:blip>
          <a:srcRect/>
          <a:stretch>
            <a:fillRect/>
          </a:stretch>
        </p:blipFill>
        <p:spPr bwMode="auto">
          <a:xfrm>
            <a:off x="0" y="-37266"/>
            <a:ext cx="9144000" cy="689526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1428736"/>
            <a:ext cx="9144000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  <a:reflection blurRad="6350" stA="60000" endA="900" endPos="60000" dist="60007" dir="5400000" sy="-100000" algn="bl" rotWithShape="0"/>
                </a:effectLst>
              </a:rPr>
              <a:t>Выполнение новогоднего сувенира</a:t>
            </a:r>
            <a:endParaRPr lang="ru-RU" sz="6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innerShdw blurRad="63500" dist="50800" dir="18900000">
                  <a:prstClr val="black">
                    <a:alpha val="50000"/>
                  </a:prstClr>
                </a:innerShdw>
                <a:reflection blurRad="6350" stA="60000" endA="900" endPos="60000" dist="60007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C:\мама\Снеговик\Фото03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428868"/>
            <a:ext cx="4000528" cy="30003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мама\Снеговик\Фото0320 - копия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285992"/>
            <a:ext cx="4286283" cy="32147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285852" y="642919"/>
            <a:ext cx="635798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/>
                <a:solidFill>
                  <a:schemeClr val="accent3"/>
                </a:solidFill>
                <a:effectLst/>
              </a:rPr>
              <a:t>Материалы и инструменты для работы</a:t>
            </a:r>
            <a:endParaRPr lang="ru-RU" sz="32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мама\Снеговик\Фото03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928802"/>
            <a:ext cx="4422942" cy="38049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мама\Снеговик\Фото03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785926"/>
            <a:ext cx="5524539" cy="41434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85720" y="571480"/>
            <a:ext cx="857255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/>
                <a:solidFill>
                  <a:schemeClr val="accent3"/>
                </a:solidFill>
                <a:effectLst/>
              </a:rPr>
              <a:t>Вырезать фон с помощью шаблона и наклеить на диск </a:t>
            </a:r>
            <a:endParaRPr lang="ru-RU" sz="28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мама\Снеговик\Фото03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857364"/>
            <a:ext cx="5143536" cy="38576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мама\Снеговик\Фото03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857364"/>
            <a:ext cx="3357586" cy="44767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мама\Снеговик\Фото03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1785926"/>
            <a:ext cx="3482603" cy="46434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857256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514350" indent="-514350" algn="ctr">
              <a:buAutoNum type="arabicPeriod"/>
            </a:pPr>
            <a:r>
              <a:rPr lang="ru-RU" sz="2800" b="1" cap="none" spc="0" dirty="0" smtClean="0">
                <a:ln/>
                <a:solidFill>
                  <a:schemeClr val="accent3"/>
                </a:solidFill>
                <a:effectLst/>
              </a:rPr>
              <a:t>Перевести рисунок на фон</a:t>
            </a:r>
          </a:p>
          <a:p>
            <a:pPr marL="514350" indent="-514350" algn="ctr">
              <a:buAutoNum type="arabicPeriod"/>
            </a:pPr>
            <a:r>
              <a:rPr lang="ru-RU" sz="2800" b="1" dirty="0" smtClean="0">
                <a:ln/>
                <a:solidFill>
                  <a:schemeClr val="accent3"/>
                </a:solidFill>
              </a:rPr>
              <a:t>Обрисовать и вырезать силуэт фигуры из </a:t>
            </a:r>
            <a:r>
              <a:rPr lang="ru-RU" sz="2800" b="1" dirty="0" err="1" smtClean="0">
                <a:ln/>
                <a:solidFill>
                  <a:schemeClr val="accent3"/>
                </a:solidFill>
              </a:rPr>
              <a:t>самоклейки</a:t>
            </a:r>
            <a:r>
              <a:rPr lang="ru-RU" sz="28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endParaRPr lang="ru-RU" sz="28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decel="50000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accel="50000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decel="50000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accel="50000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Ignat\Downloads\noviygod07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00034" y="714356"/>
            <a:ext cx="8286808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6000" b="1" spc="150" dirty="0" smtClean="0">
                <a:ln w="11430"/>
                <a:solidFill>
                  <a:srgbClr val="F8F8F8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Новый  год  стал традиционным праздником  для всех людей  на Земле. </a:t>
            </a:r>
            <a:endParaRPr lang="ru-RU" sz="6000" b="1" spc="150" dirty="0">
              <a:ln w="11430"/>
              <a:solidFill>
                <a:srgbClr val="F8F8F8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мама\Снеговик\Фото03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285860"/>
            <a:ext cx="3429024" cy="45720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мама\Снеговик\Фото03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500174"/>
            <a:ext cx="3429024" cy="45720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мама\Снеговик\Фото03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571612"/>
            <a:ext cx="3429024" cy="45720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85720" y="357166"/>
            <a:ext cx="857256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514350" indent="-514350" algn="ctr">
              <a:buAutoNum type="arabicPeriod"/>
            </a:pPr>
            <a:r>
              <a:rPr lang="ru-RU" sz="2800" b="1" cap="none" spc="0" dirty="0" smtClean="0">
                <a:ln/>
                <a:solidFill>
                  <a:schemeClr val="accent3"/>
                </a:solidFill>
                <a:effectLst/>
              </a:rPr>
              <a:t>Наклеить фигуру снеговика;</a:t>
            </a:r>
          </a:p>
          <a:p>
            <a:pPr marL="514350" indent="-514350" algn="ctr">
              <a:buAutoNum type="arabicPeriod"/>
            </a:pPr>
            <a:r>
              <a:rPr lang="ru-RU" sz="2800" b="1" dirty="0" smtClean="0">
                <a:ln/>
                <a:solidFill>
                  <a:schemeClr val="accent3"/>
                </a:solidFill>
              </a:rPr>
              <a:t>вырезать и наклеить другие детали</a:t>
            </a:r>
            <a:endParaRPr lang="ru-RU" sz="28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мама\Снеговик\Фото03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857364"/>
            <a:ext cx="5643602" cy="4232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мама\Снеговик\Фото03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1928802"/>
            <a:ext cx="6000792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мама\Снеговик\Фото03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857364"/>
            <a:ext cx="3457548" cy="4610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мама\Снеговик\Фото03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2000240"/>
            <a:ext cx="3411163" cy="4548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57158" y="285728"/>
            <a:ext cx="857256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514350" indent="-514350" algn="ctr">
              <a:buAutoNum type="arabicPeriod"/>
            </a:pPr>
            <a:r>
              <a:rPr lang="ru-RU" sz="2800" b="1" cap="none" spc="0" dirty="0" smtClean="0">
                <a:ln/>
                <a:solidFill>
                  <a:schemeClr val="accent3"/>
                </a:solidFill>
                <a:effectLst/>
              </a:rPr>
              <a:t>Нарисовать глаза, рот, руки снеговика;</a:t>
            </a:r>
          </a:p>
          <a:p>
            <a:pPr marL="514350" indent="-514350" algn="ctr">
              <a:buAutoNum type="arabicPeriod"/>
            </a:pPr>
            <a:r>
              <a:rPr lang="ru-RU" sz="2800" b="1" cap="none" spc="0" dirty="0" smtClean="0">
                <a:ln/>
                <a:solidFill>
                  <a:schemeClr val="accent3"/>
                </a:solidFill>
                <a:effectLst/>
              </a:rPr>
              <a:t>Выполнить контур</a:t>
            </a:r>
            <a:endParaRPr lang="ru-RU" sz="28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0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3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50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30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000"/>
                            </p:stCondLst>
                            <p:childTnLst>
                              <p:par>
                                <p:cTn id="3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мама\Снеговик\Фото03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809608"/>
            <a:ext cx="4286280" cy="57150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500166" y="285728"/>
            <a:ext cx="651171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/>
                <a:solidFill>
                  <a:schemeClr val="accent3"/>
                </a:solidFill>
                <a:effectLst/>
              </a:rPr>
              <a:t>Результат  творческой работы</a:t>
            </a:r>
            <a:endParaRPr lang="ru-RU" sz="28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:\Users\Ignat\Downloads\1197913866_4.jpg"/>
          <p:cNvPicPr>
            <a:picLocks noChangeAspect="1" noChangeArrowheads="1"/>
          </p:cNvPicPr>
          <p:nvPr/>
        </p:nvPicPr>
        <p:blipFill>
          <a:blip r:embed="rId2">
            <a:lum bright="10000" contrast="-30000"/>
          </a:blip>
          <a:srcRect/>
          <a:stretch>
            <a:fillRect/>
          </a:stretch>
        </p:blipFill>
        <p:spPr bwMode="auto">
          <a:xfrm>
            <a:off x="0" y="-37266"/>
            <a:ext cx="9144000" cy="689526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5720" y="1071546"/>
            <a:ext cx="8572560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Желаю творческих успехов</a:t>
            </a:r>
            <a:endParaRPr lang="ru-RU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919008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В Древнем Египте Новый Год праздновался примерно в конце сентября во время разлива реки Нил. Разлив Нила - самое важное событие в Египте, без которого невозможно выращивать зерновые культуры в пустыне. </a:t>
            </a:r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5" name="Рисунок 4" descr="http://stat17.privet.ru/lr/093477384c0df086d7fbb11beb8c035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142984"/>
            <a:ext cx="642942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Обычай</a:t>
            </a: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праздновать</a:t>
            </a:r>
            <a:r>
              <a:rPr lang="ru-RU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Новый год впервые родился в Месопотамии 25 веков назад.</a:t>
            </a:r>
            <a:endParaRPr lang="ru-RU" sz="28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stat17.privet.ru/lr/0934c169c2e8703a3a58e2b15cdc4e8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000100" y="214290"/>
            <a:ext cx="7715304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В течение долгого времени Римляне праздновали Новый Год в начале марта, до тех пор, император Юлий Цезарь не ввел новый календарь (в настоящее время он называется юлианским). Датой встречи Нового года стал первый день января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3" name="Рисунок 107" descr="http://stat17.privet.ru/lr/0934cfe1e45cd80f59cc2a585ccfb75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214290"/>
            <a:ext cx="5715000" cy="428625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450057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99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Месяц январь был назван в честь римского бога Януса (двуликого). Один лик Януса был якобы обращен назад к прошлому году, другой - вперед к новому.</a:t>
            </a:r>
            <a:endParaRPr lang="ru-RU" sz="2800" dirty="0" smtClean="0">
              <a:solidFill>
                <a:srgbClr val="000099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99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lang="ru-RU" sz="2800" dirty="0" smtClean="0">
              <a:solidFill>
                <a:srgbClr val="000099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C:\Users\Ignat\Downloads\1197913866_4.jpg"/>
          <p:cNvPicPr>
            <a:picLocks noChangeAspect="1" noChangeArrowheads="1"/>
          </p:cNvPicPr>
          <p:nvPr/>
        </p:nvPicPr>
        <p:blipFill>
          <a:blip r:embed="rId2">
            <a:lum bright="-30000" contrast="-40000"/>
          </a:blip>
          <a:srcRect/>
          <a:stretch>
            <a:fillRect/>
          </a:stretch>
        </p:blipFill>
        <p:spPr bwMode="auto">
          <a:xfrm>
            <a:off x="0" y="-37266"/>
            <a:ext cx="9144001" cy="6895266"/>
          </a:xfrm>
          <a:prstGeom prst="rect">
            <a:avLst/>
          </a:prstGeom>
          <a:noFill/>
        </p:spPr>
      </p:pic>
      <p:pic>
        <p:nvPicPr>
          <p:cNvPr id="2" name="Рисунок 1" descr="http://stat17.privet.ru/lr/0934e09e164738413bf802400411c02b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14290"/>
            <a:ext cx="6143668" cy="407196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Прямоугольник 2"/>
          <p:cNvSpPr/>
          <p:nvPr/>
        </p:nvSpPr>
        <p:spPr>
          <a:xfrm>
            <a:off x="0" y="4429132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99"/>
                </a:solidFill>
              </a:rPr>
              <a:t>На Руси, в</a:t>
            </a:r>
            <a:r>
              <a:rPr lang="ru-RU" sz="2400" b="1" dirty="0" smtClean="0">
                <a:solidFill>
                  <a:srgbClr val="FFFF99"/>
                </a:solidFill>
                <a:effectLst/>
              </a:rPr>
              <a:t> глубокой </a:t>
            </a:r>
            <a:r>
              <a:rPr lang="ru-RU" sz="2400" b="1" dirty="0" smtClean="0">
                <a:solidFill>
                  <a:srgbClr val="FFFF99"/>
                </a:solidFill>
              </a:rPr>
              <a:t>древности Новый год чаще всего праздновали 1 марта, связывая его с весной - началом возрождения природы. В 1343 году Московский собор постановил считать </a:t>
            </a:r>
            <a:r>
              <a:rPr lang="ru-RU" sz="2400" b="1" dirty="0" err="1" smtClean="0">
                <a:solidFill>
                  <a:srgbClr val="FFFF99"/>
                </a:solidFill>
              </a:rPr>
              <a:t>новолетие</a:t>
            </a:r>
            <a:r>
              <a:rPr lang="ru-RU" sz="2400" b="1" dirty="0" smtClean="0">
                <a:solidFill>
                  <a:srgbClr val="FFFF99"/>
                </a:solidFill>
              </a:rPr>
              <a:t>, согласно греческому церковному исчислению, с 1 сентября</a:t>
            </a:r>
            <a:r>
              <a:rPr lang="ru-RU" sz="2400" b="1" dirty="0" smtClean="0"/>
              <a:t>,</a:t>
            </a:r>
            <a:endParaRPr lang="ru-RU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Ignat\Downloads\1197913866_4.jpg"/>
          <p:cNvPicPr>
            <a:picLocks noChangeAspect="1" noChangeArrowheads="1"/>
          </p:cNvPicPr>
          <p:nvPr/>
        </p:nvPicPr>
        <p:blipFill>
          <a:blip r:embed="rId2">
            <a:lum bright="10000" contrast="-30000"/>
          </a:blip>
          <a:srcRect/>
          <a:stretch>
            <a:fillRect/>
          </a:stretch>
        </p:blipFill>
        <p:spPr bwMode="auto">
          <a:xfrm>
            <a:off x="0" y="-37266"/>
            <a:ext cx="9144000" cy="689526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285728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</a:rPr>
              <a:t>Праздновать Новый год в сентябре продолжали более 200 лет</a:t>
            </a:r>
            <a:r>
              <a:rPr lang="ru-RU" sz="3200" b="1" dirty="0" smtClean="0">
                <a:solidFill>
                  <a:schemeClr val="bg2"/>
                </a:solidFill>
              </a:rPr>
              <a:t>.</a:t>
            </a:r>
            <a:endParaRPr lang="ru-RU" sz="3200" dirty="0">
              <a:solidFill>
                <a:schemeClr val="bg2"/>
              </a:solidFill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5072066" y="1500174"/>
            <a:ext cx="407193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В1699 Петр I, возвратившись из своего путешествия по Европе, стал ломать старые обычаи.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http://stat17.privet.ru/lr/0934bd1fade283bbd51611c36be6d42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357430"/>
            <a:ext cx="4643470" cy="40005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Users\Ignat\Downloads\1197913866_4.jpg"/>
          <p:cNvPicPr>
            <a:picLocks noChangeAspect="1" noChangeArrowheads="1"/>
          </p:cNvPicPr>
          <p:nvPr/>
        </p:nvPicPr>
        <p:blipFill>
          <a:blip r:embed="rId2">
            <a:lum bright="10000" contrast="-30000"/>
          </a:blip>
          <a:srcRect/>
          <a:stretch>
            <a:fillRect/>
          </a:stretch>
        </p:blipFill>
        <p:spPr bwMode="auto">
          <a:xfrm>
            <a:off x="0" y="0"/>
            <a:ext cx="9144000" cy="689526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21429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15 декабря 1699 года на высоком помосте на Красной площади дьяк громко читал указ о праздновании Нового года не по-старинному с 1  сентября , а с первого января.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5121" name="Picture 1" descr="C:\Users\Ignat\Downloads\mosc_pict_3_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2500306"/>
            <a:ext cx="4517408" cy="40719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Ignat\Downloads\1262077243_ve5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219"/>
            <a:ext cx="9144000" cy="6859219"/>
          </a:xfrm>
          <a:prstGeom prst="rect">
            <a:avLst/>
          </a:prstGeom>
          <a:noFill/>
        </p:spPr>
      </p:pic>
      <p:pic>
        <p:nvPicPr>
          <p:cNvPr id="3" name="Picture 1" descr="C:\мама\новогодние картинки\новый год   Записи с тегом новый год   Дневник Ohod Вязаная сказка   LiveInternet - Российский Сервис Онлайн-Дневников_files\731321q7v1iz1h1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43050"/>
            <a:ext cx="3929090" cy="480920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99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Традицию наряжать новогоднюю елку царь Петр «подсмотрел» у немцев, для которых это вечнозеленое хвойное дерево испокон веков являлось символом вечной молодости, бессмертия, долголетия и верности</a:t>
            </a:r>
            <a:r>
              <a:rPr lang="ru-RU" sz="2400" b="1" u="sng" dirty="0" smtClean="0">
                <a:solidFill>
                  <a:srgbClr val="000099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.</a:t>
            </a:r>
            <a:r>
              <a:rPr lang="ru-RU" sz="2400" b="1" dirty="0" smtClean="0">
                <a:solidFill>
                  <a:srgbClr val="000099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 Этот обычай показался Петру I очень красивым</a:t>
            </a:r>
            <a:r>
              <a:rPr lang="ru-RU" sz="2400" b="1" dirty="0" smtClean="0">
                <a:solidFill>
                  <a:srgbClr val="000099"/>
                </a:solidFill>
              </a:rPr>
              <a:t>.</a:t>
            </a:r>
            <a:endParaRPr lang="ru-RU" sz="24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512</TotalTime>
  <Words>499</Words>
  <PresentationFormat>Экран (4:3)</PresentationFormat>
  <Paragraphs>49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Общий</dc:creator>
  <cp:lastModifiedBy>Ignat</cp:lastModifiedBy>
  <cp:revision>42</cp:revision>
  <dcterms:created xsi:type="dcterms:W3CDTF">2010-11-28T14:16:58Z</dcterms:created>
  <dcterms:modified xsi:type="dcterms:W3CDTF">2010-11-30T19:01:53Z</dcterms:modified>
</cp:coreProperties>
</file>