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65" r:id="rId4"/>
    <p:sldId id="260" r:id="rId5"/>
    <p:sldId id="289" r:id="rId6"/>
    <p:sldId id="264" r:id="rId7"/>
    <p:sldId id="263" r:id="rId8"/>
    <p:sldId id="259" r:id="rId9"/>
    <p:sldId id="286" r:id="rId10"/>
    <p:sldId id="262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CB9"/>
    <a:srgbClr val="008000"/>
    <a:srgbClr val="00A400"/>
    <a:srgbClr val="007E00"/>
    <a:srgbClr val="FF7B21"/>
    <a:srgbClr val="005C00"/>
    <a:srgbClr val="004600"/>
    <a:srgbClr val="285000"/>
    <a:srgbClr val="EEB5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808" autoAdjust="0"/>
  </p:normalViewPr>
  <p:slideViewPr>
    <p:cSldViewPr>
      <p:cViewPr varScale="1">
        <p:scale>
          <a:sx n="94" d="100"/>
          <a:sy n="94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3A98B-F672-4D4F-9D6C-C27D95F3F041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297F7-89A3-44BB-8202-F213CA117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Эти же принципы следует соблюдать и при разработке материала в других </a:t>
            </a:r>
            <a:r>
              <a:rPr lang="ru-RU" b="1" dirty="0" smtClean="0"/>
              <a:t>приложениях </a:t>
            </a:r>
            <a:r>
              <a:rPr lang="en-US" b="1" dirty="0" smtClean="0"/>
              <a:t>MS</a:t>
            </a:r>
            <a:r>
              <a:rPr lang="ru-RU" b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297F7-89A3-44BB-8202-F213CA1174D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297F7-89A3-44BB-8202-F213CA1174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b="1" dirty="0" smtClean="0"/>
              <a:t> 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FFE15D-B071-4232-AAFD-21E51AEBBA12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b="1" dirty="0" smtClean="0"/>
              <a:t> 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FFE15D-B071-4232-AAFD-21E51AEBBA12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b="1" dirty="0" smtClean="0"/>
              <a:t> 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FFE15D-B071-4232-AAFD-21E51AEBBA12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b="1" dirty="0" smtClean="0"/>
              <a:t> </a:t>
            </a: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2CE4B3-5DDB-4872-8A4F-2C524B7DC3BE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297F7-89A3-44BB-8202-F213CA1174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metodisty.ru/m/groups/view/shkolnoe_nauchnoe_obchestvo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etodisty.ru/modules/boonex/photos/data/files/19411_ri.jpg" TargetMode="External"/><Relationship Id="rId2" Type="http://schemas.openxmlformats.org/officeDocument/2006/relationships/hyperlink" Target="http://900igr.net/datas/informatika/Oformlenie-prezentatsii/0001-001-Prezentatsii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214554"/>
            <a:ext cx="6786610" cy="17145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err="1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Валеологические</a:t>
            </a:r>
            <a:r>
              <a:rPr lang="ru-RU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рекомендации</a:t>
            </a:r>
            <a:r>
              <a:rPr lang="ru-RU" sz="3400" b="1" dirty="0" smtClean="0">
                <a:solidFill>
                  <a:srgbClr val="007E0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3400" b="1" dirty="0" smtClean="0">
                <a:solidFill>
                  <a:srgbClr val="007E0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3400" b="1" dirty="0" smtClean="0">
                <a:solidFill>
                  <a:srgbClr val="007E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ru-RU" sz="3400" b="1" dirty="0" smtClean="0">
                <a:solidFill>
                  <a:srgbClr val="007E00"/>
                </a:solidFill>
                <a:latin typeface="Comic Sans MS" pitchFamily="66" charset="0"/>
                <a:cs typeface="Arial" pitchFamily="34" charset="0"/>
              </a:rPr>
              <a:t>к оформлению презентации</a:t>
            </a:r>
            <a:endParaRPr lang="ru-RU" sz="3400" b="1" dirty="0">
              <a:solidFill>
                <a:srgbClr val="007E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026" name="Picture 2" descr="D:\Сайт Методисты\ШНО\Копия 19411_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385505" y="71414"/>
            <a:ext cx="758527" cy="5974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00100" y="285728"/>
            <a:ext cx="7072362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Т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ворческая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группа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«Школьное научное общество» 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портала Методисты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286248" y="4643446"/>
            <a:ext cx="371477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Быкова Татьяна Леонидовна,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учитель химии, биологии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МБОУ «СОШ»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г. Барнаула Алтайского края</a:t>
            </a:r>
            <a:endParaRPr kumimoji="0" lang="ru-RU" sz="16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6500834"/>
            <a:ext cx="714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2012 г.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Управляющая кнопка: сведения 7">
            <a:hlinkClick r:id="" action="ppaction://hlinkshowjump?jump=lastslide" highlightClick="1"/>
          </p:cNvPr>
          <p:cNvSpPr/>
          <p:nvPr/>
        </p:nvSpPr>
        <p:spPr>
          <a:xfrm>
            <a:off x="8643966" y="6357982"/>
            <a:ext cx="428628" cy="428604"/>
          </a:xfrm>
          <a:prstGeom prst="actionButtonInformation">
            <a:avLst/>
          </a:prstGeom>
          <a:solidFill>
            <a:srgbClr val="EEB500">
              <a:alpha val="69804"/>
            </a:srgb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D:\Мои рисунки\Рисунки разные\Компьютеры\смим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625504"/>
            <a:ext cx="1571636" cy="1176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EDF042-8011-4497-AE8D-817FBFDF6313}" type="slidenum">
              <a:rPr lang="ru-RU" altLang="en-US" smtClean="0"/>
              <a:pPr/>
              <a:t>10</a:t>
            </a:fld>
            <a:endParaRPr lang="ru-RU" altLang="en-US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2561578"/>
            <a:ext cx="5286412" cy="1938992"/>
          </a:xfrm>
          <a:prstGeom prst="rect">
            <a:avLst/>
          </a:prstGeom>
          <a:noFill/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</a:t>
            </a:r>
          </a:p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 внимание</a:t>
            </a:r>
            <a:r>
              <a:rPr lang="ru-RU" sz="60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! </a:t>
            </a:r>
            <a:endParaRPr lang="ru-RU" sz="60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00100" y="2857496"/>
            <a:ext cx="73581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1-ый слайд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 </a:t>
            </a:r>
            <a:r>
              <a:rPr lang="en-US" sz="1600" dirty="0" smtClean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900igr.net/datas/informatika/Oformlenie-prezentatsii/0001-001-Prezentatsii.jpg</a:t>
            </a:r>
            <a:r>
              <a:rPr lang="ru-RU" sz="1600" dirty="0" smtClean="0"/>
              <a:t> -  мальчик</a:t>
            </a:r>
            <a:endParaRPr lang="ru-RU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hlinkClick r:id="rId3"/>
              </a:rPr>
              <a:t> </a:t>
            </a:r>
            <a:r>
              <a:rPr lang="en-US" sz="1600" dirty="0" smtClean="0">
                <a:hlinkClick r:id="rId3"/>
              </a:rPr>
              <a:t>http</a:t>
            </a:r>
            <a:r>
              <a:rPr lang="en-US" sz="1600" dirty="0" smtClean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metodisty.ru/modules/boonex/photos/data/files/19411_ri.jpg</a:t>
            </a:r>
            <a:r>
              <a:rPr lang="ru-RU" sz="1600" dirty="0" smtClean="0"/>
              <a:t> - эмблема ШНО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1600" dirty="0"/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857224" y="2143116"/>
            <a:ext cx="7358114" cy="500066"/>
          </a:xfrm>
          <a:prstGeom prst="rect">
            <a:avLst/>
          </a:prstGeom>
          <a:ln w="76200">
            <a:noFill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spc="50" dirty="0" smtClean="0">
                <a:ln w="11430">
                  <a:noFill/>
                </a:ln>
                <a:solidFill>
                  <a:srgbClr val="007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Использованные источники информации</a:t>
            </a:r>
            <a:endParaRPr kumimoji="0" lang="ru-RU" sz="2800" b="1" i="0" u="none" strike="noStrike" kern="0" cap="none" spc="50" normalizeH="0" baseline="0" noProof="0" dirty="0">
              <a:ln w="11430">
                <a:noFill/>
              </a:ln>
              <a:solidFill>
                <a:srgbClr val="007E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572528" y="6357982"/>
            <a:ext cx="428628" cy="428604"/>
          </a:xfrm>
          <a:prstGeom prst="actionButtonHome">
            <a:avLst/>
          </a:prstGeom>
          <a:solidFill>
            <a:srgbClr val="EEB500">
              <a:alpha val="69804"/>
            </a:srgb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428868"/>
            <a:ext cx="6643734" cy="3500462"/>
          </a:xfrm>
        </p:spPr>
        <p:txBody>
          <a:bodyPr>
            <a:noAutofit/>
          </a:bodyPr>
          <a:lstStyle/>
          <a:p>
            <a:pPr marL="0" indent="0" algn="just" eaLnBrk="1" hangingPunct="1">
              <a:buNone/>
              <a:tabLst>
                <a:tab pos="176213" algn="l"/>
                <a:tab pos="268288" algn="l"/>
                <a:tab pos="442913" algn="l"/>
              </a:tabLst>
            </a:pPr>
            <a:r>
              <a:rPr lang="ru-RU" sz="2400" dirty="0" smtClean="0"/>
              <a:t>предусматривает не только определенное время использования компьютера в учебном процессе, но и определенные требования к </a:t>
            </a:r>
            <a:r>
              <a:rPr lang="ru-RU" sz="2400" b="1" dirty="0" smtClean="0"/>
              <a:t>оформлению</a:t>
            </a:r>
            <a:r>
              <a:rPr lang="ru-RU" sz="2400" dirty="0" smtClean="0"/>
              <a:t> презентации. </a:t>
            </a:r>
          </a:p>
          <a:p>
            <a:pPr marL="0" indent="0" algn="just">
              <a:buNone/>
              <a:tabLst>
                <a:tab pos="176213" algn="l"/>
                <a:tab pos="268288" algn="l"/>
                <a:tab pos="442913" algn="l"/>
              </a:tabLst>
            </a:pPr>
            <a:r>
              <a:rPr lang="ru-RU" sz="2400" dirty="0" smtClean="0"/>
              <a:t>Это позволяет создать условия для снижения напряжения глаз школьников и общей утомляемости, повышения внимания, что влечет за собой сохранение здоровья </a:t>
            </a:r>
            <a:r>
              <a:rPr lang="ru-RU" sz="2400" b="1" dirty="0" smtClean="0"/>
              <a:t>зрения</a:t>
            </a:r>
            <a:r>
              <a:rPr lang="ru-RU" sz="2400" dirty="0" smtClean="0"/>
              <a:t> и </a:t>
            </a:r>
            <a:r>
              <a:rPr lang="ru-RU" sz="2400" b="1" dirty="0" smtClean="0"/>
              <a:t>психического</a:t>
            </a:r>
            <a:r>
              <a:rPr lang="ru-RU" sz="2400" dirty="0" smtClean="0"/>
              <a:t> </a:t>
            </a:r>
            <a:r>
              <a:rPr lang="ru-RU" sz="2400" dirty="0" smtClean="0"/>
              <a:t>здоровья детей.</a:t>
            </a:r>
            <a:endParaRPr lang="ru-RU" sz="2400" dirty="0" smtClean="0"/>
          </a:p>
          <a:p>
            <a:pPr marL="0" indent="0" algn="just">
              <a:buNone/>
              <a:tabLst>
                <a:tab pos="176213" algn="l"/>
                <a:tab pos="268288" algn="l"/>
                <a:tab pos="442913" algn="l"/>
              </a:tabLst>
            </a:pPr>
            <a:endParaRPr lang="ru-RU" sz="2400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857388"/>
            <a:ext cx="6500858" cy="57148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err="1" smtClean="0">
                <a:solidFill>
                  <a:srgbClr val="007E00"/>
                </a:solidFill>
                <a:latin typeface="Comic Sans MS" pitchFamily="66" charset="0"/>
              </a:rPr>
              <a:t>Здоровьесберегающая</a:t>
            </a:r>
            <a:r>
              <a:rPr lang="ru-RU" sz="2800" b="1" dirty="0" smtClean="0">
                <a:solidFill>
                  <a:srgbClr val="007E00"/>
                </a:solidFill>
                <a:latin typeface="Comic Sans MS" pitchFamily="66" charset="0"/>
              </a:rPr>
              <a:t> технология  </a:t>
            </a:r>
            <a:endParaRPr lang="ru-RU" sz="2800" b="1" i="1" dirty="0" smtClean="0">
              <a:solidFill>
                <a:srgbClr val="007E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5"/>
          <p:cNvSpPr>
            <a:spLocks noChangeArrowheads="1"/>
          </p:cNvSpPr>
          <p:nvPr/>
        </p:nvSpPr>
        <p:spPr bwMode="auto">
          <a:xfrm>
            <a:off x="857224" y="2513010"/>
            <a:ext cx="742955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6213">
              <a:buFont typeface="Arial" charset="0"/>
              <a:buChar char="•"/>
              <a:tabLst>
                <a:tab pos="92075" algn="l"/>
                <a:tab pos="534988" algn="l"/>
              </a:tabLst>
            </a:pPr>
            <a:r>
              <a:rPr lang="ru-RU" sz="2400" dirty="0" smtClean="0"/>
              <a:t>Презентация должна быть композиционно целостной.</a:t>
            </a:r>
          </a:p>
          <a:p>
            <a:pPr indent="176213">
              <a:buFont typeface="Arial" charset="0"/>
              <a:buChar char="•"/>
              <a:tabLst>
                <a:tab pos="92075" algn="l"/>
                <a:tab pos="534988" algn="l"/>
              </a:tabLst>
            </a:pPr>
            <a:r>
              <a:rPr lang="ru-RU" sz="2400" dirty="0" smtClean="0"/>
              <a:t> Слайды, рисунки, текст </a:t>
            </a:r>
            <a:r>
              <a:rPr lang="ru-RU" sz="2400" dirty="0"/>
              <a:t>должны быть выдержаны в одном стиле.</a:t>
            </a:r>
          </a:p>
          <a:p>
            <a:pPr marL="176213" indent="-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/>
              <a:t>Цвет фона мягкий, спокойный. </a:t>
            </a:r>
          </a:p>
          <a:p>
            <a:pPr indent="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 smtClean="0"/>
              <a:t>Использовать не более трех цветов, которые должны сочетаться между собой, не должны быть слишком яркими или «грязными».</a:t>
            </a:r>
          </a:p>
          <a:p>
            <a:pPr marL="176213" indent="-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 smtClean="0"/>
              <a:t>Наиболее важная информация помещается в центре.</a:t>
            </a:r>
            <a:endParaRPr lang="ru-RU" sz="2400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36" y="1849431"/>
            <a:ext cx="4071966" cy="722313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800" b="1" dirty="0" smtClean="0">
                <a:solidFill>
                  <a:srgbClr val="007E00"/>
                </a:solidFill>
                <a:latin typeface="Comic Sans MS" pitchFamily="66" charset="0"/>
              </a:rPr>
              <a:t>Дизайн презентации</a:t>
            </a:r>
            <a:endParaRPr lang="ru-RU" sz="2800" i="1" dirty="0" smtClean="0">
              <a:solidFill>
                <a:srgbClr val="007E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5"/>
          <p:cNvSpPr>
            <a:spLocks noChangeArrowheads="1"/>
          </p:cNvSpPr>
          <p:nvPr/>
        </p:nvSpPr>
        <p:spPr bwMode="auto">
          <a:xfrm>
            <a:off x="1000100" y="2633016"/>
            <a:ext cx="70009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 smtClean="0"/>
              <a:t>Применение анимация должна быть обосновано, логично. Она должна, усиливать замысел автора, а не демонстрировать его умения и не отвлекать внимание от </a:t>
            </a:r>
            <a:r>
              <a:rPr lang="ru-RU" sz="2400" dirty="0" smtClean="0"/>
              <a:t>содержания (это же относится и к рисункам).</a:t>
            </a:r>
            <a:endParaRPr lang="ru-RU" sz="2400" dirty="0" smtClean="0"/>
          </a:p>
          <a:p>
            <a:pPr marL="176213" indent="-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 smtClean="0"/>
              <a:t>Не перегружайте слайд объектами.</a:t>
            </a:r>
          </a:p>
          <a:p>
            <a:pPr marL="176213" indent="-176213">
              <a:buFont typeface="Arial" charset="0"/>
              <a:buChar char="•"/>
              <a:tabLst>
                <a:tab pos="360363" algn="l"/>
              </a:tabLst>
            </a:pPr>
            <a:r>
              <a:rPr lang="ru-RU" sz="2400" dirty="0" smtClean="0"/>
              <a:t>Декоративный элемент небольшого размера.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36" y="1920869"/>
            <a:ext cx="4071966" cy="722313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800" b="1" dirty="0" smtClean="0">
                <a:solidFill>
                  <a:srgbClr val="007E00"/>
                </a:solidFill>
                <a:latin typeface="Comic Sans MS" pitchFamily="66" charset="0"/>
              </a:rPr>
              <a:t>Дизайн презентации</a:t>
            </a:r>
            <a:endParaRPr lang="ru-RU" sz="2800" i="1" dirty="0" smtClean="0">
              <a:solidFill>
                <a:srgbClr val="007E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2357430"/>
          <a:ext cx="7358114" cy="3566160"/>
        </p:xfrm>
        <a:graphic>
          <a:graphicData uri="http://schemas.openxmlformats.org/drawingml/2006/table">
            <a:tbl>
              <a:tblPr/>
              <a:tblGrid>
                <a:gridCol w="7358114"/>
              </a:tblGrid>
              <a:tr h="22250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черный </a:t>
                      </a:r>
                      <a:r>
                        <a:rPr lang="ru-RU" sz="1800" b="1" dirty="0">
                          <a:latin typeface="Arial" pitchFamily="34" charset="0"/>
                          <a:cs typeface="Arial" pitchFamily="34" charset="0"/>
                        </a:rPr>
                        <a:t>на желтом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3393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зеленый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на белом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6843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красный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на белом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986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синий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на белом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611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черный </a:t>
                      </a:r>
                      <a:r>
                        <a:rPr lang="ru-RU" sz="1800" b="1" dirty="0">
                          <a:latin typeface="Arial" pitchFamily="34" charset="0"/>
                          <a:cs typeface="Arial" pitchFamily="34" charset="0"/>
                        </a:rPr>
                        <a:t>на белом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754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белый на синем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</a:tr>
              <a:tr h="26897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желтый на черном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</a:tr>
              <a:tr h="20897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белый на красном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2040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белый на зеленом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  <a:tr h="23183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белый на черном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</a:tr>
              <a:tr h="24326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красный на желтом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5469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зеленый на красном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1946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красный на зеленом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24619" name="TextBox 2"/>
          <p:cNvSpPr txBox="1">
            <a:spLocks noChangeArrowheads="1"/>
          </p:cNvSpPr>
          <p:nvPr/>
        </p:nvSpPr>
        <p:spPr bwMode="auto">
          <a:xfrm>
            <a:off x="1214442" y="6334780"/>
            <a:ext cx="67865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atin typeface="+mn-lt"/>
              </a:rPr>
              <a:t>чем </a:t>
            </a:r>
            <a:r>
              <a:rPr lang="ru-RU" sz="1400" dirty="0">
                <a:latin typeface="+mn-lt"/>
              </a:rPr>
              <a:t>ниже строчка, тем хуже читаемость</a:t>
            </a:r>
            <a:endParaRPr lang="ru-RU" sz="1400" dirty="0">
              <a:solidFill>
                <a:srgbClr val="A20000"/>
              </a:solidFill>
              <a:latin typeface="Comic Sans MS" pitchFamily="6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14612" y="1785950"/>
            <a:ext cx="4357718" cy="57148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7E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Сочетаемость цветов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5"/>
          <p:cNvSpPr>
            <a:spLocks noChangeArrowheads="1"/>
          </p:cNvSpPr>
          <p:nvPr/>
        </p:nvSpPr>
        <p:spPr bwMode="auto">
          <a:xfrm>
            <a:off x="1000100" y="3133082"/>
            <a:ext cx="735811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  <a:tabLst>
                <a:tab pos="92075" algn="l"/>
                <a:tab pos="534988" algn="l"/>
              </a:tabLst>
            </a:pPr>
            <a:r>
              <a:rPr lang="ru-RU" sz="2400" dirty="0" smtClean="0"/>
              <a:t> Картинка должно быть четкой, хорошего разрешения.</a:t>
            </a:r>
          </a:p>
          <a:p>
            <a:pPr marL="176213" indent="-176213">
              <a:buFont typeface="Arial" charset="0"/>
              <a:buChar char="•"/>
              <a:tabLst>
                <a:tab pos="92075" algn="l"/>
                <a:tab pos="534988" algn="l"/>
              </a:tabLst>
            </a:pPr>
            <a:r>
              <a:rPr lang="ru-RU" sz="2400" dirty="0" smtClean="0"/>
              <a:t>Рисунок должен быть достаточно крупным.</a:t>
            </a:r>
          </a:p>
          <a:p>
            <a:pPr indent="176213">
              <a:buFont typeface="Arial" charset="0"/>
              <a:buChar char="•"/>
              <a:tabLst>
                <a:tab pos="92075" algn="l"/>
                <a:tab pos="534988" algn="l"/>
              </a:tabLst>
            </a:pPr>
            <a:r>
              <a:rPr lang="ru-RU" sz="2400" dirty="0" smtClean="0"/>
              <a:t>Если контур фигуры не сочетается с заливкой объекта, то его надо убирать.</a:t>
            </a:r>
            <a:endParaRPr lang="ru-RU" sz="2400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2206621"/>
            <a:ext cx="6143668" cy="722313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800" b="1" dirty="0" smtClean="0">
                <a:solidFill>
                  <a:srgbClr val="007E00"/>
                </a:solidFill>
                <a:latin typeface="Comic Sans MS" pitchFamily="66" charset="0"/>
              </a:rPr>
              <a:t>Изображения в презентации</a:t>
            </a:r>
            <a:endParaRPr lang="ru-RU" sz="2800" i="1" dirty="0" smtClean="0">
              <a:solidFill>
                <a:srgbClr val="007E00"/>
              </a:solidFill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358082" y="4429132"/>
            <a:ext cx="571504" cy="571504"/>
          </a:xfrm>
          <a:prstGeom prst="ellipse">
            <a:avLst/>
          </a:prstGeom>
          <a:solidFill>
            <a:srgbClr val="2D6CB9"/>
          </a:solidFill>
          <a:ln w="793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2357430"/>
            <a:ext cx="7286676" cy="3857652"/>
          </a:xfrm>
        </p:spPr>
        <p:txBody>
          <a:bodyPr>
            <a:noAutofit/>
          </a:bodyPr>
          <a:lstStyle/>
          <a:p>
            <a:pPr marL="0" indent="268288" eaLnBrk="1" hangingPunct="1">
              <a:tabLst>
                <a:tab pos="176213" algn="l"/>
                <a:tab pos="268288" algn="l"/>
                <a:tab pos="442913" algn="l"/>
              </a:tabLst>
            </a:pPr>
            <a:r>
              <a:rPr lang="ru-RU" sz="2400" dirty="0" smtClean="0"/>
              <a:t>Рекомендуемый размер одного текстового информационного блока – не более половины размера слайда.</a:t>
            </a:r>
          </a:p>
          <a:p>
            <a:pPr marL="0" indent="268288"/>
            <a:r>
              <a:rPr lang="ru-RU" sz="2400" dirty="0" smtClean="0"/>
              <a:t>Ключевые слова надо выделять. Слова можно выделять </a:t>
            </a:r>
            <a:r>
              <a:rPr lang="ru-RU" sz="2400" dirty="0" smtClean="0">
                <a:solidFill>
                  <a:srgbClr val="C00000"/>
                </a:solidFill>
              </a:rPr>
              <a:t>цветом</a:t>
            </a:r>
            <a:r>
              <a:rPr lang="ru-RU" sz="2400" dirty="0" smtClean="0"/>
              <a:t>, </a:t>
            </a:r>
            <a:r>
              <a:rPr lang="ru-RU" sz="2400" b="1" dirty="0" smtClean="0"/>
              <a:t>начертанием</a:t>
            </a:r>
            <a:r>
              <a:rPr lang="ru-RU" sz="2400" dirty="0" smtClean="0"/>
              <a:t>,</a:t>
            </a:r>
            <a:r>
              <a:rPr lang="ru-RU" sz="2400" b="1" dirty="0" smtClean="0"/>
              <a:t> </a:t>
            </a:r>
            <a:r>
              <a:rPr lang="ru-RU" sz="2400" i="1" dirty="0" smtClean="0"/>
              <a:t>курсивом, </a:t>
            </a:r>
            <a:r>
              <a:rPr lang="ru-RU" sz="2400" dirty="0" smtClean="0"/>
              <a:t>(психологи считают, что </a:t>
            </a:r>
            <a:r>
              <a:rPr lang="ru-RU" sz="2400" u="sng" dirty="0" smtClean="0"/>
              <a:t>подчеркивают</a:t>
            </a:r>
            <a:r>
              <a:rPr lang="ru-RU" sz="2400" dirty="0" smtClean="0"/>
              <a:t> слова неуверенные в себе </a:t>
            </a:r>
            <a:r>
              <a:rPr lang="ru-RU" sz="2400" dirty="0" smtClean="0"/>
              <a:t>люди, подчеркнуты только ссылки).</a:t>
            </a:r>
            <a:endParaRPr lang="ru-RU" sz="2400" dirty="0" smtClean="0"/>
          </a:p>
          <a:p>
            <a:pPr marL="0" indent="268288"/>
            <a:r>
              <a:rPr lang="ru-RU" sz="2400" dirty="0" smtClean="0"/>
              <a:t>Предпочтение следует отдавать позитивному контрасту: темные знаки на светлом фоне.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785926"/>
            <a:ext cx="6572296" cy="57148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007E00"/>
                </a:solidFill>
              </a:rPr>
              <a:t>Текстовая информация в презентации</a:t>
            </a:r>
            <a:endParaRPr lang="ru-RU" sz="2800" b="1" i="1" dirty="0" smtClean="0">
              <a:solidFill>
                <a:srgbClr val="007E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857364"/>
            <a:ext cx="6572296" cy="57148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007E00"/>
                </a:solidFill>
              </a:rPr>
              <a:t>Текстовая информация в </a:t>
            </a:r>
            <a:r>
              <a:rPr lang="ru-RU" sz="2800" b="1" dirty="0" smtClean="0">
                <a:solidFill>
                  <a:srgbClr val="007E00"/>
                </a:solidFill>
              </a:rPr>
              <a:t>презентации</a:t>
            </a:r>
            <a:endParaRPr lang="ru-RU" sz="2800" b="1" i="1" dirty="0" smtClean="0">
              <a:solidFill>
                <a:srgbClr val="007E00"/>
              </a:solidFill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000100" y="2357430"/>
            <a:ext cx="72152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268288">
              <a:buFont typeface="Arial" charset="0"/>
              <a:buChar char="•"/>
            </a:pPr>
            <a:r>
              <a:rPr lang="ru-RU" sz="2400" dirty="0" smtClean="0"/>
              <a:t>Использовать </a:t>
            </a:r>
            <a:r>
              <a:rPr lang="ru-RU" sz="2400" dirty="0"/>
              <a:t>не более трех типов шрифта. </a:t>
            </a:r>
          </a:p>
          <a:p>
            <a:pPr indent="268288">
              <a:buFont typeface="Arial" charset="0"/>
              <a:buChar char="•"/>
            </a:pPr>
            <a:r>
              <a:rPr lang="ru-RU" sz="2400" dirty="0" err="1"/>
              <a:t>Шрифт-тексты</a:t>
            </a:r>
            <a:r>
              <a:rPr lang="ru-RU" sz="2400" dirty="0"/>
              <a:t>, отображаемые декоративными шрифтами, тяжелы для чтения, наиболее удобны </a:t>
            </a:r>
            <a:r>
              <a:rPr lang="ru-RU" sz="2400" dirty="0" smtClean="0"/>
              <a:t>шрифты без засечек:  </a:t>
            </a:r>
          </a:p>
          <a:p>
            <a:pPr indent="268288"/>
            <a:endParaRPr lang="ru-RU" sz="800" dirty="0"/>
          </a:p>
          <a:p>
            <a:pPr indent="268288"/>
            <a:r>
              <a:rPr lang="ru-RU" sz="2400" dirty="0"/>
              <a:t>                                   </a:t>
            </a:r>
            <a:r>
              <a:rPr lang="ru-RU" sz="2400" dirty="0" err="1" smtClean="0"/>
              <a:t>Arial</a:t>
            </a:r>
            <a:r>
              <a:rPr lang="ru-RU" sz="2400" dirty="0" smtClean="0"/>
              <a:t>    (</a:t>
            </a:r>
            <a:r>
              <a:rPr lang="ru-RU" sz="2400" dirty="0">
                <a:solidFill>
                  <a:srgbClr val="CC0000"/>
                </a:solidFill>
              </a:rPr>
              <a:t>шрифт</a:t>
            </a:r>
            <a:r>
              <a:rPr lang="ru-RU" sz="2400" dirty="0"/>
              <a:t>),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400" dirty="0">
                <a:solidFill>
                  <a:schemeClr val="accent2"/>
                </a:solidFill>
              </a:rPr>
              <a:t>                                  </a:t>
            </a:r>
            <a:r>
              <a:rPr lang="ru-RU" sz="2400" dirty="0" err="1"/>
              <a:t>Tahoma</a:t>
            </a:r>
            <a:r>
              <a:rPr lang="ru-RU" sz="2400" dirty="0"/>
              <a:t>   (</a:t>
            </a:r>
            <a:r>
              <a:rPr lang="ru-RU" sz="2400" dirty="0">
                <a:solidFill>
                  <a:srgbClr val="CC0000"/>
                </a:solidFill>
                <a:latin typeface="Tahoma" pitchFamily="34" charset="0"/>
              </a:rPr>
              <a:t>шрифт</a:t>
            </a:r>
            <a:r>
              <a:rPr lang="ru-RU" sz="2400" dirty="0"/>
              <a:t>),</a:t>
            </a:r>
            <a:r>
              <a:rPr lang="ru-RU" sz="2400" dirty="0">
                <a:solidFill>
                  <a:schemeClr val="accent2"/>
                </a:solidFill>
              </a:rPr>
              <a:t>  </a:t>
            </a:r>
          </a:p>
          <a:p>
            <a:pPr>
              <a:buFont typeface="Wingdings" pitchFamily="2" charset="2"/>
              <a:buNone/>
            </a:pPr>
            <a:r>
              <a:rPr lang="ru-RU" sz="2400" dirty="0">
                <a:solidFill>
                  <a:schemeClr val="accent2"/>
                </a:solidFill>
              </a:rPr>
              <a:t>                                  </a:t>
            </a:r>
            <a:r>
              <a:rPr lang="ru-RU" sz="2400" dirty="0" err="1"/>
              <a:t>Verdana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0066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>
                <a:solidFill>
                  <a:srgbClr val="CC0000"/>
                </a:solidFill>
                <a:latin typeface="Verdana" pitchFamily="34" charset="0"/>
              </a:rPr>
              <a:t>шрифт</a:t>
            </a:r>
            <a:r>
              <a:rPr lang="ru-RU" sz="2400" dirty="0"/>
              <a:t>); </a:t>
            </a:r>
            <a:endParaRPr lang="ru-RU" sz="2400" dirty="0" smtClean="0"/>
          </a:p>
          <a:p>
            <a:pPr>
              <a:buFont typeface="Wingdings" pitchFamily="2" charset="2"/>
              <a:buNone/>
            </a:pPr>
            <a:endParaRPr lang="ru-RU" sz="800" dirty="0"/>
          </a:p>
          <a:p>
            <a:r>
              <a:rPr lang="ru-RU" sz="2400" dirty="0"/>
              <a:t>                   сравнить: </a:t>
            </a:r>
            <a:r>
              <a:rPr lang="ru-RU" sz="2400" dirty="0" err="1"/>
              <a:t>Times</a:t>
            </a:r>
            <a:r>
              <a:rPr lang="ru-RU" sz="2400" dirty="0"/>
              <a:t> </a:t>
            </a:r>
            <a:r>
              <a:rPr lang="ru-RU" sz="2400" dirty="0" err="1"/>
              <a:t>New</a:t>
            </a:r>
            <a:r>
              <a:rPr lang="ru-RU" sz="2400" dirty="0"/>
              <a:t> </a:t>
            </a:r>
            <a:r>
              <a:rPr lang="ru-RU" sz="2400" dirty="0" err="1"/>
              <a:t>Roman</a:t>
            </a:r>
            <a:r>
              <a:rPr lang="ru-RU" sz="2400" dirty="0"/>
              <a:t> – </a:t>
            </a:r>
            <a:r>
              <a:rPr lang="ru-RU" sz="2400" dirty="0">
                <a:solidFill>
                  <a:srgbClr val="CC0000"/>
                </a:solidFill>
                <a:latin typeface="Times New Roman" pitchFamily="18" charset="0"/>
              </a:rPr>
              <a:t>шрифт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214414" y="2571744"/>
            <a:ext cx="678661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itchFamily="34" charset="0"/>
              </a:rPr>
              <a:t>Размер </a:t>
            </a:r>
            <a:r>
              <a:rPr lang="ru-RU" sz="2400" b="1" dirty="0" smtClean="0">
                <a:latin typeface="Calibri" pitchFamily="34" charset="0"/>
              </a:rPr>
              <a:t>шрифта </a:t>
            </a:r>
            <a:endParaRPr lang="ru-RU" sz="2400" b="1" dirty="0">
              <a:latin typeface="Calibri" pitchFamily="34" charset="0"/>
            </a:endParaRPr>
          </a:p>
          <a:p>
            <a:pPr indent="182563"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2400" dirty="0" smtClean="0">
                <a:latin typeface="Calibri" pitchFamily="34" charset="0"/>
              </a:rPr>
              <a:t>Заголовок.</a:t>
            </a:r>
          </a:p>
          <a:p>
            <a:pPr>
              <a:tabLst>
                <a:tab pos="355600" algn="l"/>
              </a:tabLst>
            </a:pPr>
            <a:r>
              <a:rPr lang="ru-RU" sz="2400" dirty="0" smtClean="0">
                <a:latin typeface="Calibri" pitchFamily="34" charset="0"/>
              </a:rPr>
              <a:t>24–54 </a:t>
            </a:r>
            <a:r>
              <a:rPr lang="ru-RU" sz="2400" dirty="0" smtClean="0">
                <a:latin typeface="Calibri" pitchFamily="34" charset="0"/>
              </a:rPr>
              <a:t>пунктов</a:t>
            </a:r>
            <a:endParaRPr lang="ru-RU" sz="2400" dirty="0">
              <a:latin typeface="Calibri" pitchFamily="34" charset="0"/>
            </a:endParaRPr>
          </a:p>
          <a:p>
            <a:pPr indent="182563"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2400" dirty="0" smtClean="0">
                <a:latin typeface="Calibri" pitchFamily="34" charset="0"/>
              </a:rPr>
              <a:t>Обычный текст. </a:t>
            </a:r>
          </a:p>
          <a:p>
            <a:pPr>
              <a:tabLst>
                <a:tab pos="355600" algn="l"/>
              </a:tabLst>
            </a:pPr>
            <a:r>
              <a:rPr lang="ru-RU" sz="2400" dirty="0" smtClean="0">
                <a:latin typeface="Calibri" pitchFamily="34" charset="0"/>
              </a:rPr>
              <a:t>Не </a:t>
            </a:r>
            <a:r>
              <a:rPr lang="ru-RU" sz="2400" dirty="0" smtClean="0">
                <a:latin typeface="Calibri" pitchFamily="34" charset="0"/>
              </a:rPr>
              <a:t>менее 22 пунктов, для младших школьников – не менее 28.</a:t>
            </a:r>
          </a:p>
          <a:p>
            <a:pPr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2400" dirty="0" smtClean="0">
                <a:latin typeface="Calibri" pitchFamily="34" charset="0"/>
              </a:rPr>
              <a:t>Текст, предназначенный для чтения слайдов при обычном показе – не менее 14 пунктов.</a:t>
            </a:r>
            <a:endParaRPr lang="ru-RU" sz="2400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71604" y="1928802"/>
            <a:ext cx="6572296" cy="57148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E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Текстовая информация в презентации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7E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462</Words>
  <PresentationFormat>Экран (4:3)</PresentationFormat>
  <Paragraphs>81</Paragraphs>
  <Slides>11</Slides>
  <Notes>7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Валеологические рекомендации  к оформлению презентации</vt:lpstr>
      <vt:lpstr>Здоровьесберегающая технология  </vt:lpstr>
      <vt:lpstr>Дизайн презентации</vt:lpstr>
      <vt:lpstr>Дизайн презентации</vt:lpstr>
      <vt:lpstr>Слайд 5</vt:lpstr>
      <vt:lpstr>Изображения в презентации</vt:lpstr>
      <vt:lpstr>Текстовая информация в презентации</vt:lpstr>
      <vt:lpstr>Текстовая информация в презентации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Быкова Татьяна Леонидовна</dc:creator>
  <cp:lastModifiedBy>Татьяна Леонидовна</cp:lastModifiedBy>
  <cp:revision>67</cp:revision>
  <dcterms:modified xsi:type="dcterms:W3CDTF">2012-07-05T11:17:59Z</dcterms:modified>
</cp:coreProperties>
</file>