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57" r:id="rId4"/>
    <p:sldId id="258" r:id="rId5"/>
    <p:sldId id="262" r:id="rId6"/>
    <p:sldId id="260" r:id="rId7"/>
    <p:sldId id="263" r:id="rId8"/>
    <p:sldId id="261" r:id="rId9"/>
    <p:sldId id="264" r:id="rId10"/>
    <p:sldId id="265" r:id="rId11"/>
    <p:sldId id="266" r:id="rId12"/>
    <p:sldId id="267" r:id="rId13"/>
    <p:sldId id="273" r:id="rId14"/>
    <p:sldId id="268" r:id="rId15"/>
    <p:sldId id="269" r:id="rId16"/>
    <p:sldId id="270" r:id="rId17"/>
    <p:sldId id="271" r:id="rId18"/>
    <p:sldId id="272" r:id="rId19"/>
  </p:sldIdLst>
  <p:sldSz cx="9144000" cy="6858000" type="screen4x3"/>
  <p:notesSz cx="6858000" cy="9947275"/>
  <p:custDataLst>
    <p:tags r:id="rId20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-102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05.12.2014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05.12.2014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05.12.2014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05.12.2014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05.12.2014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05.12.2014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05.12.2014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05.12.2014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youtube.com/watch?v=DkSXZ62_sYQ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youtube.com/watch?v=ulqxSifeQmc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omyenglish.ru/p172aa1.html" TargetMode="External"/><Relationship Id="rId2" Type="http://schemas.openxmlformats.org/officeDocument/2006/relationships/hyperlink" Target="http://www.youtube.com/watch?v=ZgcqJXHcejQ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peekaboo.wmsite.ru/files/obuchajuschee-video/2/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812juI00IZw" TargetMode="External"/><Relationship Id="rId2" Type="http://schemas.openxmlformats.org/officeDocument/2006/relationships/hyperlink" Target="http://www.domyenglish.ru/p18aa1.html#Razminka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DfcGXWqcG8E" TargetMode="External"/><Relationship Id="rId2" Type="http://schemas.openxmlformats.org/officeDocument/2006/relationships/hyperlink" Target="http://www.youtube.com/watch?v=rrK9kmrlv9A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youtube.com/watch?v=mgoh9NRb3uU" TargetMode="Externa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6fSAKFlkz28" TargetMode="External"/><Relationship Id="rId2" Type="http://schemas.openxmlformats.org/officeDocument/2006/relationships/hyperlink" Target="http://www.youtube.com/watch?v=VmbfI5IsWXA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youtube.com/watch?v=CIEzTfwTTTM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youtube.com/watch?v=k-RcHfkDsBw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WmCKo6AofnU" TargetMode="External"/><Relationship Id="rId2" Type="http://schemas.openxmlformats.org/officeDocument/2006/relationships/hyperlink" Target="http://www.youtube.com/watch?v=gaz7c1B1_7Q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youtube.com/watch?v=nl1tamnjDFE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as7QrvedhrY" TargetMode="External"/><Relationship Id="rId2" Type="http://schemas.openxmlformats.org/officeDocument/2006/relationships/hyperlink" Target="http://www.youtube.com/watch?v=VgKJFMAJf2Q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youtube.com/watch?v=_vl2CAdLobM" TargetMode="External"/><Relationship Id="rId4" Type="http://schemas.openxmlformats.org/officeDocument/2006/relationships/hyperlink" Target="http://www.youtube.com/watch?v=L0llSEnB0f8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openlesson.ru/?page_id=420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13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48681"/>
            <a:ext cx="7772400" cy="1728191"/>
          </a:xfrm>
        </p:spPr>
        <p:txBody>
          <a:bodyPr/>
          <a:lstStyle/>
          <a:p>
            <a:r>
              <a:rPr lang="ru-RU" dirty="0" err="1">
                <a:solidFill>
                  <a:srgbClr val="0070C0"/>
                </a:solidFill>
              </a:rPr>
              <a:t>здоровьесбережение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70C0"/>
                </a:solidFill>
              </a:rPr>
              <a:t>На уроках английского языка</a:t>
            </a:r>
          </a:p>
          <a:p>
            <a:r>
              <a:rPr lang="ru-RU" dirty="0" err="1" smtClean="0">
                <a:solidFill>
                  <a:srgbClr val="0070C0"/>
                </a:solidFill>
              </a:rPr>
              <a:t>Бурдейная</a:t>
            </a:r>
            <a:r>
              <a:rPr lang="ru-RU" dirty="0" smtClean="0">
                <a:solidFill>
                  <a:srgbClr val="0070C0"/>
                </a:solidFill>
              </a:rPr>
              <a:t> Анна Николаевна</a:t>
            </a:r>
            <a:endParaRPr lang="ru-RU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791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Близнецы”: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199856"/>
          </a:xfrm>
        </p:spPr>
        <p:txBody>
          <a:bodyPr>
            <a:normAutofit fontScale="25000" lnSpcReduction="20000"/>
          </a:bodyPr>
          <a:lstStyle/>
          <a:p>
            <a:r>
              <a:rPr lang="ru-RU" dirty="0" smtClean="0"/>
              <a:t>“</a:t>
            </a:r>
            <a:endParaRPr lang="ru-RU" dirty="0"/>
          </a:p>
          <a:p>
            <a:r>
              <a:rPr lang="ru-RU" sz="9600" dirty="0"/>
              <a:t>Учащиеся встают и выходят из-за парт. Они кладут друг другу руки на плечи и закрывают глаза. По сигналу учителя они выполняют следующие команды</a:t>
            </a:r>
            <a:r>
              <a:rPr lang="ru-RU" sz="9600" dirty="0" smtClean="0"/>
              <a:t>:</a:t>
            </a:r>
            <a:endParaRPr lang="ru-RU" sz="9600" dirty="0"/>
          </a:p>
          <a:p>
            <a:r>
              <a:rPr lang="ru-RU" sz="9600" dirty="0"/>
              <a:t>- присесть</a:t>
            </a:r>
            <a:r>
              <a:rPr lang="ru-RU" sz="9600" dirty="0" smtClean="0"/>
              <a:t>;</a:t>
            </a:r>
            <a:endParaRPr lang="ru-RU" sz="9600" dirty="0"/>
          </a:p>
          <a:p>
            <a:r>
              <a:rPr lang="ru-RU" sz="9600" dirty="0"/>
              <a:t>- встать</a:t>
            </a:r>
            <a:r>
              <a:rPr lang="ru-RU" sz="9600" dirty="0" smtClean="0"/>
              <a:t>;</a:t>
            </a:r>
            <a:endParaRPr lang="ru-RU" sz="9600" dirty="0"/>
          </a:p>
          <a:p>
            <a:r>
              <a:rPr lang="ru-RU" sz="9600" dirty="0"/>
              <a:t>- встать на цыпочки</a:t>
            </a:r>
            <a:r>
              <a:rPr lang="ru-RU" sz="9600" dirty="0" smtClean="0"/>
              <a:t>;</a:t>
            </a:r>
            <a:endParaRPr lang="ru-RU" sz="9600" dirty="0"/>
          </a:p>
          <a:p>
            <a:r>
              <a:rPr lang="ru-RU" sz="9600" dirty="0"/>
              <a:t>- наклониться влево</a:t>
            </a:r>
            <a:r>
              <a:rPr lang="ru-RU" sz="9600" dirty="0" smtClean="0"/>
              <a:t>;</a:t>
            </a:r>
            <a:endParaRPr lang="ru-RU" sz="9600" dirty="0"/>
          </a:p>
          <a:p>
            <a:r>
              <a:rPr lang="ru-RU" sz="9600" dirty="0"/>
              <a:t>- наклониться вправо</a:t>
            </a:r>
            <a:r>
              <a:rPr lang="ru-RU" sz="9600" dirty="0" smtClean="0"/>
              <a:t>;</a:t>
            </a:r>
            <a:endParaRPr lang="ru-RU" sz="9600" dirty="0"/>
          </a:p>
          <a:p>
            <a:r>
              <a:rPr lang="ru-RU" sz="9600" dirty="0"/>
              <a:t>- прогнуться назад;</a:t>
            </a:r>
          </a:p>
          <a:p>
            <a:r>
              <a:rPr lang="ru-RU" sz="9600" dirty="0" smtClean="0"/>
              <a:t>- </a:t>
            </a:r>
            <a:r>
              <a:rPr lang="ru-RU" sz="9600" dirty="0"/>
              <a:t>постоять на правой ноге, согнув левую в колене;</a:t>
            </a:r>
          </a:p>
          <a:p>
            <a:r>
              <a:rPr lang="ru-RU" sz="9600" dirty="0" smtClean="0"/>
              <a:t>- </a:t>
            </a:r>
            <a:r>
              <a:rPr lang="ru-RU" sz="9600" dirty="0"/>
              <a:t>постоять на левой ноге, согнув правую в колене;</a:t>
            </a:r>
          </a:p>
          <a:p>
            <a:r>
              <a:rPr lang="ru-RU" sz="9600" dirty="0" smtClean="0"/>
              <a:t>ребята </a:t>
            </a:r>
            <a:r>
              <a:rPr lang="ru-RU" sz="9600" dirty="0"/>
              <a:t>должны выполнять команду слаженно и очень тихо.</a:t>
            </a:r>
          </a:p>
        </p:txBody>
      </p:sp>
    </p:spTree>
    <p:extLst>
      <p:ext uri="{BB962C8B-B14F-4D97-AF65-F5344CB8AC3E}">
        <p14:creationId xmlns:p14="http://schemas.microsoft.com/office/powerpoint/2010/main" val="3088544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/>
              <a:t>Вот несколько команд на улучшение качества зрения, которые отлично тренируют глазную мышцу, предотвращает ее спазмы: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6958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ru-RU" dirty="0"/>
          </a:p>
          <a:p>
            <a:r>
              <a:rPr lang="ru-RU" dirty="0"/>
              <a:t>Вращения	Вертикали - горизонтали</a:t>
            </a:r>
          </a:p>
          <a:p>
            <a:r>
              <a:rPr lang="ru-RU" dirty="0"/>
              <a:t>Вращать глазами сначала 10 раз по часовой стрелке, а потом в обратную сторону. Закрыть глаза и повторить то же самое.	Не поворачивая головы, интенсивно двигать глазами вверх – вниз, вправо – влево </a:t>
            </a:r>
            <a:endParaRPr lang="ru-RU" dirty="0" smtClean="0"/>
          </a:p>
          <a:p>
            <a:r>
              <a:rPr lang="ru-RU" dirty="0"/>
              <a:t>Удивление</a:t>
            </a:r>
          </a:p>
          <a:p>
            <a:r>
              <a:rPr lang="ru-RU" dirty="0"/>
              <a:t>Сильно зажмурить и посмотреть в темноту. Затем широко открыть глаза, как будто чему-то удивляетесь.</a:t>
            </a:r>
          </a:p>
          <a:p>
            <a:r>
              <a:rPr lang="ru-RU" dirty="0"/>
              <a:t>Диагонали</a:t>
            </a:r>
          </a:p>
          <a:p>
            <a:r>
              <a:rPr lang="ru-RU" dirty="0"/>
              <a:t>Направить взгляд в левый нижний угол, сосредоточить взгляд на этой точке</a:t>
            </a:r>
            <a:r>
              <a:rPr lang="ru-RU" dirty="0" smtClean="0"/>
              <a:t>.</a:t>
            </a:r>
          </a:p>
          <a:p>
            <a:r>
              <a:rPr lang="en-US" dirty="0" smtClean="0">
                <a:hlinkClick r:id="rId2"/>
              </a:rPr>
              <a:t>http://www.youtube.com/watch?v=DkSXZ62_sYQ</a:t>
            </a:r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97971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dirty="0"/>
              <a:t>Игра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127848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Одной из форм релаксации является игра. Она используется для снятия напряжения, монотонности, при отработке языкового материала, при активизации речевой деятельности. Например, игра в поговорки и пословицы, которые расширяют кругозор и обогащают словарный запас учащихся. Вот несколько игр</a:t>
            </a:r>
            <a:r>
              <a:rPr lang="ru-RU" dirty="0" smtClean="0"/>
              <a:t>:</a:t>
            </a:r>
          </a:p>
          <a:p>
            <a:r>
              <a:rPr lang="ru-RU" dirty="0"/>
              <a:t>1. Учитель начинает поговорку, а учащиеся заканчивают ее</a:t>
            </a:r>
            <a:r>
              <a:rPr lang="ru-RU" dirty="0" smtClean="0"/>
              <a:t>. </a:t>
            </a:r>
            <a:r>
              <a:rPr lang="en-US" dirty="0"/>
              <a:t>A bad beginning </a:t>
            </a:r>
            <a:r>
              <a:rPr lang="en-US" dirty="0" smtClean="0"/>
              <a:t>makes</a:t>
            </a:r>
            <a:r>
              <a:rPr lang="ru-RU" dirty="0" smtClean="0"/>
              <a:t>……</a:t>
            </a:r>
          </a:p>
          <a:p>
            <a:endParaRPr lang="ru-RU" dirty="0"/>
          </a:p>
          <a:p>
            <a:r>
              <a:rPr lang="ru-RU" dirty="0"/>
              <a:t>2. Учащиеся должны быстро найти русские эквиваленты пословицам на английском </a:t>
            </a:r>
            <a:r>
              <a:rPr lang="ru-RU" dirty="0" smtClean="0"/>
              <a:t>языке.</a:t>
            </a:r>
            <a:r>
              <a:rPr lang="en-US" dirty="0"/>
              <a:t> </a:t>
            </a:r>
            <a:r>
              <a:rPr lang="en-US" dirty="0" smtClean="0"/>
              <a:t>All is not gold that glitters. </a:t>
            </a:r>
          </a:p>
          <a:p>
            <a:r>
              <a:rPr lang="ru-RU" dirty="0"/>
              <a:t>При отработке спряжения глаголов мы проводим игру – пантомиму</a:t>
            </a:r>
            <a:r>
              <a:rPr lang="ru-RU" dirty="0" smtClean="0"/>
              <a:t>.</a:t>
            </a:r>
          </a:p>
          <a:p>
            <a:r>
              <a:rPr lang="en-US" dirty="0" smtClean="0">
                <a:hlinkClick r:id="rId2"/>
              </a:rPr>
              <a:t>http://www.youtube.com/watch?v=ulqxSifeQmc</a:t>
            </a:r>
            <a:endParaRPr lang="en-US" dirty="0" smtClean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44780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70494"/>
            <a:ext cx="3672408" cy="5688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470494"/>
            <a:ext cx="3888432" cy="5737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69900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Песня на уроке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Хорошим видом релаксации является песня, которая предоставляет возможность учащимся не только отдохнуть, но и служит для формирования фонетических, лексических, грамматических навыков. Она снижает утомляемость за счет эмоционального настроя</a:t>
            </a:r>
            <a:r>
              <a:rPr lang="ru-RU" dirty="0" smtClean="0"/>
              <a:t>.</a:t>
            </a:r>
          </a:p>
          <a:p>
            <a:r>
              <a:rPr lang="en-US" smtClean="0">
                <a:hlinkClick r:id="rId2"/>
              </a:rPr>
              <a:t>http://www.youtube.com/watch?v=ZgcqJXHcejQ</a:t>
            </a:r>
            <a:endParaRPr lang="en-US" dirty="0" smtClean="0"/>
          </a:p>
          <a:p>
            <a:r>
              <a:rPr lang="en-US" dirty="0" smtClean="0">
                <a:hlinkClick r:id="rId3"/>
              </a:rPr>
              <a:t>http://www.domyenglish.ru/p172aa1.html</a:t>
            </a:r>
            <a:endParaRPr lang="ru-RU" dirty="0" smtClean="0"/>
          </a:p>
          <a:p>
            <a:r>
              <a:rPr lang="ru-RU" dirty="0" smtClean="0"/>
              <a:t>Видео разминка</a:t>
            </a:r>
          </a:p>
          <a:p>
            <a:r>
              <a:rPr lang="en-US" dirty="0" smtClean="0">
                <a:hlinkClick r:id="rId4"/>
              </a:rPr>
              <a:t>http://peekaboo.wmsite.ru/files/obuchajuschee-video/2/</a:t>
            </a:r>
            <a:endParaRPr lang="en-US" dirty="0" smtClean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83462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Речевая разминка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/>
              <a:t>Звуки: [</a:t>
            </a:r>
            <a:r>
              <a:rPr lang="en-US" dirty="0" err="1"/>
              <a:t>t,n,l</a:t>
            </a:r>
            <a:r>
              <a:rPr lang="en-US" dirty="0"/>
              <a:t>] </a:t>
            </a:r>
            <a:r>
              <a:rPr lang="ru-RU" dirty="0"/>
              <a:t>сочетания букв </a:t>
            </a:r>
            <a:r>
              <a:rPr lang="en-US" dirty="0" err="1"/>
              <a:t>ght</a:t>
            </a:r>
            <a:r>
              <a:rPr lang="en-US" dirty="0"/>
              <a:t>, </a:t>
            </a:r>
            <a:r>
              <a:rPr lang="en-US" dirty="0" err="1"/>
              <a:t>ight</a:t>
            </a:r>
            <a:r>
              <a:rPr lang="en-US" dirty="0"/>
              <a:t>, </a:t>
            </a:r>
            <a:r>
              <a:rPr lang="ru-RU" dirty="0"/>
              <a:t>то есть почти все </a:t>
            </a:r>
            <a:r>
              <a:rPr lang="ru-RU" dirty="0" err="1"/>
              <a:t>звукии</a:t>
            </a:r>
            <a:r>
              <a:rPr lang="ru-RU" dirty="0"/>
              <a:t> "на альвеолах",  носовое "</a:t>
            </a:r>
            <a:r>
              <a:rPr lang="en-US" dirty="0"/>
              <a:t>n" </a:t>
            </a:r>
            <a:r>
              <a:rPr lang="ru-RU" dirty="0"/>
              <a:t>и "межзубные". </a:t>
            </a:r>
          </a:p>
          <a:p>
            <a:r>
              <a:rPr lang="ru-RU" dirty="0"/>
              <a:t> </a:t>
            </a:r>
            <a:r>
              <a:rPr lang="en-US" dirty="0" smtClean="0"/>
              <a:t>   </a:t>
            </a:r>
            <a:r>
              <a:rPr lang="ru-RU" dirty="0" smtClean="0"/>
              <a:t> </a:t>
            </a:r>
            <a:r>
              <a:rPr lang="en-US" dirty="0" err="1"/>
              <a:t>One,two,three</a:t>
            </a:r>
            <a:r>
              <a:rPr lang="en-US" dirty="0"/>
              <a:t>, four, five,</a:t>
            </a:r>
          </a:p>
          <a:p>
            <a:r>
              <a:rPr lang="en-US" dirty="0"/>
              <a:t>     Once I caught a fish alive,</a:t>
            </a:r>
          </a:p>
          <a:p>
            <a:r>
              <a:rPr lang="en-US" dirty="0"/>
              <a:t>     Six, seven, eight, nine, ten,</a:t>
            </a:r>
          </a:p>
          <a:p>
            <a:r>
              <a:rPr lang="en-US" dirty="0"/>
              <a:t>     Then I let it go again.</a:t>
            </a:r>
          </a:p>
          <a:p>
            <a:r>
              <a:rPr lang="en-US" dirty="0"/>
              <a:t>     Why did you let it go?</a:t>
            </a:r>
          </a:p>
          <a:p>
            <a:r>
              <a:rPr lang="en-US" dirty="0"/>
              <a:t>     Because it bit my finger so.</a:t>
            </a:r>
          </a:p>
          <a:p>
            <a:r>
              <a:rPr lang="en-US" dirty="0"/>
              <a:t>     Which finger did it bite?</a:t>
            </a:r>
          </a:p>
          <a:p>
            <a:r>
              <a:rPr lang="en-US" dirty="0"/>
              <a:t>     The </a:t>
            </a:r>
            <a:r>
              <a:rPr lang="en-US" dirty="0" smtClean="0"/>
              <a:t>little </a:t>
            </a:r>
            <a:r>
              <a:rPr lang="en-US" dirty="0"/>
              <a:t>finger on the right</a:t>
            </a:r>
            <a:r>
              <a:rPr lang="en-US" dirty="0" smtClean="0"/>
              <a:t>.</a:t>
            </a:r>
          </a:p>
          <a:p>
            <a:r>
              <a:rPr lang="en-US" dirty="0" smtClean="0">
                <a:hlinkClick r:id="rId2"/>
              </a:rPr>
              <a:t>http://www.domyenglish.ru/p18aa1.html#Razminka</a:t>
            </a:r>
            <a:endParaRPr lang="ru-RU" dirty="0" smtClean="0"/>
          </a:p>
          <a:p>
            <a:r>
              <a:rPr lang="ru-RU" dirty="0" smtClean="0"/>
              <a:t>Пример фонетической разминки на уроке</a:t>
            </a:r>
          </a:p>
          <a:p>
            <a:r>
              <a:rPr lang="en-US" dirty="0" smtClean="0">
                <a:hlinkClick r:id="rId3"/>
              </a:rPr>
              <a:t>http://www.youtube.com/watch?v=812juI00IZw</a:t>
            </a:r>
            <a:endParaRPr lang="en-US" dirty="0" smtClean="0"/>
          </a:p>
          <a:p>
            <a:endParaRPr lang="en-US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39304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Зарядка под музыку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Движения под музыку решает сразу три проблемы:</a:t>
            </a:r>
          </a:p>
          <a:p>
            <a:r>
              <a:rPr lang="en-US" dirty="0" smtClean="0">
                <a:hlinkClick r:id="rId2"/>
              </a:rPr>
              <a:t>http://www.youtube.com/watch?v=rrK9kmrlv9A</a:t>
            </a:r>
            <a:endParaRPr lang="ru-RU" dirty="0" smtClean="0"/>
          </a:p>
          <a:p>
            <a:r>
              <a:rPr lang="ru-RU" dirty="0" smtClean="0"/>
              <a:t>Поднятие хорошего настроения</a:t>
            </a:r>
          </a:p>
          <a:p>
            <a:r>
              <a:rPr lang="ru-RU" dirty="0" smtClean="0"/>
              <a:t>Придает тонус мышцам</a:t>
            </a:r>
          </a:p>
          <a:p>
            <a:r>
              <a:rPr lang="ru-RU" dirty="0" smtClean="0"/>
              <a:t>Заряжает бодростью</a:t>
            </a:r>
          </a:p>
          <a:p>
            <a:r>
              <a:rPr lang="en-US" dirty="0" smtClean="0">
                <a:hlinkClick r:id="rId3"/>
              </a:rPr>
              <a:t>http://www.youtube.com/watch?v=DfcGXWqcG8E</a:t>
            </a:r>
            <a:endParaRPr lang="ru-RU" dirty="0" smtClean="0"/>
          </a:p>
          <a:p>
            <a:r>
              <a:rPr lang="ru-RU" dirty="0" smtClean="0"/>
              <a:t>Не обязательно повторять движения с экрана, можно предложить каждому ученику сделать собственную разминку под музыку.</a:t>
            </a:r>
          </a:p>
          <a:p>
            <a:r>
              <a:rPr lang="en-US" dirty="0" smtClean="0">
                <a:hlinkClick r:id="rId4"/>
              </a:rPr>
              <a:t>http://www.youtube.com/watch?v=mgoh9NRb3uU</a:t>
            </a: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40803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Вывод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Таким образом, особую роль релаксации на уроке английского языка определяется тем что она позволяет без труда переключаться с одного вида речевой деятельности на другой. Для снятия напряжения во время урока необходимо, чтобы всегда весь урок проходил непринужденно, чтобы тон учителя был бодрым и дружелюбным, а для учащихся создавалась бы располагающая к занятиям обстановка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54700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Just for fun!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http://www.youtube.com/watch?v=VmbfI5IsWXA</a:t>
            </a:r>
            <a:endParaRPr lang="ru-RU" dirty="0" smtClean="0"/>
          </a:p>
          <a:p>
            <a:r>
              <a:rPr lang="en-US" dirty="0" smtClean="0">
                <a:hlinkClick r:id="rId3"/>
              </a:rPr>
              <a:t>http://www.youtube.com/watch?v=6fSAKFlkz28</a:t>
            </a:r>
            <a:endParaRPr lang="ru-RU" dirty="0" smtClean="0"/>
          </a:p>
          <a:p>
            <a:r>
              <a:rPr lang="en-US" dirty="0" smtClean="0">
                <a:hlinkClick r:id="rId4"/>
              </a:rPr>
              <a:t>http://www.youtube.com/watch?v=CIEzTfwTTTM</a:t>
            </a: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22823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dirty="0" smtClean="0"/>
              <a:t>Введение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sz="2800" dirty="0"/>
              <a:t>Работая над </a:t>
            </a:r>
            <a:r>
              <a:rPr lang="ru-RU" sz="2800" dirty="0" err="1"/>
              <a:t>здоровьесбережением</a:t>
            </a:r>
            <a:r>
              <a:rPr lang="ru-RU" sz="2800" dirty="0"/>
              <a:t>, мы определяем качество образования по следующим критериям</a:t>
            </a:r>
            <a:r>
              <a:rPr lang="ru-RU" sz="2800" dirty="0" smtClean="0"/>
              <a:t>:</a:t>
            </a:r>
          </a:p>
          <a:p>
            <a:r>
              <a:rPr lang="ru-RU" sz="2800" dirty="0"/>
              <a:t>Физическое здоровье:</a:t>
            </a:r>
          </a:p>
          <a:p>
            <a:r>
              <a:rPr lang="ru-RU" sz="2800" dirty="0"/>
              <a:t>уровень </a:t>
            </a:r>
            <a:r>
              <a:rPr lang="ru-RU" sz="2800" dirty="0" err="1"/>
              <a:t>валеологической</a:t>
            </a:r>
            <a:r>
              <a:rPr lang="ru-RU" sz="2800" dirty="0"/>
              <a:t> культуры, т. е. как ученики умеют учиться, не перегружая себя. Учащиеся знают упражнения для отдыха глаз, упражнения для осанки, упражнения на концентрацию внимания, умеют расслабляться.</a:t>
            </a:r>
          </a:p>
          <a:p>
            <a:endParaRPr lang="ru-RU" sz="2800" dirty="0" smtClean="0"/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740460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Психическое здоровье: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эмоциональная удовлетворенность школьника на уроках иностранного языка.</a:t>
            </a:r>
          </a:p>
          <a:p>
            <a:r>
              <a:rPr lang="ru-RU" dirty="0"/>
              <a:t>Духовно – нравственное здоровье:</a:t>
            </a:r>
          </a:p>
          <a:p>
            <a:r>
              <a:rPr lang="ru-RU" dirty="0"/>
              <a:t>уровень социализации: ответственность, организованность, доброжелательность, открытость.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8175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2004832"/>
          </a:xfrm>
        </p:spPr>
        <p:txBody>
          <a:bodyPr>
            <a:normAutofit fontScale="90000"/>
          </a:bodyPr>
          <a:lstStyle/>
          <a:p>
            <a:r>
              <a:rPr lang="ru-RU" sz="3600" dirty="0"/>
              <a:t>Какая проводится работа по сохранению здоровья учащихся на уроках английского языка?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Современный </a:t>
            </a:r>
            <a:r>
              <a:rPr lang="ru-RU" dirty="0"/>
              <a:t>урок английского языка характеризуется большой интенсивностью и требует от учеников концентрации внимания, напряжения сил. Хорошо известно, что внимание учащихся в среднем звене неустойчиво. Быстрая утомляемость на уроках иностранного языка вызвана спецификой предмета: необходимостью в большом количестве тренировочных упражнений.</a:t>
            </a:r>
          </a:p>
          <a:p>
            <a:r>
              <a:rPr lang="ru-RU" dirty="0"/>
              <a:t>Чтобы достигнуть высокой эффективности урока следует учитывать физиологические и психологические особенности детей, необходимо предусматривать такие виды работы, которые снимали бы усталость. При планировании урока необходимо включать многократные зарядки – релаксации, отводя на них 3-5 минут.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93187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/>
              <a:t>Цель релаксации – снять напряжение, дать учащимся небольшой отдых, вызвать положительные эмоции, хорошее настроение, что ведет к улучшению усвоения материала.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Видами релаксации могут быть различного рода движения, игры, пение, заинтересованность чем-нибудь новым, необычным. Следует помнить, что при проведении релаксации не нужно ставить перед учениками цель запомнить языковой материал. Релаксация должна освобождать ученика на какое-то время от умственного напряжения</a:t>
            </a:r>
            <a:r>
              <a:rPr lang="ru-RU" dirty="0" smtClean="0"/>
              <a:t>.</a:t>
            </a:r>
          </a:p>
          <a:p>
            <a:r>
              <a:rPr lang="ru-RU" dirty="0" smtClean="0"/>
              <a:t>Релаксация для учителей, так же немало важная тема. Если учитель взвинчен, неспокоен, то урок не может быть плодотворным.</a:t>
            </a:r>
          </a:p>
          <a:p>
            <a:r>
              <a:rPr lang="en-US" smtClean="0">
                <a:hlinkClick r:id="rId2"/>
              </a:rPr>
              <a:t>http://www.youtube.com/watch?v=k-RcHfkDsBw</a:t>
            </a:r>
            <a:r>
              <a:rPr lang="ru-RU" smtClean="0"/>
              <a:t> </a:t>
            </a: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67630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080120"/>
          </a:xfrm>
        </p:spPr>
        <p:txBody>
          <a:bodyPr>
            <a:noAutofit/>
          </a:bodyPr>
          <a:lstStyle/>
          <a:p>
            <a:r>
              <a:rPr lang="ru-RU" sz="3200" dirty="0"/>
              <a:t>Ниже приводятся некоторые виды разрядки, </a:t>
            </a:r>
            <a:r>
              <a:rPr lang="ru-RU" sz="3200" dirty="0" smtClean="0"/>
              <a:t>которые </a:t>
            </a:r>
            <a:r>
              <a:rPr lang="ru-RU" sz="3200" dirty="0"/>
              <a:t>применяются на уроках английского языка.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911824"/>
          </a:xfrm>
        </p:spPr>
        <p:txBody>
          <a:bodyPr>
            <a:normAutofit fontScale="92500" lnSpcReduction="20000"/>
          </a:bodyPr>
          <a:lstStyle/>
          <a:p>
            <a:r>
              <a:rPr lang="ru-RU" i="1" dirty="0" smtClean="0"/>
              <a:t>Оздоровительные </a:t>
            </a:r>
            <a:r>
              <a:rPr lang="ru-RU" i="1" dirty="0"/>
              <a:t>двигательные минутки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/>
              <a:t>Эта форма релаксации основана на том, что мышечное движение служит торможению</a:t>
            </a:r>
          </a:p>
          <a:p>
            <a:pPr marL="0" indent="0">
              <a:buNone/>
            </a:pPr>
            <a:r>
              <a:rPr lang="ru-RU" dirty="0"/>
              <a:t>умственной деятельности учащихся. Ее проводим с первых уроков, когда по команде учителя или одного из учеников все учащиеся встают и выполняют простые </a:t>
            </a:r>
            <a:r>
              <a:rPr lang="ru-RU" dirty="0" smtClean="0"/>
              <a:t>движения</a:t>
            </a:r>
            <a:r>
              <a:rPr lang="en-US" dirty="0" smtClean="0">
                <a:hlinkClick r:id="rId2"/>
              </a:rPr>
              <a:t>http://www.youtube.com/watch?v=gaz7c1B1_7Q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(поднимают руки вперед, вверх, вперед, вниз</a:t>
            </a:r>
            <a:r>
              <a:rPr lang="ru-RU" dirty="0" smtClean="0"/>
              <a:t>).</a:t>
            </a:r>
          </a:p>
          <a:p>
            <a:pPr>
              <a:buFontTx/>
              <a:buChar char="-"/>
            </a:pPr>
            <a:r>
              <a:rPr lang="ru-RU" dirty="0" smtClean="0"/>
              <a:t>Все </a:t>
            </a:r>
            <a:r>
              <a:rPr lang="ru-RU" dirty="0"/>
              <a:t>упражнения можно выполнять всем классом, в группе, в паре, в одиночку (например дома), во время рефлексии урока, в ходе психолого-</a:t>
            </a:r>
            <a:r>
              <a:rPr lang="ru-RU" dirty="0" err="1"/>
              <a:t>педагодических</a:t>
            </a:r>
            <a:r>
              <a:rPr lang="ru-RU" dirty="0"/>
              <a:t> </a:t>
            </a:r>
            <a:r>
              <a:rPr lang="ru-RU" dirty="0" smtClean="0"/>
              <a:t>тренингов</a:t>
            </a:r>
          </a:p>
          <a:p>
            <a:pPr>
              <a:buFontTx/>
              <a:buChar char="-"/>
            </a:pPr>
            <a:r>
              <a:rPr lang="en-US" dirty="0" smtClean="0">
                <a:hlinkClick r:id="rId3"/>
              </a:rPr>
              <a:t>http://www.youtube.com/watch?v=WmCKo6AofnU</a:t>
            </a:r>
            <a:endParaRPr lang="ru-RU" dirty="0"/>
          </a:p>
          <a:p>
            <a:r>
              <a:rPr lang="en-US" dirty="0" smtClean="0">
                <a:hlinkClick r:id="rId4"/>
              </a:rPr>
              <a:t>http://www.youtube.com/watch?v=nl1tamnjDFE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03631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sz="3600" dirty="0"/>
              <a:t>Структура проведения игровых двигательных минуток.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055840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1. Все упражнения построены по принципу “от простого к сложному”.</a:t>
            </a:r>
          </a:p>
          <a:p>
            <a:r>
              <a:rPr lang="en-US" dirty="0" smtClean="0">
                <a:hlinkClick r:id="rId2"/>
              </a:rPr>
              <a:t>http://www.youtube.com/watch?v=VgKJFMAJf2Q</a:t>
            </a:r>
            <a:endParaRPr lang="ru-RU" dirty="0"/>
          </a:p>
          <a:p>
            <a:r>
              <a:rPr lang="ru-RU" dirty="0"/>
              <a:t>2. На последующих уроках ребята могут повторять полюбившиеся упражнения, совершенствовать их, видоизменять, придумывать свои элементы в выполнении упражнений</a:t>
            </a:r>
            <a:r>
              <a:rPr lang="ru-RU" dirty="0" smtClean="0"/>
              <a:t>.</a:t>
            </a:r>
          </a:p>
          <a:p>
            <a:r>
              <a:rPr lang="en-US" dirty="0" smtClean="0">
                <a:hlinkClick r:id="rId3"/>
              </a:rPr>
              <a:t>http://www.youtube.com/watch?v=as7QrvedhrY</a:t>
            </a:r>
            <a:endParaRPr lang="ru-RU" dirty="0" smtClean="0"/>
          </a:p>
          <a:p>
            <a:r>
              <a:rPr lang="ru-RU" dirty="0" smtClean="0"/>
              <a:t>(</a:t>
            </a:r>
            <a:r>
              <a:rPr lang="en-US" dirty="0" smtClean="0"/>
              <a:t>Please game</a:t>
            </a:r>
            <a:r>
              <a:rPr lang="ru-RU" dirty="0" smtClean="0"/>
              <a:t>)</a:t>
            </a:r>
            <a:endParaRPr lang="ru-RU" dirty="0"/>
          </a:p>
          <a:p>
            <a:endParaRPr lang="ru-RU" dirty="0"/>
          </a:p>
          <a:p>
            <a:r>
              <a:rPr lang="ru-RU" dirty="0"/>
              <a:t>3. В ходе каждой двигательной минутки ребята могут выучить новое упражнение.</a:t>
            </a:r>
          </a:p>
          <a:p>
            <a:endParaRPr lang="ru-RU" dirty="0"/>
          </a:p>
          <a:p>
            <a:r>
              <a:rPr lang="ru-RU" dirty="0"/>
              <a:t>4. Никаких отметок за выполнение упражнений учителем не ставится</a:t>
            </a:r>
            <a:r>
              <a:rPr lang="ru-RU" dirty="0" smtClean="0"/>
              <a:t>.</a:t>
            </a:r>
          </a:p>
          <a:p>
            <a:r>
              <a:rPr lang="en-US" dirty="0" smtClean="0">
                <a:hlinkClick r:id="rId4"/>
              </a:rPr>
              <a:t>http://www.youtube.com/watch?v=L0llSEnB0f8</a:t>
            </a:r>
            <a:endParaRPr lang="ru-RU" dirty="0" smtClean="0"/>
          </a:p>
          <a:p>
            <a:r>
              <a:rPr lang="en-US" dirty="0" smtClean="0"/>
              <a:t>(</a:t>
            </a:r>
            <a:r>
              <a:rPr lang="ru-RU" dirty="0" smtClean="0"/>
              <a:t>пример из начала урока английского языка в Японии)</a:t>
            </a:r>
            <a:endParaRPr lang="ru-RU" dirty="0"/>
          </a:p>
          <a:p>
            <a:endParaRPr lang="ru-RU" dirty="0"/>
          </a:p>
          <a:p>
            <a:r>
              <a:rPr lang="ru-RU" dirty="0"/>
              <a:t>Постепенно движения усложняются: это могут быть ходьба, бег, игры в мяч.</a:t>
            </a:r>
          </a:p>
          <a:p>
            <a:r>
              <a:rPr lang="en-US" dirty="0" smtClean="0">
                <a:hlinkClick r:id="rId5"/>
              </a:rPr>
              <a:t>http://www.youtube.com/watch?v=_vl2CAdLobM</a:t>
            </a:r>
            <a:r>
              <a:rPr lang="ru-RU" dirty="0" smtClean="0"/>
              <a:t> </a:t>
            </a:r>
          </a:p>
          <a:p>
            <a:r>
              <a:rPr lang="ru-RU" dirty="0" smtClean="0"/>
              <a:t>(</a:t>
            </a:r>
            <a:r>
              <a:rPr lang="en-US" dirty="0" smtClean="0"/>
              <a:t>Simon Says</a:t>
            </a:r>
            <a:r>
              <a:rPr lang="ru-RU" dirty="0" smtClean="0"/>
              <a:t>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76133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936104"/>
          </a:xfrm>
        </p:spPr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Зачем нам это надо?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839816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Использование физкультминуток позволяет использовать оставшееся время урока гораздо интенсивнее и с большей результативностью учебной отдачи учащихся. После физкультминутки ребята становятся более активными, их внимание активизируется, появляется интерес к дальнейшему усвоению знаний</a:t>
            </a:r>
            <a:r>
              <a:rPr lang="ru-RU" dirty="0" smtClean="0"/>
              <a:t>..</a:t>
            </a:r>
          </a:p>
          <a:p>
            <a:r>
              <a:rPr lang="ru-RU" dirty="0"/>
              <a:t>Главным в проведении оздоровительных минуток является заинтересованность учащихся в сохранении собственного здоровья. Минутки будут способствовать и сохранению психического здоровья учащихся. </a:t>
            </a:r>
          </a:p>
        </p:txBody>
      </p:sp>
    </p:spTree>
    <p:extLst>
      <p:ext uri="{BB962C8B-B14F-4D97-AF65-F5344CB8AC3E}">
        <p14:creationId xmlns:p14="http://schemas.microsoft.com/office/powerpoint/2010/main" val="2459514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229600" cy="864096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Примеры </a:t>
            </a:r>
            <a:r>
              <a:rPr lang="ru-RU" sz="3200" dirty="0" err="1" smtClean="0"/>
              <a:t>здоровьесберегающих</a:t>
            </a:r>
            <a:r>
              <a:rPr lang="ru-RU" sz="3200" dirty="0" smtClean="0"/>
              <a:t> упражнений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983832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Выполнение </a:t>
            </a:r>
            <a:r>
              <a:rPr lang="ru-RU" dirty="0" smtClean="0"/>
              <a:t>команд</a:t>
            </a:r>
          </a:p>
          <a:p>
            <a:r>
              <a:rPr lang="ru-RU" dirty="0"/>
              <a:t>Самые простые команды можно давать несколько раз на протяжении урока, если учащиеся устали</a:t>
            </a:r>
            <a:r>
              <a:rPr lang="ru-RU" dirty="0" smtClean="0"/>
              <a:t>.</a:t>
            </a:r>
          </a:p>
          <a:p>
            <a:r>
              <a:rPr lang="ru-RU" dirty="0"/>
              <a:t>При выборе команды используется лексика, которая уже изучена, что способствует ее повторению и закреплению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en-US" dirty="0" smtClean="0">
                <a:hlinkClick r:id="rId2"/>
              </a:rPr>
              <a:t>http://www.openlesson.ru/?page_id=420</a:t>
            </a:r>
            <a:endParaRPr lang="ru-RU" dirty="0"/>
          </a:p>
          <a:p>
            <a:r>
              <a:rPr lang="ru-RU" dirty="0"/>
              <a:t>“</a:t>
            </a:r>
            <a:r>
              <a:rPr lang="ru-RU" sz="4000" dirty="0"/>
              <a:t>Японская школа”:</a:t>
            </a:r>
          </a:p>
          <a:p>
            <a:endParaRPr lang="ru-RU" dirty="0"/>
          </a:p>
          <a:p>
            <a:r>
              <a:rPr lang="ru-RU" dirty="0"/>
              <a:t>Учащиеся стоят возле парт. В начале они выполняют наклон в правую сторону и при этом подмигивают правым глазом, затем они выполняют наклон в левую сторону и подмигивают левым глазом.</a:t>
            </a:r>
          </a:p>
          <a:p>
            <a:endParaRPr lang="ru-RU" dirty="0"/>
          </a:p>
          <a:p>
            <a:r>
              <a:rPr lang="ru-RU" dirty="0"/>
              <a:t>После выполнения наклонов, по команде учитель, ученик, стоящий за первой партой, должен повернуться к стоящему за ним ученику, сделать поклон и пожать руку, следующий ученик повторяет то же самое, пока не выполнят все ученики класса. Наклон должен быть сделан как можно ниже. Задание выполняется в быстром темпе, чётко и слаженно, без шума.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9666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5528168f37ed233c1ac14b8f383cd5f04a6cd5c7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132</TotalTime>
  <Words>1159</Words>
  <Application>Microsoft Office PowerPoint</Application>
  <PresentationFormat>Экран (4:3)</PresentationFormat>
  <Paragraphs>117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Поток</vt:lpstr>
      <vt:lpstr>здоровьесбережение</vt:lpstr>
      <vt:lpstr>Введение</vt:lpstr>
      <vt:lpstr>Психическое здоровье:</vt:lpstr>
      <vt:lpstr>Какая проводится работа по сохранению здоровья учащихся на уроках английского языка? </vt:lpstr>
      <vt:lpstr>Цель релаксации – снять напряжение, дать учащимся небольшой отдых, вызвать положительные эмоции, хорошее настроение, что ведет к улучшению усвоения материала.</vt:lpstr>
      <vt:lpstr>Ниже приводятся некоторые виды разрядки, которые применяются на уроках английского языка.</vt:lpstr>
      <vt:lpstr> Структура проведения игровых двигательных минуток. </vt:lpstr>
      <vt:lpstr>  Зачем нам это надо?</vt:lpstr>
      <vt:lpstr>Примеры здоровьесберегающих упражнений</vt:lpstr>
      <vt:lpstr>Близнецы”: </vt:lpstr>
      <vt:lpstr>Вот несколько команд на улучшение качества зрения, которые отлично тренируют глазную мышцу, предотвращает ее спазмы:</vt:lpstr>
      <vt:lpstr> Игра </vt:lpstr>
      <vt:lpstr>Презентация PowerPoint</vt:lpstr>
      <vt:lpstr>Песня на уроке</vt:lpstr>
      <vt:lpstr>Речевая разминка</vt:lpstr>
      <vt:lpstr>Зарядка под музыку</vt:lpstr>
      <vt:lpstr>Вывод</vt:lpstr>
      <vt:lpstr>Just for fun!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здоровьесбережение</dc:title>
  <dc:creator>Бурдя</dc:creator>
  <cp:lastModifiedBy>Бурдя</cp:lastModifiedBy>
  <cp:revision>33</cp:revision>
  <cp:lastPrinted>2014-04-18T11:14:21Z</cp:lastPrinted>
  <dcterms:created xsi:type="dcterms:W3CDTF">2014-02-13T07:06:26Z</dcterms:created>
  <dcterms:modified xsi:type="dcterms:W3CDTF">2014-12-05T12:13:24Z</dcterms:modified>
</cp:coreProperties>
</file>