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3" r:id="rId2"/>
    <p:sldId id="305" r:id="rId3"/>
    <p:sldId id="256" r:id="rId4"/>
    <p:sldId id="258" r:id="rId5"/>
    <p:sldId id="260" r:id="rId6"/>
    <p:sldId id="262" r:id="rId7"/>
    <p:sldId id="264" r:id="rId8"/>
    <p:sldId id="268" r:id="rId9"/>
    <p:sldId id="269" r:id="rId10"/>
    <p:sldId id="271" r:id="rId11"/>
    <p:sldId id="266" r:id="rId12"/>
    <p:sldId id="265" r:id="rId13"/>
    <p:sldId id="270" r:id="rId14"/>
    <p:sldId id="272" r:id="rId15"/>
    <p:sldId id="273" r:id="rId16"/>
    <p:sldId id="274" r:id="rId17"/>
    <p:sldId id="302" r:id="rId18"/>
    <p:sldId id="281" r:id="rId19"/>
    <p:sldId id="289" r:id="rId20"/>
    <p:sldId id="297" r:id="rId21"/>
    <p:sldId id="298" r:id="rId22"/>
    <p:sldId id="293" r:id="rId23"/>
    <p:sldId id="295" r:id="rId24"/>
    <p:sldId id="291" r:id="rId25"/>
    <p:sldId id="292" r:id="rId26"/>
    <p:sldId id="301" r:id="rId27"/>
    <p:sldId id="30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>
        <p:scale>
          <a:sx n="60" d="100"/>
          <a:sy n="60" d="100"/>
        </p:scale>
        <p:origin x="-702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1FCA0-F89F-4B31-A55A-5AC65116D53A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32F3F-3E74-44D5-B817-11271DB40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32F3F-3E74-44D5-B817-11271DB40F5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jpe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.jpe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7.jpe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7.jpe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7.jpe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-n.ru/profil.aspx?cat_no=692&amp;d_no=5116" TargetMode="External"/><Relationship Id="rId2" Type="http://schemas.openxmlformats.org/officeDocument/2006/relationships/hyperlink" Target="http://www.nobeliat.ru/laureat.php?id=21&amp;p=galler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7141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МОУ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Новокурлакская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 СОШ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Аннинского района Воронежской области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948284"/>
            <a:ext cx="8286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Сумма углов треугольника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effectLst>
                <a:glow rad="228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786454"/>
            <a:ext cx="8358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Учитель математики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Ковалева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Инга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 Михайловна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84316" y="3848122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296566" y="2290134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6" name="Полилиния 25"/>
            <p:cNvSpPr/>
            <p:nvPr/>
          </p:nvSpPr>
          <p:spPr>
            <a:xfrm>
              <a:off x="3944203" y="2906973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4840053" y="4482872"/>
            <a:ext cx="191069" cy="218364"/>
          </a:xfrm>
          <a:custGeom>
            <a:avLst/>
            <a:gdLst>
              <a:gd name="connsiteX0" fmla="*/ 191069 w 191069"/>
              <a:gd name="connsiteY0" fmla="*/ 0 h 218364"/>
              <a:gd name="connsiteX1" fmla="*/ 81887 w 191069"/>
              <a:gd name="connsiteY1" fmla="*/ 40943 h 218364"/>
              <a:gd name="connsiteX2" fmla="*/ 0 w 191069"/>
              <a:gd name="connsiteY2" fmla="*/ 218364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069" h="218364">
                <a:moveTo>
                  <a:pt x="191069" y="0"/>
                </a:moveTo>
                <a:cubicBezTo>
                  <a:pt x="152400" y="2274"/>
                  <a:pt x="113732" y="4549"/>
                  <a:pt x="81887" y="40943"/>
                </a:cubicBezTo>
                <a:cubicBezTo>
                  <a:pt x="50042" y="77337"/>
                  <a:pt x="25021" y="147850"/>
                  <a:pt x="0" y="218364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ыноска со стрелкой вниз 21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5"/>
          <p:cNvGrpSpPr/>
          <p:nvPr/>
        </p:nvGrpSpPr>
        <p:grpSpPr>
          <a:xfrm>
            <a:off x="2643174" y="2071678"/>
            <a:ext cx="3959584" cy="3555054"/>
            <a:chOff x="2469804" y="1714488"/>
            <a:chExt cx="3959584" cy="3555054"/>
          </a:xfrm>
        </p:grpSpPr>
        <p:grpSp>
          <p:nvGrpSpPr>
            <p:cNvPr id="6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9" name="Группа 15"/>
              <p:cNvGrpSpPr/>
              <p:nvPr/>
            </p:nvGrpSpPr>
            <p:grpSpPr>
              <a:xfrm>
                <a:off x="928662" y="2071678"/>
                <a:ext cx="3857652" cy="3357586"/>
                <a:chOff x="928662" y="2071678"/>
                <a:chExt cx="3857652" cy="3357586"/>
              </a:xfrm>
            </p:grpSpPr>
            <p:grpSp>
              <p:nvGrpSpPr>
                <p:cNvPr id="13" name="Группа 12"/>
                <p:cNvGrpSpPr/>
                <p:nvPr/>
              </p:nvGrpSpPr>
              <p:grpSpPr>
                <a:xfrm>
                  <a:off x="928662" y="2071678"/>
                  <a:ext cx="3857652" cy="3357586"/>
                  <a:chOff x="571472" y="928670"/>
                  <a:chExt cx="3857652" cy="3357586"/>
                </a:xfrm>
              </p:grpSpPr>
              <p:cxnSp>
                <p:nvCxnSpPr>
                  <p:cNvPr id="16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 rot="5400000" flipH="1" flipV="1">
                    <a:off x="750067" y="1607331"/>
                    <a:ext cx="3357586" cy="2000264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Полилиния 14"/>
                <p:cNvSpPr/>
                <p:nvPr/>
              </p:nvSpPr>
              <p:spPr>
                <a:xfrm>
                  <a:off x="2483893" y="4285397"/>
                  <a:ext cx="218364" cy="204716"/>
                </a:xfrm>
                <a:custGeom>
                  <a:avLst/>
                  <a:gdLst>
                    <a:gd name="connsiteX0" fmla="*/ 0 w 218364"/>
                    <a:gd name="connsiteY0" fmla="*/ 0 h 204716"/>
                    <a:gd name="connsiteX1" fmla="*/ 150125 w 218364"/>
                    <a:gd name="connsiteY1" fmla="*/ 81887 h 204716"/>
                    <a:gd name="connsiteX2" fmla="*/ 218364 w 218364"/>
                    <a:gd name="connsiteY2" fmla="*/ 204716 h 20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364" h="204716">
                      <a:moveTo>
                        <a:pt x="0" y="0"/>
                      </a:moveTo>
                      <a:cubicBezTo>
                        <a:pt x="56865" y="23884"/>
                        <a:pt x="113731" y="47768"/>
                        <a:pt x="150125" y="81887"/>
                      </a:cubicBezTo>
                      <a:cubicBezTo>
                        <a:pt x="186519" y="116006"/>
                        <a:pt x="202441" y="160361"/>
                        <a:pt x="218364" y="204716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4184316" y="3786190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65°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1572" y="226283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60°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Полилиния 18"/>
          <p:cNvSpPr/>
          <p:nvPr/>
        </p:nvSpPr>
        <p:spPr>
          <a:xfrm>
            <a:off x="5085714" y="2928934"/>
            <a:ext cx="218364" cy="204716"/>
          </a:xfrm>
          <a:custGeom>
            <a:avLst/>
            <a:gdLst>
              <a:gd name="connsiteX0" fmla="*/ 0 w 218364"/>
              <a:gd name="connsiteY0" fmla="*/ 0 h 204716"/>
              <a:gd name="connsiteX1" fmla="*/ 150125 w 218364"/>
              <a:gd name="connsiteY1" fmla="*/ 81887 h 204716"/>
              <a:gd name="connsiteX2" fmla="*/ 218364 w 218364"/>
              <a:gd name="connsiteY2" fmla="*/ 204716 h 2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364" h="204716">
                <a:moveTo>
                  <a:pt x="0" y="0"/>
                </a:moveTo>
                <a:cubicBezTo>
                  <a:pt x="56865" y="23884"/>
                  <a:pt x="113731" y="47768"/>
                  <a:pt x="150125" y="81887"/>
                </a:cubicBezTo>
                <a:cubicBezTo>
                  <a:pt x="186519" y="116006"/>
                  <a:pt x="202441" y="160361"/>
                  <a:pt x="218364" y="204716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6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7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14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956486" y="3701104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135°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296566" y="2290134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45°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5076967" y="4558352"/>
              <a:ext cx="286603" cy="136478"/>
            </a:xfrm>
            <a:custGeom>
              <a:avLst/>
              <a:gdLst>
                <a:gd name="connsiteX0" fmla="*/ 0 w 286603"/>
                <a:gd name="connsiteY0" fmla="*/ 0 h 136478"/>
                <a:gd name="connsiteX1" fmla="*/ 163773 w 286603"/>
                <a:gd name="connsiteY1" fmla="*/ 13648 h 136478"/>
                <a:gd name="connsiteX2" fmla="*/ 286603 w 286603"/>
                <a:gd name="connsiteY2" fmla="*/ 136478 h 136478"/>
                <a:gd name="connsiteX3" fmla="*/ 286603 w 286603"/>
                <a:gd name="connsiteY3" fmla="*/ 136478 h 136478"/>
                <a:gd name="connsiteX4" fmla="*/ 272955 w 286603"/>
                <a:gd name="connsiteY4" fmla="*/ 136478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36478">
                  <a:moveTo>
                    <a:pt x="0" y="0"/>
                  </a:moveTo>
                  <a:lnTo>
                    <a:pt x="163773" y="13648"/>
                  </a:lnTo>
                  <a:cubicBezTo>
                    <a:pt x="211540" y="36394"/>
                    <a:pt x="286603" y="136478"/>
                    <a:pt x="286603" y="136478"/>
                  </a:cubicBezTo>
                  <a:lnTo>
                    <a:pt x="286603" y="136478"/>
                  </a:lnTo>
                  <a:lnTo>
                    <a:pt x="272955" y="136478"/>
                  </a:ln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022376" y="4490113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3944203" y="2893325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5"/>
          <p:cNvGrpSpPr/>
          <p:nvPr/>
        </p:nvGrpSpPr>
        <p:grpSpPr>
          <a:xfrm>
            <a:off x="2612680" y="2071678"/>
            <a:ext cx="3959584" cy="3555054"/>
            <a:chOff x="2469804" y="1714488"/>
            <a:chExt cx="3959584" cy="3555054"/>
          </a:xfrm>
        </p:grpSpPr>
        <p:grpSp>
          <p:nvGrpSpPr>
            <p:cNvPr id="6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9" name="Группа 15"/>
              <p:cNvGrpSpPr/>
              <p:nvPr/>
            </p:nvGrpSpPr>
            <p:grpSpPr>
              <a:xfrm>
                <a:off x="928662" y="2071678"/>
                <a:ext cx="3857652" cy="3357586"/>
                <a:chOff x="928662" y="2071678"/>
                <a:chExt cx="3857652" cy="3357586"/>
              </a:xfrm>
            </p:grpSpPr>
            <p:grpSp>
              <p:nvGrpSpPr>
                <p:cNvPr id="13" name="Группа 12"/>
                <p:cNvGrpSpPr/>
                <p:nvPr/>
              </p:nvGrpSpPr>
              <p:grpSpPr>
                <a:xfrm>
                  <a:off x="928662" y="2071678"/>
                  <a:ext cx="3857652" cy="3357586"/>
                  <a:chOff x="571472" y="928670"/>
                  <a:chExt cx="3857652" cy="3357586"/>
                </a:xfrm>
              </p:grpSpPr>
              <p:cxnSp>
                <p:nvCxnSpPr>
                  <p:cNvPr id="16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 rot="5400000" flipH="1" flipV="1">
                    <a:off x="750067" y="1607331"/>
                    <a:ext cx="3357586" cy="2000264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Полилиния 13"/>
                <p:cNvSpPr/>
                <p:nvPr/>
              </p:nvSpPr>
              <p:spPr>
                <a:xfrm>
                  <a:off x="2078068" y="4517416"/>
                  <a:ext cx="95534" cy="245659"/>
                </a:xfrm>
                <a:custGeom>
                  <a:avLst/>
                  <a:gdLst>
                    <a:gd name="connsiteX0" fmla="*/ 13648 w 95534"/>
                    <a:gd name="connsiteY0" fmla="*/ 0 h 245659"/>
                    <a:gd name="connsiteX1" fmla="*/ 13648 w 95534"/>
                    <a:gd name="connsiteY1" fmla="*/ 122830 h 245659"/>
                    <a:gd name="connsiteX2" fmla="*/ 95534 w 95534"/>
                    <a:gd name="connsiteY2" fmla="*/ 245659 h 24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534" h="245659">
                      <a:moveTo>
                        <a:pt x="13648" y="0"/>
                      </a:moveTo>
                      <a:cubicBezTo>
                        <a:pt x="6824" y="40943"/>
                        <a:pt x="0" y="81887"/>
                        <a:pt x="13648" y="122830"/>
                      </a:cubicBezTo>
                      <a:cubicBezTo>
                        <a:pt x="27296" y="163773"/>
                        <a:pt x="61415" y="204716"/>
                        <a:pt x="95534" y="245659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>
                  <a:off x="3388048" y="2727416"/>
                  <a:ext cx="218364" cy="204716"/>
                </a:xfrm>
                <a:custGeom>
                  <a:avLst/>
                  <a:gdLst>
                    <a:gd name="connsiteX0" fmla="*/ 0 w 218364"/>
                    <a:gd name="connsiteY0" fmla="*/ 0 h 204716"/>
                    <a:gd name="connsiteX1" fmla="*/ 150125 w 218364"/>
                    <a:gd name="connsiteY1" fmla="*/ 81887 h 204716"/>
                    <a:gd name="connsiteX2" fmla="*/ 218364 w 218364"/>
                    <a:gd name="connsiteY2" fmla="*/ 204716 h 20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364" h="204716">
                      <a:moveTo>
                        <a:pt x="0" y="0"/>
                      </a:moveTo>
                      <a:cubicBezTo>
                        <a:pt x="56865" y="23884"/>
                        <a:pt x="113731" y="47768"/>
                        <a:pt x="150125" y="81887"/>
                      </a:cubicBezTo>
                      <a:cubicBezTo>
                        <a:pt x="186519" y="116006"/>
                        <a:pt x="202441" y="160361"/>
                        <a:pt x="218364" y="204716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14678" y="4286256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066" y="221455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86050" y="2191400"/>
            <a:ext cx="164307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=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2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5"/>
          <p:cNvGrpSpPr/>
          <p:nvPr/>
        </p:nvGrpSpPr>
        <p:grpSpPr>
          <a:xfrm>
            <a:off x="2612680" y="2071678"/>
            <a:ext cx="3959584" cy="3555054"/>
            <a:chOff x="2469804" y="1714488"/>
            <a:chExt cx="3959584" cy="3555054"/>
          </a:xfrm>
        </p:grpSpPr>
        <p:grpSp>
          <p:nvGrpSpPr>
            <p:cNvPr id="3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5" name="Группа 12"/>
              <p:cNvGrpSpPr/>
              <p:nvPr/>
            </p:nvGrpSpPr>
            <p:grpSpPr>
              <a:xfrm>
                <a:off x="928662" y="2071678"/>
                <a:ext cx="3857652" cy="3357586"/>
                <a:chOff x="571472" y="928670"/>
                <a:chExt cx="3857652" cy="3357586"/>
              </a:xfrm>
            </p:grpSpPr>
            <p:cxnSp>
              <p:nvCxnSpPr>
                <p:cNvPr id="16" name="Прямая соединительная линия 5"/>
                <p:cNvCxnSpPr/>
                <p:nvPr/>
              </p:nvCxnSpPr>
              <p:spPr>
                <a:xfrm>
                  <a:off x="571472" y="1785926"/>
                  <a:ext cx="3857652" cy="1588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>
                  <a:off x="571472" y="3357562"/>
                  <a:ext cx="3857652" cy="1588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 rot="5400000" flipH="1" flipV="1">
                  <a:off x="750067" y="1607331"/>
                  <a:ext cx="3357586" cy="2000264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643306" y="385762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0628" y="2293332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71670" y="2191400"/>
            <a:ext cx="257176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3 + 4 = 180°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326796" y="1857364"/>
            <a:ext cx="6500858" cy="48577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равнобедренном треугольнике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основанием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найдите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если: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8"/>
          <p:cNvGrpSpPr/>
          <p:nvPr/>
        </p:nvGrpSpPr>
        <p:grpSpPr>
          <a:xfrm>
            <a:off x="1571604" y="1785926"/>
            <a:ext cx="2954676" cy="4738062"/>
            <a:chOff x="1000100" y="1357298"/>
            <a:chExt cx="2954676" cy="4952376"/>
          </a:xfrm>
        </p:grpSpPr>
        <p:sp>
          <p:nvSpPr>
            <p:cNvPr id="27" name="Равнобедренный треугольник 26"/>
            <p:cNvSpPr/>
            <p:nvPr/>
          </p:nvSpPr>
          <p:spPr>
            <a:xfrm>
              <a:off x="1258658" y="1813120"/>
              <a:ext cx="2286016" cy="4000528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00100" y="5786454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5"/>
            <p:cNvSpPr txBox="1"/>
            <p:nvPr/>
          </p:nvSpPr>
          <p:spPr>
            <a:xfrm>
              <a:off x="2214546" y="1357298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83272" y="5771214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699732" y="3714752"/>
              <a:ext cx="285752" cy="7143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813244" y="3685256"/>
              <a:ext cx="258558" cy="100934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4429124" y="2857496"/>
            <a:ext cx="278608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+ В = 100°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29124" y="4214818"/>
            <a:ext cx="278608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+ В = 144°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28794" y="550070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43306" y="550070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649446"/>
            <a:ext cx="8072494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«Сумма углов треугольника»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1888" y="972813"/>
          <a:ext cx="9001156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236"/>
                <a:gridCol w="4653920"/>
              </a:tblGrid>
              <a:tr h="5857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571472" y="2428868"/>
            <a:ext cx="3571900" cy="2428892"/>
          </a:xfrm>
          <a:prstGeom prst="triangle">
            <a:avLst>
              <a:gd name="adj" fmla="val 2172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4776" y="2418235"/>
            <a:ext cx="407196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5720" y="484731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6354" y="481361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237427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5852" y="264318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239583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1246321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1664499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Доказать: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2055381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-24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Теорема 4.4. (о сумме углов треугольника)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32" y="472746"/>
            <a:ext cx="9144000" cy="486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Сумма углов треугольника равна 180°</a:t>
            </a: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123018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56400" y="165142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 +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+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= 180°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2543790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5157" y="1214422"/>
            <a:ext cx="1932331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5" y="1500174"/>
            <a:ext cx="397726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6116" y="285728"/>
            <a:ext cx="571500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A50021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«…Чтобы переваривать знания, надо поглощать их с аппетитом»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Анатоль Франс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(фр. писатель </a:t>
            </a:r>
            <a:r>
              <a:rPr lang="en-US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XIX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 в.)</a:t>
            </a:r>
            <a:endParaRPr lang="ru-RU" sz="2800" b="1" dirty="0">
              <a:solidFill>
                <a:srgbClr val="002060"/>
              </a:solidFill>
              <a:effectLst>
                <a:glow rad="139700">
                  <a:schemeClr val="accent5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nobeliat.ru/foto/l1921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0382" y="285728"/>
            <a:ext cx="2500330" cy="30003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42910" y="328612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Анатоль Франс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(1844-1924) </a:t>
            </a:r>
            <a:endParaRPr kumimoji="0" lang="ru-RU" sz="6600" b="1" i="0" u="none" strike="noStrike" cap="none" normalizeH="0" baseline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2" name="Группа 28"/>
          <p:cNvGrpSpPr/>
          <p:nvPr/>
        </p:nvGrpSpPr>
        <p:grpSpPr>
          <a:xfrm>
            <a:off x="1142976" y="1571612"/>
            <a:ext cx="2286016" cy="4357718"/>
            <a:chOff x="1258658" y="1813120"/>
            <a:chExt cx="2286016" cy="400284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1258658" y="1813120"/>
              <a:ext cx="2286016" cy="4000528"/>
            </a:xfrm>
            <a:prstGeom prst="triangl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699732" y="3714752"/>
              <a:ext cx="285752" cy="71438"/>
            </a:xfrm>
            <a:prstGeom prst="lin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813244" y="3685256"/>
              <a:ext cx="258558" cy="100934"/>
            </a:xfrm>
            <a:prstGeom prst="lin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олилиния 10"/>
            <p:cNvSpPr/>
            <p:nvPr/>
          </p:nvSpPr>
          <p:spPr>
            <a:xfrm flipH="1">
              <a:off x="3173720" y="5429264"/>
              <a:ext cx="255272" cy="386700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grp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71736" y="5357826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70°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5318" y="192880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2050" name="Picture 2" descr="C:\Documents and Settings\Admin\Рабочий стол\Рисунок2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16344"/>
            <a:ext cx="1928826" cy="5698804"/>
          </a:xfrm>
          <a:prstGeom prst="rect">
            <a:avLst/>
          </a:prstGeom>
          <a:noFill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912" y="1285860"/>
            <a:ext cx="454028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140" y="1785926"/>
            <a:ext cx="44591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624" y="1785926"/>
            <a:ext cx="474200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2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350" y="1399172"/>
            <a:ext cx="4357718" cy="4288548"/>
          </a:xfrm>
          <a:prstGeom prst="rect">
            <a:avLst/>
          </a:prstGeom>
          <a:noFill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649446"/>
            <a:ext cx="80724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>
              <a:lnSpc>
                <a:spcPct val="150000"/>
              </a:lnSpc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п. 33 (с. 46); контр. вопросы 9, 10 (с. 51);  задачи № 1 – 4 (по вариантам) из карточки с домашним заданием к уроку</a:t>
            </a:r>
            <a:endParaRPr lang="ru-RU" sz="32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148612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Анатоль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ранс (фото)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www.nobeliat.ru/laureat.php?id=21&amp;p=gallery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как печатная основа урока»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Ивковв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1905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://www.it-n.ru/profil.aspx?cat_no=692&amp;d_no=5116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46275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Интернет-источники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357166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Использованная литература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00108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Гаврилова Н. Ф. Поурочные разработки по геометрии. 7 класс. М.: «ВАКО». 2004.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Погорелов А. В. Геометрия: учеб.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ля 7 –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учреждений – М.: Просвещение, 2006.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-32" y="3214686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3643314"/>
          <a:ext cx="9144000" cy="314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794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РАЗНОСТОРОННИЙ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РАВНОБЕДРЕННЫЙ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РАВНОСТОРОННИЙ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3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3923875" y="4143380"/>
            <a:ext cx="1433943" cy="2592802"/>
            <a:chOff x="1150744" y="1813120"/>
            <a:chExt cx="2652408" cy="4457470"/>
          </a:xfrm>
        </p:grpSpPr>
        <p:sp>
          <p:nvSpPr>
            <p:cNvPr id="9" name="TextBox 8"/>
            <p:cNvSpPr txBox="1"/>
            <p:nvPr/>
          </p:nvSpPr>
          <p:spPr>
            <a:xfrm rot="17138058">
              <a:off x="-369602" y="3382136"/>
              <a:ext cx="3571897" cy="531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боковая   сторона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4357419">
              <a:off x="1751600" y="3952588"/>
              <a:ext cx="3571897" cy="531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боковая   сторона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21073" y="5715014"/>
              <a:ext cx="2098178" cy="555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основание</a:t>
              </a:r>
              <a:endParaRPr lang="ru-RU" sz="1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2" name="Группа 28"/>
            <p:cNvGrpSpPr/>
            <p:nvPr/>
          </p:nvGrpSpPr>
          <p:grpSpPr>
            <a:xfrm>
              <a:off x="1258658" y="1813120"/>
              <a:ext cx="2286016" cy="4008560"/>
              <a:chOff x="1258658" y="1813120"/>
              <a:chExt cx="2286016" cy="4008560"/>
            </a:xfrm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1258658" y="1813120"/>
                <a:ext cx="2286016" cy="4000528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699732" y="3714752"/>
                <a:ext cx="285752" cy="7143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2813244" y="3685256"/>
                <a:ext cx="258558" cy="100934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олилиния 18"/>
              <p:cNvSpPr/>
              <p:nvPr/>
            </p:nvSpPr>
            <p:spPr>
              <a:xfrm>
                <a:off x="1357290" y="5429264"/>
                <a:ext cx="270850" cy="392416"/>
              </a:xfrm>
              <a:custGeom>
                <a:avLst/>
                <a:gdLst>
                  <a:gd name="connsiteX0" fmla="*/ 0 w 271780"/>
                  <a:gd name="connsiteY0" fmla="*/ 0 h 365760"/>
                  <a:gd name="connsiteX1" fmla="*/ 228600 w 271780"/>
                  <a:gd name="connsiteY1" fmla="*/ 106680 h 365760"/>
                  <a:gd name="connsiteX2" fmla="*/ 259080 w 271780"/>
                  <a:gd name="connsiteY2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780" h="365760">
                    <a:moveTo>
                      <a:pt x="0" y="0"/>
                    </a:moveTo>
                    <a:cubicBezTo>
                      <a:pt x="92710" y="22860"/>
                      <a:pt x="185420" y="45720"/>
                      <a:pt x="228600" y="106680"/>
                    </a:cubicBezTo>
                    <a:cubicBezTo>
                      <a:pt x="271780" y="167640"/>
                      <a:pt x="265430" y="266700"/>
                      <a:pt x="259080" y="365760"/>
                    </a:cubicBezTo>
                  </a:path>
                </a:pathLst>
              </a:custGeom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 flipH="1">
                <a:off x="3173720" y="5429264"/>
                <a:ext cx="255272" cy="386700"/>
              </a:xfrm>
              <a:custGeom>
                <a:avLst/>
                <a:gdLst>
                  <a:gd name="connsiteX0" fmla="*/ 0 w 271780"/>
                  <a:gd name="connsiteY0" fmla="*/ 0 h 365760"/>
                  <a:gd name="connsiteX1" fmla="*/ 228600 w 271780"/>
                  <a:gd name="connsiteY1" fmla="*/ 106680 h 365760"/>
                  <a:gd name="connsiteX2" fmla="*/ 259080 w 271780"/>
                  <a:gd name="connsiteY2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780" h="365760">
                    <a:moveTo>
                      <a:pt x="0" y="0"/>
                    </a:moveTo>
                    <a:cubicBezTo>
                      <a:pt x="92710" y="22860"/>
                      <a:pt x="185420" y="45720"/>
                      <a:pt x="228600" y="106680"/>
                    </a:cubicBezTo>
                    <a:cubicBezTo>
                      <a:pt x="271780" y="167640"/>
                      <a:pt x="265430" y="266700"/>
                      <a:pt x="259080" y="365760"/>
                    </a:cubicBezTo>
                  </a:path>
                </a:pathLst>
              </a:custGeom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0" name="Группа 39"/>
          <p:cNvGrpSpPr/>
          <p:nvPr/>
        </p:nvGrpSpPr>
        <p:grpSpPr>
          <a:xfrm>
            <a:off x="6357950" y="4576612"/>
            <a:ext cx="2527524" cy="1831670"/>
            <a:chOff x="6357950" y="1219026"/>
            <a:chExt cx="2527524" cy="183167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6357950" y="1219026"/>
              <a:ext cx="2527524" cy="1831670"/>
              <a:chOff x="1258658" y="3214686"/>
              <a:chExt cx="3813408" cy="2823260"/>
            </a:xfrm>
          </p:grpSpPr>
          <p:sp>
            <p:nvSpPr>
              <p:cNvPr id="22" name="Равнобедренный треугольник 21"/>
              <p:cNvSpPr/>
              <p:nvPr/>
            </p:nvSpPr>
            <p:spPr>
              <a:xfrm>
                <a:off x="1258658" y="3214686"/>
                <a:ext cx="3813408" cy="2643206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2025950" y="4500570"/>
                <a:ext cx="260034" cy="142876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 flipH="1" flipV="1">
                <a:off x="4036692" y="4470090"/>
                <a:ext cx="214314" cy="214314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rot="16200000" flipH="1">
                <a:off x="2981777" y="5876478"/>
                <a:ext cx="322931" cy="5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Полилиния 25"/>
            <p:cNvSpPr/>
            <p:nvPr/>
          </p:nvSpPr>
          <p:spPr>
            <a:xfrm>
              <a:off x="6542768" y="2697774"/>
              <a:ext cx="146427" cy="228259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flipH="1">
              <a:off x="8587276" y="2712522"/>
              <a:ext cx="138005" cy="224934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7506929" y="1356852"/>
              <a:ext cx="250723" cy="105696"/>
            </a:xfrm>
            <a:custGeom>
              <a:avLst/>
              <a:gdLst>
                <a:gd name="connsiteX0" fmla="*/ 0 w 250723"/>
                <a:gd name="connsiteY0" fmla="*/ 0 h 105696"/>
                <a:gd name="connsiteX1" fmla="*/ 103239 w 250723"/>
                <a:gd name="connsiteY1" fmla="*/ 103238 h 105696"/>
                <a:gd name="connsiteX2" fmla="*/ 250723 w 250723"/>
                <a:gd name="connsiteY2" fmla="*/ 14748 h 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723" h="105696">
                  <a:moveTo>
                    <a:pt x="0" y="0"/>
                  </a:moveTo>
                  <a:cubicBezTo>
                    <a:pt x="30726" y="50390"/>
                    <a:pt x="61452" y="100780"/>
                    <a:pt x="103239" y="103238"/>
                  </a:cubicBezTo>
                  <a:cubicBezTo>
                    <a:pt x="145026" y="105696"/>
                    <a:pt x="197874" y="60222"/>
                    <a:pt x="250723" y="14748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Равнобедренный треугольник 30"/>
          <p:cNvSpPr/>
          <p:nvPr/>
        </p:nvSpPr>
        <p:spPr>
          <a:xfrm>
            <a:off x="357158" y="4286256"/>
            <a:ext cx="2500330" cy="2002566"/>
          </a:xfrm>
          <a:prstGeom prst="triangle">
            <a:avLst>
              <a:gd name="adj" fmla="val 19917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214282" y="642918"/>
            <a:ext cx="3242006" cy="2461929"/>
            <a:chOff x="785786" y="642918"/>
            <a:chExt cx="3242006" cy="2461929"/>
          </a:xfrm>
        </p:grpSpPr>
        <p:sp>
          <p:nvSpPr>
            <p:cNvPr id="30" name="Равнобедренный треугольник 29"/>
            <p:cNvSpPr/>
            <p:nvPr/>
          </p:nvSpPr>
          <p:spPr>
            <a:xfrm>
              <a:off x="1142976" y="997806"/>
              <a:ext cx="2500330" cy="1931128"/>
            </a:xfrm>
            <a:prstGeom prst="triangle">
              <a:avLst>
                <a:gd name="adj" fmla="val 2919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85786" y="2643182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857356" y="642918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99164" y="2623793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000496" y="752757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треугольник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9058" y="1395699"/>
            <a:ext cx="521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АВ, ВС, АС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стороны треугольника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29058" y="1967203"/>
            <a:ext cx="521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углы треугольника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42706" y="2538707"/>
            <a:ext cx="5143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 = АВ + ВС + АС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периметр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28604"/>
          <a:ext cx="9144000" cy="6429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64"/>
                <a:gridCol w="6143636"/>
              </a:tblGrid>
              <a:tr h="203808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ДВУМ СТОРОНАМ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 УГЛУ МЕЖДУ НИМИ</a:t>
                      </a: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56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СТОРОНЕ И ПРИЛЕЖАЩИМ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 НЕЙ УГЛАМ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56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ТРЕМ СТОРОНАМ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ПРИЗНАКИ РАВЕНСТВА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357554" y="857232"/>
            <a:ext cx="5572164" cy="1385412"/>
            <a:chOff x="1071538" y="3643314"/>
            <a:chExt cx="5572164" cy="1385412"/>
          </a:xfrm>
        </p:grpSpPr>
        <p:grpSp>
          <p:nvGrpSpPr>
            <p:cNvPr id="49" name="Группа 17"/>
            <p:cNvGrpSpPr/>
            <p:nvPr/>
          </p:nvGrpSpPr>
          <p:grpSpPr>
            <a:xfrm>
              <a:off x="1071538" y="3643314"/>
              <a:ext cx="5572164" cy="1385412"/>
              <a:chOff x="1071538" y="3643314"/>
              <a:chExt cx="5572164" cy="1385412"/>
            </a:xfrm>
          </p:grpSpPr>
          <p:grpSp>
            <p:nvGrpSpPr>
              <p:cNvPr id="53" name="Группа 10"/>
              <p:cNvGrpSpPr/>
              <p:nvPr/>
            </p:nvGrpSpPr>
            <p:grpSpPr>
              <a:xfrm>
                <a:off x="1071538" y="3643314"/>
                <a:ext cx="2357454" cy="1385412"/>
                <a:chOff x="1071538" y="3643314"/>
                <a:chExt cx="2357454" cy="1385412"/>
              </a:xfrm>
            </p:grpSpPr>
            <p:sp>
              <p:nvSpPr>
                <p:cNvPr id="60" name="Равнобедренный треугольник 3"/>
                <p:cNvSpPr/>
                <p:nvPr/>
              </p:nvSpPr>
              <p:spPr>
                <a:xfrm>
                  <a:off x="1071538" y="3643314"/>
                  <a:ext cx="2357454" cy="1285884"/>
                </a:xfrm>
                <a:prstGeom prst="triangle">
                  <a:avLst>
                    <a:gd name="adj" fmla="val 27422"/>
                  </a:avLst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1" name="Прямая соединительная линия 60"/>
                <p:cNvCxnSpPr/>
                <p:nvPr/>
              </p:nvCxnSpPr>
              <p:spPr>
                <a:xfrm>
                  <a:off x="1285852" y="4286256"/>
                  <a:ext cx="214314" cy="7143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Прямая соединительная линия 7"/>
                <p:cNvCxnSpPr/>
                <p:nvPr/>
              </p:nvCxnSpPr>
              <p:spPr>
                <a:xfrm rot="5400000">
                  <a:off x="1934019" y="4920775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Прямая соединительная линия 62"/>
                <p:cNvCxnSpPr/>
                <p:nvPr/>
              </p:nvCxnSpPr>
              <p:spPr>
                <a:xfrm rot="5400000">
                  <a:off x="2018179" y="4919981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Полилиния 63"/>
                <p:cNvSpPr/>
                <p:nvPr/>
              </p:nvSpPr>
              <p:spPr>
                <a:xfrm>
                  <a:off x="1201003" y="4667534"/>
                  <a:ext cx="232012" cy="259308"/>
                </a:xfrm>
                <a:custGeom>
                  <a:avLst/>
                  <a:gdLst>
                    <a:gd name="connsiteX0" fmla="*/ 0 w 232012"/>
                    <a:gd name="connsiteY0" fmla="*/ 0 h 259308"/>
                    <a:gd name="connsiteX1" fmla="*/ 177421 w 232012"/>
                    <a:gd name="connsiteY1" fmla="*/ 68239 h 259308"/>
                    <a:gd name="connsiteX2" fmla="*/ 232012 w 232012"/>
                    <a:gd name="connsiteY2" fmla="*/ 259308 h 25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2012" h="259308">
                      <a:moveTo>
                        <a:pt x="0" y="0"/>
                      </a:moveTo>
                      <a:cubicBezTo>
                        <a:pt x="69376" y="12510"/>
                        <a:pt x="138752" y="25021"/>
                        <a:pt x="177421" y="68239"/>
                      </a:cubicBezTo>
                      <a:cubicBezTo>
                        <a:pt x="216090" y="111457"/>
                        <a:pt x="232012" y="259308"/>
                        <a:pt x="232012" y="259308"/>
                      </a:cubicBezTo>
                    </a:path>
                  </a:pathLst>
                </a:cu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54" name="Группа 11"/>
              <p:cNvGrpSpPr/>
              <p:nvPr/>
            </p:nvGrpSpPr>
            <p:grpSpPr>
              <a:xfrm>
                <a:off x="4286248" y="3643314"/>
                <a:ext cx="2357454" cy="1385412"/>
                <a:chOff x="1071538" y="3643314"/>
                <a:chExt cx="2357454" cy="1385412"/>
              </a:xfrm>
            </p:grpSpPr>
            <p:sp>
              <p:nvSpPr>
                <p:cNvPr id="55" name="Равнобедренный треугольник 54"/>
                <p:cNvSpPr/>
                <p:nvPr/>
              </p:nvSpPr>
              <p:spPr>
                <a:xfrm>
                  <a:off x="1071538" y="3643314"/>
                  <a:ext cx="2357454" cy="1285884"/>
                </a:xfrm>
                <a:prstGeom prst="triangle">
                  <a:avLst>
                    <a:gd name="adj" fmla="val 27422"/>
                  </a:avLst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1285852" y="4286256"/>
                  <a:ext cx="214314" cy="7143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 rot="5400000">
                  <a:off x="1934019" y="4920775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 rot="5400000">
                  <a:off x="2018179" y="4919981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Полилиния 58"/>
                <p:cNvSpPr/>
                <p:nvPr/>
              </p:nvSpPr>
              <p:spPr>
                <a:xfrm>
                  <a:off x="1201003" y="4667534"/>
                  <a:ext cx="232012" cy="259308"/>
                </a:xfrm>
                <a:custGeom>
                  <a:avLst/>
                  <a:gdLst>
                    <a:gd name="connsiteX0" fmla="*/ 0 w 232012"/>
                    <a:gd name="connsiteY0" fmla="*/ 0 h 259308"/>
                    <a:gd name="connsiteX1" fmla="*/ 177421 w 232012"/>
                    <a:gd name="connsiteY1" fmla="*/ 68239 h 259308"/>
                    <a:gd name="connsiteX2" fmla="*/ 232012 w 232012"/>
                    <a:gd name="connsiteY2" fmla="*/ 259308 h 25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2012" h="259308">
                      <a:moveTo>
                        <a:pt x="0" y="0"/>
                      </a:moveTo>
                      <a:cubicBezTo>
                        <a:pt x="69376" y="12510"/>
                        <a:pt x="138752" y="25021"/>
                        <a:pt x="177421" y="68239"/>
                      </a:cubicBezTo>
                      <a:cubicBezTo>
                        <a:pt x="216090" y="111457"/>
                        <a:pt x="232012" y="259308"/>
                        <a:pt x="232012" y="259308"/>
                      </a:cubicBezTo>
                    </a:path>
                  </a:pathLst>
                </a:cu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50" name="Группа 21"/>
            <p:cNvGrpSpPr/>
            <p:nvPr/>
          </p:nvGrpSpPr>
          <p:grpSpPr>
            <a:xfrm>
              <a:off x="3286116" y="4214818"/>
              <a:ext cx="642942" cy="144464"/>
              <a:chOff x="3071802" y="2714620"/>
              <a:chExt cx="642942" cy="144464"/>
            </a:xfrm>
          </p:grpSpPr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3071802" y="2714620"/>
                <a:ext cx="642942" cy="1588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3071802" y="2857496"/>
                <a:ext cx="642942" cy="1588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Группа 64"/>
          <p:cNvGrpSpPr/>
          <p:nvPr/>
        </p:nvGrpSpPr>
        <p:grpSpPr>
          <a:xfrm>
            <a:off x="3286116" y="2928934"/>
            <a:ext cx="5572164" cy="1384618"/>
            <a:chOff x="857224" y="714356"/>
            <a:chExt cx="5572164" cy="1384618"/>
          </a:xfrm>
        </p:grpSpPr>
        <p:grpSp>
          <p:nvGrpSpPr>
            <p:cNvPr id="66" name="Группа 59"/>
            <p:cNvGrpSpPr/>
            <p:nvPr/>
          </p:nvGrpSpPr>
          <p:grpSpPr>
            <a:xfrm>
              <a:off x="857224" y="714356"/>
              <a:ext cx="5572164" cy="1384618"/>
              <a:chOff x="857224" y="714356"/>
              <a:chExt cx="5572164" cy="1384618"/>
            </a:xfrm>
          </p:grpSpPr>
          <p:grpSp>
            <p:nvGrpSpPr>
              <p:cNvPr id="69" name="Группа 23"/>
              <p:cNvGrpSpPr/>
              <p:nvPr/>
            </p:nvGrpSpPr>
            <p:grpSpPr>
              <a:xfrm>
                <a:off x="857224" y="714356"/>
                <a:ext cx="5572164" cy="1384618"/>
                <a:chOff x="1071538" y="3643314"/>
                <a:chExt cx="5572164" cy="1384618"/>
              </a:xfrm>
            </p:grpSpPr>
            <p:grpSp>
              <p:nvGrpSpPr>
                <p:cNvPr id="72" name="Группа 17"/>
                <p:cNvGrpSpPr/>
                <p:nvPr/>
              </p:nvGrpSpPr>
              <p:grpSpPr>
                <a:xfrm>
                  <a:off x="1071538" y="3643314"/>
                  <a:ext cx="5572164" cy="1384618"/>
                  <a:chOff x="1071538" y="3643314"/>
                  <a:chExt cx="5572164" cy="1384618"/>
                </a:xfrm>
              </p:grpSpPr>
              <p:grpSp>
                <p:nvGrpSpPr>
                  <p:cNvPr id="76" name="Группа 10"/>
                  <p:cNvGrpSpPr/>
                  <p:nvPr/>
                </p:nvGrpSpPr>
                <p:grpSpPr>
                  <a:xfrm>
                    <a:off x="1071538" y="3643314"/>
                    <a:ext cx="2357454" cy="1384618"/>
                    <a:chOff x="1071538" y="3643314"/>
                    <a:chExt cx="2357454" cy="1384618"/>
                  </a:xfrm>
                </p:grpSpPr>
                <p:sp>
                  <p:nvSpPr>
                    <p:cNvPr id="81" name="Равнобедренный треугольник 3"/>
                    <p:cNvSpPr/>
                    <p:nvPr/>
                  </p:nvSpPr>
                  <p:spPr>
                    <a:xfrm>
                      <a:off x="1071538" y="3643314"/>
                      <a:ext cx="2357454" cy="1285884"/>
                    </a:xfrm>
                    <a:prstGeom prst="triangle">
                      <a:avLst>
                        <a:gd name="adj" fmla="val 27422"/>
                      </a:avLst>
                    </a:prstGeom>
                    <a:solidFill>
                      <a:schemeClr val="accent3">
                        <a:lumMod val="20000"/>
                        <a:lumOff val="80000"/>
                      </a:schemeClr>
                    </a:solidFill>
                    <a:ln w="381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82" name="Прямая соединительная линия 81"/>
                    <p:cNvCxnSpPr/>
                    <p:nvPr/>
                  </p:nvCxnSpPr>
                  <p:spPr>
                    <a:xfrm rot="5400000">
                      <a:off x="2018179" y="4919981"/>
                      <a:ext cx="214314" cy="1588"/>
                    </a:xfrm>
                    <a:prstGeom prst="line">
                      <a:avLst/>
                    </a:pr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3" name="Полилиния 82"/>
                    <p:cNvSpPr/>
                    <p:nvPr/>
                  </p:nvSpPr>
                  <p:spPr>
                    <a:xfrm>
                      <a:off x="1201003" y="4667534"/>
                      <a:ext cx="232012" cy="259308"/>
                    </a:xfrm>
                    <a:custGeom>
                      <a:avLst/>
                      <a:gdLst>
                        <a:gd name="connsiteX0" fmla="*/ 0 w 232012"/>
                        <a:gd name="connsiteY0" fmla="*/ 0 h 259308"/>
                        <a:gd name="connsiteX1" fmla="*/ 177421 w 232012"/>
                        <a:gd name="connsiteY1" fmla="*/ 68239 h 259308"/>
                        <a:gd name="connsiteX2" fmla="*/ 232012 w 232012"/>
                        <a:gd name="connsiteY2" fmla="*/ 259308 h 259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2012" h="259308">
                          <a:moveTo>
                            <a:pt x="0" y="0"/>
                          </a:moveTo>
                          <a:cubicBezTo>
                            <a:pt x="69376" y="12510"/>
                            <a:pt x="138752" y="25021"/>
                            <a:pt x="177421" y="68239"/>
                          </a:cubicBezTo>
                          <a:cubicBezTo>
                            <a:pt x="216090" y="111457"/>
                            <a:pt x="232012" y="259308"/>
                            <a:pt x="232012" y="259308"/>
                          </a:cubicBezTo>
                        </a:path>
                      </a:pathLst>
                    </a:cu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77" name="Группа 11"/>
                  <p:cNvGrpSpPr/>
                  <p:nvPr/>
                </p:nvGrpSpPr>
                <p:grpSpPr>
                  <a:xfrm>
                    <a:off x="4286248" y="3643314"/>
                    <a:ext cx="2357454" cy="1384618"/>
                    <a:chOff x="1071538" y="3643314"/>
                    <a:chExt cx="2357454" cy="1384618"/>
                  </a:xfrm>
                </p:grpSpPr>
                <p:sp>
                  <p:nvSpPr>
                    <p:cNvPr id="78" name="Равнобедренный треугольник 77"/>
                    <p:cNvSpPr/>
                    <p:nvPr/>
                  </p:nvSpPr>
                  <p:spPr>
                    <a:xfrm>
                      <a:off x="1071538" y="3643314"/>
                      <a:ext cx="2357454" cy="1285884"/>
                    </a:xfrm>
                    <a:prstGeom prst="triangle">
                      <a:avLst>
                        <a:gd name="adj" fmla="val 27422"/>
                      </a:avLst>
                    </a:prstGeom>
                    <a:solidFill>
                      <a:schemeClr val="accent3">
                        <a:lumMod val="20000"/>
                        <a:lumOff val="80000"/>
                      </a:schemeClr>
                    </a:solidFill>
                    <a:ln w="381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79" name="Прямая соединительная линия 78"/>
                    <p:cNvCxnSpPr/>
                    <p:nvPr/>
                  </p:nvCxnSpPr>
                  <p:spPr>
                    <a:xfrm rot="5400000">
                      <a:off x="2018179" y="4919981"/>
                      <a:ext cx="214314" cy="1588"/>
                    </a:xfrm>
                    <a:prstGeom prst="line">
                      <a:avLst/>
                    </a:pr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0" name="Полилиния 79"/>
                    <p:cNvSpPr/>
                    <p:nvPr/>
                  </p:nvSpPr>
                  <p:spPr>
                    <a:xfrm>
                      <a:off x="1201003" y="4667534"/>
                      <a:ext cx="232012" cy="259308"/>
                    </a:xfrm>
                    <a:custGeom>
                      <a:avLst/>
                      <a:gdLst>
                        <a:gd name="connsiteX0" fmla="*/ 0 w 232012"/>
                        <a:gd name="connsiteY0" fmla="*/ 0 h 259308"/>
                        <a:gd name="connsiteX1" fmla="*/ 177421 w 232012"/>
                        <a:gd name="connsiteY1" fmla="*/ 68239 h 259308"/>
                        <a:gd name="connsiteX2" fmla="*/ 232012 w 232012"/>
                        <a:gd name="connsiteY2" fmla="*/ 259308 h 259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2012" h="259308">
                          <a:moveTo>
                            <a:pt x="0" y="0"/>
                          </a:moveTo>
                          <a:cubicBezTo>
                            <a:pt x="69376" y="12510"/>
                            <a:pt x="138752" y="25021"/>
                            <a:pt x="177421" y="68239"/>
                          </a:cubicBezTo>
                          <a:cubicBezTo>
                            <a:pt x="216090" y="111457"/>
                            <a:pt x="232012" y="259308"/>
                            <a:pt x="232012" y="259308"/>
                          </a:cubicBezTo>
                        </a:path>
                      </a:pathLst>
                    </a:cu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73" name="Группа 21"/>
                <p:cNvGrpSpPr/>
                <p:nvPr/>
              </p:nvGrpSpPr>
              <p:grpSpPr>
                <a:xfrm>
                  <a:off x="3286116" y="4214818"/>
                  <a:ext cx="642942" cy="144464"/>
                  <a:chOff x="3071802" y="2714620"/>
                  <a:chExt cx="642942" cy="144464"/>
                </a:xfrm>
              </p:grpSpPr>
              <p:cxnSp>
                <p:nvCxnSpPr>
                  <p:cNvPr id="74" name="Прямая соединительная линия 73"/>
                  <p:cNvCxnSpPr/>
                  <p:nvPr/>
                </p:nvCxnSpPr>
                <p:spPr>
                  <a:xfrm>
                    <a:off x="3071802" y="2714620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Прямая соединительная линия 74"/>
                  <p:cNvCxnSpPr/>
                  <p:nvPr/>
                </p:nvCxnSpPr>
                <p:spPr>
                  <a:xfrm>
                    <a:off x="3071802" y="2857496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0" name="Полилиния 69"/>
              <p:cNvSpPr/>
              <p:nvPr/>
            </p:nvSpPr>
            <p:spPr>
              <a:xfrm>
                <a:off x="2838734" y="1856096"/>
                <a:ext cx="163773" cy="150125"/>
              </a:xfrm>
              <a:custGeom>
                <a:avLst/>
                <a:gdLst>
                  <a:gd name="connsiteX0" fmla="*/ 163773 w 163773"/>
                  <a:gd name="connsiteY0" fmla="*/ 0 h 150125"/>
                  <a:gd name="connsiteX1" fmla="*/ 40944 w 163773"/>
                  <a:gd name="connsiteY1" fmla="*/ 40943 h 150125"/>
                  <a:gd name="connsiteX2" fmla="*/ 0 w 163773"/>
                  <a:gd name="connsiteY2" fmla="*/ 150125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773" h="150125">
                    <a:moveTo>
                      <a:pt x="163773" y="0"/>
                    </a:moveTo>
                    <a:cubicBezTo>
                      <a:pt x="116006" y="7961"/>
                      <a:pt x="68239" y="15922"/>
                      <a:pt x="40944" y="40943"/>
                    </a:cubicBezTo>
                    <a:cubicBezTo>
                      <a:pt x="13649" y="65964"/>
                      <a:pt x="6824" y="108044"/>
                      <a:pt x="0" y="150125"/>
                    </a:cubicBezTo>
                  </a:path>
                </a:pathLst>
              </a:cu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олилиния 70"/>
              <p:cNvSpPr/>
              <p:nvPr/>
            </p:nvSpPr>
            <p:spPr>
              <a:xfrm>
                <a:off x="2743200" y="1777223"/>
                <a:ext cx="191069" cy="232012"/>
              </a:xfrm>
              <a:custGeom>
                <a:avLst/>
                <a:gdLst>
                  <a:gd name="connsiteX0" fmla="*/ 191069 w 191069"/>
                  <a:gd name="connsiteY0" fmla="*/ 0 h 232012"/>
                  <a:gd name="connsiteX1" fmla="*/ 40944 w 191069"/>
                  <a:gd name="connsiteY1" fmla="*/ 68239 h 232012"/>
                  <a:gd name="connsiteX2" fmla="*/ 0 w 191069"/>
                  <a:gd name="connsiteY2" fmla="*/ 232012 h 23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069" h="232012">
                    <a:moveTo>
                      <a:pt x="191069" y="0"/>
                    </a:moveTo>
                    <a:cubicBezTo>
                      <a:pt x="131929" y="14785"/>
                      <a:pt x="72789" y="29570"/>
                      <a:pt x="40944" y="68239"/>
                    </a:cubicBezTo>
                    <a:cubicBezTo>
                      <a:pt x="9099" y="106908"/>
                      <a:pt x="4549" y="169460"/>
                      <a:pt x="0" y="232012"/>
                    </a:cubicBezTo>
                  </a:path>
                </a:pathLst>
              </a:cu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7" name="Полилиния 66"/>
            <p:cNvSpPr/>
            <p:nvPr/>
          </p:nvSpPr>
          <p:spPr>
            <a:xfrm>
              <a:off x="6072198" y="1857364"/>
              <a:ext cx="163773" cy="150125"/>
            </a:xfrm>
            <a:custGeom>
              <a:avLst/>
              <a:gdLst>
                <a:gd name="connsiteX0" fmla="*/ 163773 w 163773"/>
                <a:gd name="connsiteY0" fmla="*/ 0 h 150125"/>
                <a:gd name="connsiteX1" fmla="*/ 40944 w 163773"/>
                <a:gd name="connsiteY1" fmla="*/ 40943 h 150125"/>
                <a:gd name="connsiteX2" fmla="*/ 0 w 163773"/>
                <a:gd name="connsiteY2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150125">
                  <a:moveTo>
                    <a:pt x="163773" y="0"/>
                  </a:moveTo>
                  <a:cubicBezTo>
                    <a:pt x="116006" y="7961"/>
                    <a:pt x="68239" y="15922"/>
                    <a:pt x="40944" y="40943"/>
                  </a:cubicBezTo>
                  <a:cubicBezTo>
                    <a:pt x="13649" y="65964"/>
                    <a:pt x="6824" y="108044"/>
                    <a:pt x="0" y="150125"/>
                  </a:cubicBezTo>
                </a:path>
              </a:pathLst>
            </a:cu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олилиния 67"/>
            <p:cNvSpPr/>
            <p:nvPr/>
          </p:nvSpPr>
          <p:spPr>
            <a:xfrm>
              <a:off x="5963016" y="1778491"/>
              <a:ext cx="191069" cy="232012"/>
            </a:xfrm>
            <a:custGeom>
              <a:avLst/>
              <a:gdLst>
                <a:gd name="connsiteX0" fmla="*/ 191069 w 191069"/>
                <a:gd name="connsiteY0" fmla="*/ 0 h 232012"/>
                <a:gd name="connsiteX1" fmla="*/ 40944 w 191069"/>
                <a:gd name="connsiteY1" fmla="*/ 68239 h 232012"/>
                <a:gd name="connsiteX2" fmla="*/ 0 w 191069"/>
                <a:gd name="connsiteY2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32012">
                  <a:moveTo>
                    <a:pt x="191069" y="0"/>
                  </a:moveTo>
                  <a:cubicBezTo>
                    <a:pt x="131929" y="14785"/>
                    <a:pt x="72789" y="29570"/>
                    <a:pt x="40944" y="68239"/>
                  </a:cubicBezTo>
                  <a:cubicBezTo>
                    <a:pt x="9099" y="106908"/>
                    <a:pt x="4549" y="169460"/>
                    <a:pt x="0" y="232012"/>
                  </a:cubicBezTo>
                </a:path>
              </a:pathLst>
            </a:cu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3225128" y="5072074"/>
            <a:ext cx="5572164" cy="1385412"/>
            <a:chOff x="1071538" y="3643314"/>
            <a:chExt cx="5572164" cy="1385412"/>
          </a:xfrm>
        </p:grpSpPr>
        <p:grpSp>
          <p:nvGrpSpPr>
            <p:cNvPr id="85" name="Группа 22"/>
            <p:cNvGrpSpPr/>
            <p:nvPr/>
          </p:nvGrpSpPr>
          <p:grpSpPr>
            <a:xfrm>
              <a:off x="1071538" y="3643314"/>
              <a:ext cx="5572164" cy="1385412"/>
              <a:chOff x="1071538" y="3643314"/>
              <a:chExt cx="5572164" cy="1385412"/>
            </a:xfrm>
          </p:grpSpPr>
          <p:grpSp>
            <p:nvGrpSpPr>
              <p:cNvPr id="94" name="Группа 17"/>
              <p:cNvGrpSpPr/>
              <p:nvPr/>
            </p:nvGrpSpPr>
            <p:grpSpPr>
              <a:xfrm>
                <a:off x="1071538" y="3643314"/>
                <a:ext cx="5572164" cy="1385412"/>
                <a:chOff x="1071538" y="3643314"/>
                <a:chExt cx="5572164" cy="1385412"/>
              </a:xfrm>
            </p:grpSpPr>
            <p:grpSp>
              <p:nvGrpSpPr>
                <p:cNvPr id="98" name="Группа 10"/>
                <p:cNvGrpSpPr/>
                <p:nvPr/>
              </p:nvGrpSpPr>
              <p:grpSpPr>
                <a:xfrm>
                  <a:off x="1071538" y="3643314"/>
                  <a:ext cx="2357454" cy="1385412"/>
                  <a:chOff x="1071538" y="3643314"/>
                  <a:chExt cx="2357454" cy="1385412"/>
                </a:xfrm>
              </p:grpSpPr>
              <p:sp>
                <p:nvSpPr>
                  <p:cNvPr id="104" name="Равнобедренный треугольник 3"/>
                  <p:cNvSpPr/>
                  <p:nvPr/>
                </p:nvSpPr>
                <p:spPr>
                  <a:xfrm>
                    <a:off x="1071538" y="3643314"/>
                    <a:ext cx="2357454" cy="1285884"/>
                  </a:xfrm>
                  <a:prstGeom prst="triangle">
                    <a:avLst>
                      <a:gd name="adj" fmla="val 27422"/>
                    </a:avLst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05" name="Прямая соединительная линия 5"/>
                  <p:cNvCxnSpPr/>
                  <p:nvPr/>
                </p:nvCxnSpPr>
                <p:spPr>
                  <a:xfrm>
                    <a:off x="1285852" y="4286256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Прямая соединительная линия 7"/>
                  <p:cNvCxnSpPr/>
                  <p:nvPr/>
                </p:nvCxnSpPr>
                <p:spPr>
                  <a:xfrm rot="5400000">
                    <a:off x="1934019" y="4920775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Прямая соединительная линия 8"/>
                  <p:cNvCxnSpPr/>
                  <p:nvPr/>
                </p:nvCxnSpPr>
                <p:spPr>
                  <a:xfrm rot="5400000">
                    <a:off x="2018179" y="4919981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Группа 11"/>
                <p:cNvGrpSpPr/>
                <p:nvPr/>
              </p:nvGrpSpPr>
              <p:grpSpPr>
                <a:xfrm>
                  <a:off x="4286248" y="3643314"/>
                  <a:ext cx="2357454" cy="1385412"/>
                  <a:chOff x="1071538" y="3643314"/>
                  <a:chExt cx="2357454" cy="1385412"/>
                </a:xfrm>
              </p:grpSpPr>
              <p:sp>
                <p:nvSpPr>
                  <p:cNvPr id="100" name="Равнобедренный треугольник 12"/>
                  <p:cNvSpPr/>
                  <p:nvPr/>
                </p:nvSpPr>
                <p:spPr>
                  <a:xfrm>
                    <a:off x="1071538" y="3643314"/>
                    <a:ext cx="2357454" cy="1285884"/>
                  </a:xfrm>
                  <a:prstGeom prst="triangle">
                    <a:avLst>
                      <a:gd name="adj" fmla="val 27422"/>
                    </a:avLst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01" name="Прямая соединительная линия 100"/>
                  <p:cNvCxnSpPr/>
                  <p:nvPr/>
                </p:nvCxnSpPr>
                <p:spPr>
                  <a:xfrm>
                    <a:off x="1285852" y="4286256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Прямая соединительная линия 101"/>
                  <p:cNvCxnSpPr/>
                  <p:nvPr/>
                </p:nvCxnSpPr>
                <p:spPr>
                  <a:xfrm rot="5400000">
                    <a:off x="1934019" y="4920775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Прямая соединительная линия 15"/>
                  <p:cNvCxnSpPr/>
                  <p:nvPr/>
                </p:nvCxnSpPr>
                <p:spPr>
                  <a:xfrm rot="5400000">
                    <a:off x="2018179" y="4919981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5" name="Группа 21"/>
              <p:cNvGrpSpPr/>
              <p:nvPr/>
            </p:nvGrpSpPr>
            <p:grpSpPr>
              <a:xfrm>
                <a:off x="3286116" y="4214818"/>
                <a:ext cx="642942" cy="144464"/>
                <a:chOff x="3071802" y="2714620"/>
                <a:chExt cx="642942" cy="144464"/>
              </a:xfrm>
            </p:grpSpPr>
            <p:cxnSp>
              <p:nvCxnSpPr>
                <p:cNvPr id="96" name="Прямая соединительная линия 95"/>
                <p:cNvCxnSpPr/>
                <p:nvPr/>
              </p:nvCxnSpPr>
              <p:spPr>
                <a:xfrm>
                  <a:off x="3071802" y="2714620"/>
                  <a:ext cx="642942" cy="1588"/>
                </a:xfrm>
                <a:prstGeom prst="line">
                  <a:avLst/>
                </a:prstGeom>
                <a:ln w="381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>
                  <a:off x="3071802" y="2857496"/>
                  <a:ext cx="642942" cy="1588"/>
                </a:xfrm>
                <a:prstGeom prst="line">
                  <a:avLst/>
                </a:prstGeom>
                <a:ln w="381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6" name="Группа 69"/>
            <p:cNvGrpSpPr/>
            <p:nvPr/>
          </p:nvGrpSpPr>
          <p:grpSpPr>
            <a:xfrm>
              <a:off x="2368055" y="4090215"/>
              <a:ext cx="275119" cy="317651"/>
              <a:chOff x="2285984" y="4000504"/>
              <a:chExt cx="275119" cy="317651"/>
            </a:xfrm>
          </p:grpSpPr>
          <p:cxnSp>
            <p:nvCxnSpPr>
              <p:cNvPr id="91" name="Прямая соединительная линия 90"/>
              <p:cNvCxnSpPr/>
              <p:nvPr/>
            </p:nvCxnSpPr>
            <p:spPr>
              <a:xfrm rot="5400000" flipH="1" flipV="1">
                <a:off x="2250265" y="4036223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>
              <a:xfrm rot="5400000" flipH="1" flipV="1">
                <a:off x="2308055" y="4086395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/>
              <p:nvPr/>
            </p:nvCxnSpPr>
            <p:spPr>
              <a:xfrm rot="5400000" flipH="1" flipV="1">
                <a:off x="2382508" y="4139560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Группа 70"/>
            <p:cNvGrpSpPr/>
            <p:nvPr/>
          </p:nvGrpSpPr>
          <p:grpSpPr>
            <a:xfrm>
              <a:off x="5643570" y="4143380"/>
              <a:ext cx="275119" cy="317651"/>
              <a:chOff x="2285984" y="4000504"/>
              <a:chExt cx="275119" cy="317651"/>
            </a:xfrm>
          </p:grpSpPr>
          <p:cxnSp>
            <p:nvCxnSpPr>
              <p:cNvPr id="88" name="Прямая соединительная линия 87"/>
              <p:cNvCxnSpPr/>
              <p:nvPr/>
            </p:nvCxnSpPr>
            <p:spPr>
              <a:xfrm rot="5400000" flipH="1" flipV="1">
                <a:off x="2250265" y="4036223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 rot="5400000" flipH="1" flipV="1">
                <a:off x="2311070" y="4086395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 rot="5400000" flipH="1" flipV="1">
                <a:off x="2382508" y="4139560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28605"/>
          <a:ext cx="9144000" cy="3330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959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ВЫСОТА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МЕДИАНА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БИССЕКТРИСА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02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ЭЛЕМЕНТЫ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42410" y="1285860"/>
            <a:ext cx="2500330" cy="2217674"/>
            <a:chOff x="342410" y="1712186"/>
            <a:chExt cx="2500330" cy="307493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Равнобедренный треугольник 29"/>
            <p:cNvSpPr/>
            <p:nvPr/>
          </p:nvSpPr>
          <p:spPr>
            <a:xfrm>
              <a:off x="342410" y="1712186"/>
              <a:ext cx="2500330" cy="3074136"/>
            </a:xfrm>
            <a:prstGeom prst="triangle">
              <a:avLst>
                <a:gd name="adj" fmla="val 19917"/>
              </a:avLst>
            </a:prstGeom>
            <a:grp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843576" y="4367688"/>
              <a:ext cx="299400" cy="399711"/>
            </a:xfrm>
            <a:prstGeom prst="rect">
              <a:avLst/>
            </a:prstGeom>
            <a:grp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>
              <a:stCxn id="30" idx="0"/>
              <a:endCxn id="30" idx="3"/>
            </p:cNvCxnSpPr>
            <p:nvPr/>
          </p:nvCxnSpPr>
          <p:spPr>
            <a:xfrm rot="16200000" flipH="1">
              <a:off x="-696667" y="3249254"/>
              <a:ext cx="3074136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52"/>
          <p:cNvGrpSpPr/>
          <p:nvPr/>
        </p:nvGrpSpPr>
        <p:grpSpPr>
          <a:xfrm>
            <a:off x="3286116" y="1285860"/>
            <a:ext cx="2500330" cy="2330158"/>
            <a:chOff x="3286116" y="1700840"/>
            <a:chExt cx="2500330" cy="3187414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49" name="Группа 48"/>
            <p:cNvGrpSpPr/>
            <p:nvPr/>
          </p:nvGrpSpPr>
          <p:grpSpPr>
            <a:xfrm>
              <a:off x="3286116" y="1700840"/>
              <a:ext cx="2500330" cy="3085482"/>
              <a:chOff x="3286116" y="1700840"/>
              <a:chExt cx="2500330" cy="3085482"/>
            </a:xfrm>
            <a:grpFill/>
          </p:grpSpPr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3286116" y="1700840"/>
                <a:ext cx="2500330" cy="3074136"/>
              </a:xfrm>
              <a:prstGeom prst="triangle">
                <a:avLst>
                  <a:gd name="adj" fmla="val 19917"/>
                </a:avLst>
              </a:prstGeom>
              <a:grp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 rot="16200000" flipH="1">
                <a:off x="2607455" y="2893215"/>
                <a:ext cx="3071834" cy="714380"/>
              </a:xfrm>
              <a:prstGeom prst="line">
                <a:avLst/>
              </a:pr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3894133" y="477710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rot="5400000">
              <a:off x="5009845" y="4780303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>
            <a:off x="6429388" y="1357298"/>
            <a:ext cx="2500330" cy="2156788"/>
            <a:chOff x="6429388" y="1700840"/>
            <a:chExt cx="2500330" cy="308548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0" name="Равнобедренный треугольник 39"/>
            <p:cNvSpPr/>
            <p:nvPr/>
          </p:nvSpPr>
          <p:spPr>
            <a:xfrm>
              <a:off x="6429388" y="1700840"/>
              <a:ext cx="2500330" cy="3074136"/>
            </a:xfrm>
            <a:prstGeom prst="triangle">
              <a:avLst>
                <a:gd name="adj" fmla="val 19917"/>
              </a:avLst>
            </a:prstGeom>
            <a:grp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 rot="16200000" flipH="1">
              <a:off x="5679289" y="2964653"/>
              <a:ext cx="3071834" cy="571504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Полилиния 53"/>
            <p:cNvSpPr/>
            <p:nvPr/>
          </p:nvSpPr>
          <p:spPr>
            <a:xfrm>
              <a:off x="6851176" y="2210937"/>
              <a:ext cx="177421" cy="95535"/>
            </a:xfrm>
            <a:custGeom>
              <a:avLst/>
              <a:gdLst>
                <a:gd name="connsiteX0" fmla="*/ 0 w 177421"/>
                <a:gd name="connsiteY0" fmla="*/ 0 h 95535"/>
                <a:gd name="connsiteX1" fmla="*/ 81887 w 177421"/>
                <a:gd name="connsiteY1" fmla="*/ 81887 h 95535"/>
                <a:gd name="connsiteX2" fmla="*/ 177421 w 177421"/>
                <a:gd name="connsiteY2" fmla="*/ 81887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21" h="95535">
                  <a:moveTo>
                    <a:pt x="0" y="0"/>
                  </a:moveTo>
                  <a:cubicBezTo>
                    <a:pt x="26158" y="34119"/>
                    <a:pt x="52317" y="68239"/>
                    <a:pt x="81887" y="81887"/>
                  </a:cubicBezTo>
                  <a:cubicBezTo>
                    <a:pt x="111457" y="95535"/>
                    <a:pt x="144439" y="88711"/>
                    <a:pt x="177421" y="81887"/>
                  </a:cubicBezTo>
                </a:path>
              </a:pathLst>
            </a:cu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7069540" y="2292824"/>
              <a:ext cx="218364" cy="150125"/>
            </a:xfrm>
            <a:custGeom>
              <a:avLst/>
              <a:gdLst>
                <a:gd name="connsiteX0" fmla="*/ 218364 w 218364"/>
                <a:gd name="connsiteY0" fmla="*/ 0 h 150125"/>
                <a:gd name="connsiteX1" fmla="*/ 163773 w 218364"/>
                <a:gd name="connsiteY1" fmla="*/ 95534 h 150125"/>
                <a:gd name="connsiteX2" fmla="*/ 0 w 218364"/>
                <a:gd name="connsiteY2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364" h="150125">
                  <a:moveTo>
                    <a:pt x="218364" y="0"/>
                  </a:moveTo>
                  <a:cubicBezTo>
                    <a:pt x="209265" y="35256"/>
                    <a:pt x="200167" y="70513"/>
                    <a:pt x="163773" y="95534"/>
                  </a:cubicBezTo>
                  <a:cubicBezTo>
                    <a:pt x="127379" y="120555"/>
                    <a:pt x="63689" y="135340"/>
                    <a:pt x="0" y="150125"/>
                  </a:cubicBezTo>
                </a:path>
              </a:pathLst>
            </a:cu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9" name="Таблица 58"/>
          <p:cNvGraphicFramePr>
            <a:graphicFrameLocks noGrp="1"/>
          </p:cNvGraphicFramePr>
          <p:nvPr/>
        </p:nvGraphicFramePr>
        <p:xfrm>
          <a:off x="0" y="3758894"/>
          <a:ext cx="9144000" cy="307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6096000"/>
              </a:tblGrid>
              <a:tr h="3071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СВОЙСТВА РАВНОБЕДРЕННОГО ТРЕУГОЛЬНИКА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0" name="Группа 59"/>
          <p:cNvGrpSpPr/>
          <p:nvPr/>
        </p:nvGrpSpPr>
        <p:grpSpPr>
          <a:xfrm>
            <a:off x="4929190" y="3929066"/>
            <a:ext cx="2286016" cy="2772434"/>
            <a:chOff x="947188" y="1313054"/>
            <a:chExt cx="2286016" cy="4102562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61" name="Группа 25"/>
            <p:cNvGrpSpPr/>
            <p:nvPr/>
          </p:nvGrpSpPr>
          <p:grpSpPr>
            <a:xfrm>
              <a:off x="947188" y="1313054"/>
              <a:ext cx="2286016" cy="4008560"/>
              <a:chOff x="947188" y="1313054"/>
              <a:chExt cx="2286016" cy="4008560"/>
            </a:xfrm>
            <a:grpFill/>
          </p:grpSpPr>
          <p:grpSp>
            <p:nvGrpSpPr>
              <p:cNvPr id="66" name="Группа 28"/>
              <p:cNvGrpSpPr/>
              <p:nvPr/>
            </p:nvGrpSpPr>
            <p:grpSpPr>
              <a:xfrm>
                <a:off x="947188" y="1313054"/>
                <a:ext cx="2286016" cy="4008560"/>
                <a:chOff x="1258658" y="1813120"/>
                <a:chExt cx="2286016" cy="4008560"/>
              </a:xfrm>
              <a:grpFill/>
            </p:grpSpPr>
            <p:sp>
              <p:nvSpPr>
                <p:cNvPr id="73" name="Равнобедренный треугольник 72"/>
                <p:cNvSpPr/>
                <p:nvPr/>
              </p:nvSpPr>
              <p:spPr>
                <a:xfrm>
                  <a:off x="1258658" y="1813120"/>
                  <a:ext cx="2286016" cy="4000528"/>
                </a:xfrm>
                <a:prstGeom prst="triangle">
                  <a:avLst/>
                </a:prstGeom>
                <a:grp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74" name="Прямая соединительная линия 73"/>
                <p:cNvCxnSpPr/>
                <p:nvPr/>
              </p:nvCxnSpPr>
              <p:spPr>
                <a:xfrm>
                  <a:off x="1699732" y="3714752"/>
                  <a:ext cx="285752" cy="71438"/>
                </a:xfrm>
                <a:prstGeom prst="line">
                  <a:avLst/>
                </a:prstGeom>
                <a:grpFill/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Прямая соединительная линия 74"/>
                <p:cNvCxnSpPr/>
                <p:nvPr/>
              </p:nvCxnSpPr>
              <p:spPr>
                <a:xfrm flipV="1">
                  <a:off x="2813244" y="3685256"/>
                  <a:ext cx="258558" cy="100934"/>
                </a:xfrm>
                <a:prstGeom prst="line">
                  <a:avLst/>
                </a:prstGeom>
                <a:grpFill/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Полилиния 75"/>
                <p:cNvSpPr/>
                <p:nvPr/>
              </p:nvSpPr>
              <p:spPr>
                <a:xfrm>
                  <a:off x="1357290" y="5429264"/>
                  <a:ext cx="270850" cy="392416"/>
                </a:xfrm>
                <a:custGeom>
                  <a:avLst/>
                  <a:gdLst>
                    <a:gd name="connsiteX0" fmla="*/ 0 w 271780"/>
                    <a:gd name="connsiteY0" fmla="*/ 0 h 365760"/>
                    <a:gd name="connsiteX1" fmla="*/ 228600 w 271780"/>
                    <a:gd name="connsiteY1" fmla="*/ 106680 h 365760"/>
                    <a:gd name="connsiteX2" fmla="*/ 259080 w 271780"/>
                    <a:gd name="connsiteY2" fmla="*/ 365760 h 36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1780" h="365760">
                      <a:moveTo>
                        <a:pt x="0" y="0"/>
                      </a:moveTo>
                      <a:cubicBezTo>
                        <a:pt x="92710" y="22860"/>
                        <a:pt x="185420" y="45720"/>
                        <a:pt x="228600" y="106680"/>
                      </a:cubicBezTo>
                      <a:cubicBezTo>
                        <a:pt x="271780" y="167640"/>
                        <a:pt x="265430" y="266700"/>
                        <a:pt x="259080" y="365760"/>
                      </a:cubicBezTo>
                    </a:path>
                  </a:pathLst>
                </a:custGeom>
                <a:grpFill/>
                <a:ln w="28575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Полилиния 76"/>
                <p:cNvSpPr/>
                <p:nvPr/>
              </p:nvSpPr>
              <p:spPr>
                <a:xfrm flipH="1">
                  <a:off x="3173720" y="5429264"/>
                  <a:ext cx="255272" cy="386700"/>
                </a:xfrm>
                <a:custGeom>
                  <a:avLst/>
                  <a:gdLst>
                    <a:gd name="connsiteX0" fmla="*/ 0 w 271780"/>
                    <a:gd name="connsiteY0" fmla="*/ 0 h 365760"/>
                    <a:gd name="connsiteX1" fmla="*/ 228600 w 271780"/>
                    <a:gd name="connsiteY1" fmla="*/ 106680 h 365760"/>
                    <a:gd name="connsiteX2" fmla="*/ 259080 w 271780"/>
                    <a:gd name="connsiteY2" fmla="*/ 365760 h 36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1780" h="365760">
                      <a:moveTo>
                        <a:pt x="0" y="0"/>
                      </a:moveTo>
                      <a:cubicBezTo>
                        <a:pt x="92710" y="22860"/>
                        <a:pt x="185420" y="45720"/>
                        <a:pt x="228600" y="106680"/>
                      </a:cubicBezTo>
                      <a:cubicBezTo>
                        <a:pt x="271780" y="167640"/>
                        <a:pt x="265430" y="266700"/>
                        <a:pt x="259080" y="365760"/>
                      </a:cubicBezTo>
                    </a:path>
                  </a:pathLst>
                </a:custGeom>
                <a:grpFill/>
                <a:ln w="28575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Прямоугольник 67"/>
              <p:cNvSpPr/>
              <p:nvPr/>
            </p:nvSpPr>
            <p:spPr>
              <a:xfrm>
                <a:off x="2075638" y="4887058"/>
                <a:ext cx="300309" cy="407938"/>
              </a:xfrm>
              <a:prstGeom prst="rect">
                <a:avLst/>
              </a:prstGeom>
              <a:grp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олилиния 68"/>
              <p:cNvSpPr/>
              <p:nvPr/>
            </p:nvSpPr>
            <p:spPr>
              <a:xfrm>
                <a:off x="2102164" y="2190456"/>
                <a:ext cx="218364" cy="150126"/>
              </a:xfrm>
              <a:custGeom>
                <a:avLst/>
                <a:gdLst>
                  <a:gd name="connsiteX0" fmla="*/ 218364 w 218364"/>
                  <a:gd name="connsiteY0" fmla="*/ 0 h 150125"/>
                  <a:gd name="connsiteX1" fmla="*/ 163773 w 218364"/>
                  <a:gd name="connsiteY1" fmla="*/ 95534 h 150125"/>
                  <a:gd name="connsiteX2" fmla="*/ 0 w 218364"/>
                  <a:gd name="connsiteY2" fmla="*/ 150125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364" h="150125">
                    <a:moveTo>
                      <a:pt x="218364" y="0"/>
                    </a:moveTo>
                    <a:cubicBezTo>
                      <a:pt x="209265" y="35256"/>
                      <a:pt x="200167" y="70513"/>
                      <a:pt x="163773" y="95534"/>
                    </a:cubicBezTo>
                    <a:cubicBezTo>
                      <a:pt x="127379" y="120555"/>
                      <a:pt x="63689" y="135340"/>
                      <a:pt x="0" y="150125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олилиния 69"/>
              <p:cNvSpPr/>
              <p:nvPr/>
            </p:nvSpPr>
            <p:spPr>
              <a:xfrm>
                <a:off x="2088107" y="2088107"/>
                <a:ext cx="218365" cy="136478"/>
              </a:xfrm>
              <a:custGeom>
                <a:avLst/>
                <a:gdLst>
                  <a:gd name="connsiteX0" fmla="*/ 0 w 218365"/>
                  <a:gd name="connsiteY0" fmla="*/ 136478 h 136478"/>
                  <a:gd name="connsiteX1" fmla="*/ 109183 w 218365"/>
                  <a:gd name="connsiteY1" fmla="*/ 122830 h 136478"/>
                  <a:gd name="connsiteX2" fmla="*/ 218365 w 218365"/>
                  <a:gd name="connsiteY2" fmla="*/ 0 h 13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365" h="136478">
                    <a:moveTo>
                      <a:pt x="0" y="136478"/>
                    </a:moveTo>
                    <a:lnTo>
                      <a:pt x="109183" y="122830"/>
                    </a:lnTo>
                    <a:cubicBezTo>
                      <a:pt x="145577" y="100084"/>
                      <a:pt x="181971" y="50042"/>
                      <a:pt x="218365" y="0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олилиния 70"/>
              <p:cNvSpPr/>
              <p:nvPr/>
            </p:nvSpPr>
            <p:spPr>
              <a:xfrm>
                <a:off x="1937982" y="1828800"/>
                <a:ext cx="150125" cy="125104"/>
              </a:xfrm>
              <a:custGeom>
                <a:avLst/>
                <a:gdLst>
                  <a:gd name="connsiteX0" fmla="*/ 0 w 150125"/>
                  <a:gd name="connsiteY0" fmla="*/ 0 h 125104"/>
                  <a:gd name="connsiteX1" fmla="*/ 81887 w 150125"/>
                  <a:gd name="connsiteY1" fmla="*/ 109182 h 125104"/>
                  <a:gd name="connsiteX2" fmla="*/ 150125 w 150125"/>
                  <a:gd name="connsiteY2" fmla="*/ 95534 h 12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125" h="125104">
                    <a:moveTo>
                      <a:pt x="0" y="0"/>
                    </a:moveTo>
                    <a:cubicBezTo>
                      <a:pt x="28433" y="46630"/>
                      <a:pt x="56866" y="93260"/>
                      <a:pt x="81887" y="109182"/>
                    </a:cubicBezTo>
                    <a:cubicBezTo>
                      <a:pt x="106908" y="125104"/>
                      <a:pt x="128516" y="110319"/>
                      <a:pt x="150125" y="95534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олилиния 71"/>
              <p:cNvSpPr/>
              <p:nvPr/>
            </p:nvSpPr>
            <p:spPr>
              <a:xfrm>
                <a:off x="1897039" y="1951630"/>
                <a:ext cx="204716" cy="136477"/>
              </a:xfrm>
              <a:custGeom>
                <a:avLst/>
                <a:gdLst>
                  <a:gd name="connsiteX0" fmla="*/ 0 w 204716"/>
                  <a:gd name="connsiteY0" fmla="*/ 0 h 136477"/>
                  <a:gd name="connsiteX1" fmla="*/ 95534 w 204716"/>
                  <a:gd name="connsiteY1" fmla="*/ 109182 h 136477"/>
                  <a:gd name="connsiteX2" fmla="*/ 204716 w 204716"/>
                  <a:gd name="connsiteY2" fmla="*/ 136477 h 13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716" h="136477">
                    <a:moveTo>
                      <a:pt x="0" y="0"/>
                    </a:moveTo>
                    <a:cubicBezTo>
                      <a:pt x="30707" y="43218"/>
                      <a:pt x="61415" y="86436"/>
                      <a:pt x="95534" y="109182"/>
                    </a:cubicBezTo>
                    <a:cubicBezTo>
                      <a:pt x="129653" y="131928"/>
                      <a:pt x="167184" y="134202"/>
                      <a:pt x="204716" y="136477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7" name="Прямая соединительная линия 66"/>
              <p:cNvCxnSpPr/>
              <p:nvPr/>
            </p:nvCxnSpPr>
            <p:spPr>
              <a:xfrm rot="16200000" flipH="1" flipV="1">
                <a:off x="93909" y="3306051"/>
                <a:ext cx="3975636" cy="16938"/>
              </a:xfrm>
              <a:prstGeom prst="line">
                <a:avLst/>
              </a:pr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2" name="Прямая соединительная линия 61"/>
            <p:cNvCxnSpPr/>
            <p:nvPr/>
          </p:nvCxnSpPr>
          <p:spPr>
            <a:xfrm rot="5400000">
              <a:off x="2465373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rot="5400000">
              <a:off x="2536811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rot="5400000">
              <a:off x="1548739" y="5304467"/>
              <a:ext cx="214313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rot="5400000">
              <a:off x="1463653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4"/>
          <p:cNvSpPr>
            <a:spLocks noChangeArrowheads="1" noChangeShapeType="1" noTextEdit="1"/>
          </p:cNvSpPr>
          <p:nvPr/>
        </p:nvSpPr>
        <p:spPr bwMode="auto">
          <a:xfrm>
            <a:off x="357158" y="1357298"/>
            <a:ext cx="8572560" cy="9286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kern="10" dirty="0" smtClean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Сумма углов треугольника</a:t>
            </a:r>
            <a:endParaRPr lang="ru-RU" sz="6600" b="1" i="1" kern="10" dirty="0">
              <a:ln w="254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24"/>
          <p:cNvSpPr>
            <a:spLocks noChangeArrowheads="1" noChangeShapeType="1" noTextEdit="1"/>
          </p:cNvSpPr>
          <p:nvPr/>
        </p:nvSpPr>
        <p:spPr bwMode="auto">
          <a:xfrm>
            <a:off x="3071802" y="428604"/>
            <a:ext cx="2928926" cy="71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u="sng" kern="10" dirty="0" smtClean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Тема урока</a:t>
            </a:r>
            <a:endParaRPr lang="ru-RU" sz="6600" b="1" i="1" u="sng" kern="10" dirty="0">
              <a:ln w="254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  <p:pic>
        <p:nvPicPr>
          <p:cNvPr id="2052" name="Picture 4" descr="C:\Documents and Settings\Admin\Рабочий стол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1421" y="2011378"/>
            <a:ext cx="4095750" cy="3632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3255622" y="2834342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120°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184316" y="3878616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5" name="Полилиния 24"/>
            <p:cNvSpPr/>
            <p:nvPr/>
          </p:nvSpPr>
          <p:spPr>
            <a:xfrm rot="11737577">
              <a:off x="4029099" y="3199870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4850503" y="4496520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Полилиния 21"/>
          <p:cNvSpPr/>
          <p:nvPr/>
        </p:nvSpPr>
        <p:spPr>
          <a:xfrm>
            <a:off x="4148919" y="3125337"/>
            <a:ext cx="259308" cy="245660"/>
          </a:xfrm>
          <a:custGeom>
            <a:avLst/>
            <a:gdLst>
              <a:gd name="connsiteX0" fmla="*/ 0 w 259308"/>
              <a:gd name="connsiteY0" fmla="*/ 0 h 245660"/>
              <a:gd name="connsiteX1" fmla="*/ 95535 w 259308"/>
              <a:gd name="connsiteY1" fmla="*/ 163773 h 245660"/>
              <a:gd name="connsiteX2" fmla="*/ 259308 w 259308"/>
              <a:gd name="connsiteY2" fmla="*/ 245660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8" h="245660">
                <a:moveTo>
                  <a:pt x="0" y="0"/>
                </a:moveTo>
                <a:cubicBezTo>
                  <a:pt x="26158" y="61415"/>
                  <a:pt x="52317" y="122830"/>
                  <a:pt x="95535" y="163773"/>
                </a:cubicBezTo>
                <a:cubicBezTo>
                  <a:pt x="138753" y="204716"/>
                  <a:pt x="199030" y="225188"/>
                  <a:pt x="259308" y="245660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956486" y="3701104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125°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327192" y="2786058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5076967" y="4572000"/>
              <a:ext cx="286603" cy="136478"/>
            </a:xfrm>
            <a:custGeom>
              <a:avLst/>
              <a:gdLst>
                <a:gd name="connsiteX0" fmla="*/ 0 w 286603"/>
                <a:gd name="connsiteY0" fmla="*/ 0 h 136478"/>
                <a:gd name="connsiteX1" fmla="*/ 163773 w 286603"/>
                <a:gd name="connsiteY1" fmla="*/ 13648 h 136478"/>
                <a:gd name="connsiteX2" fmla="*/ 286603 w 286603"/>
                <a:gd name="connsiteY2" fmla="*/ 136478 h 136478"/>
                <a:gd name="connsiteX3" fmla="*/ 286603 w 286603"/>
                <a:gd name="connsiteY3" fmla="*/ 136478 h 136478"/>
                <a:gd name="connsiteX4" fmla="*/ 272955 w 286603"/>
                <a:gd name="connsiteY4" fmla="*/ 136478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36478">
                  <a:moveTo>
                    <a:pt x="0" y="0"/>
                  </a:moveTo>
                  <a:lnTo>
                    <a:pt x="163773" y="13648"/>
                  </a:lnTo>
                  <a:cubicBezTo>
                    <a:pt x="211540" y="36394"/>
                    <a:pt x="286603" y="136478"/>
                    <a:pt x="286603" y="136478"/>
                  </a:cubicBezTo>
                  <a:lnTo>
                    <a:pt x="286603" y="136478"/>
                  </a:lnTo>
                  <a:lnTo>
                    <a:pt x="272955" y="136478"/>
                  </a:ln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022376" y="4490113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 flipH="1" flipV="1">
              <a:off x="4371334" y="3129600"/>
              <a:ext cx="293852" cy="204929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503</Words>
  <PresentationFormat>Экран (4:3)</PresentationFormat>
  <Paragraphs>158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294</cp:revision>
  <dcterms:modified xsi:type="dcterms:W3CDTF">2011-02-25T13:03:10Z</dcterms:modified>
</cp:coreProperties>
</file>