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82" r:id="rId2"/>
    <p:sldId id="283" r:id="rId3"/>
    <p:sldId id="284" r:id="rId4"/>
    <p:sldId id="285" r:id="rId5"/>
    <p:sldId id="287" r:id="rId6"/>
    <p:sldId id="286" r:id="rId7"/>
    <p:sldId id="288" r:id="rId8"/>
    <p:sldId id="289" r:id="rId9"/>
    <p:sldId id="290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E0E4"/>
    <a:srgbClr val="FFE38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9C352-A4D8-434D-9AAC-C87BFAB7F34E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C71B-8DD3-4190-BEC1-DA6285B79D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0D7E5-C1EB-4B59-BF06-7317EA5DA6A5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06565-8BB9-4F1B-B707-43BE855D4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9509-3C83-4BAC-A53B-1F68D88008C2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FB873-F662-4252-A093-E55A102CF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8BD5-A36C-4F7A-8E7F-6DA9CC733234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18A03-A05A-4546-80D0-5347BB7E7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2FE66-78F2-4CE0-8542-8FAB26C813F1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F3B1-00E7-4DFA-AD0C-F991A7B8AA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EF730-1FB8-4D85-AD26-E27CE2D7C1D3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FA81D-255D-4A83-9B16-E6F4E0867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F3A49-BCAA-45C7-A32A-983BAEA74ACF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E66AB-5F00-4A7F-9C3F-BF21D0990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CBFDC-1796-4442-BF45-CE807A98D134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08F8E-A63B-4753-A935-37AF6654B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E1AC2-622A-41D5-9006-336C36AF3AFA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1FEE2-52CD-4ACB-A4FC-46A0D7932F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78F1E-AD91-4687-8B2E-D365CB6842EF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57D91-3BE0-44A8-98FC-420EE299D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E58A8-5E02-46CA-BB1F-044339B7F952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6F56B-3B90-4676-8368-9196D91FF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DDADD52-948E-488C-B0F9-F4CEA7651E20}" type="datetimeFigureOut">
              <a:rPr lang="ru-RU"/>
              <a:pPr>
                <a:defRPr/>
              </a:pPr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244268-77FD-41B4-B1D5-28F36EF8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 b="5121"/>
          <a:stretch>
            <a:fillRect/>
          </a:stretch>
        </p:blipFill>
        <p:spPr bwMode="auto">
          <a:xfrm>
            <a:off x="285720" y="3143248"/>
            <a:ext cx="4267200" cy="332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1000108"/>
            <a:ext cx="7772400" cy="2428892"/>
          </a:xfrm>
        </p:spPr>
        <p:txBody>
          <a:bodyPr anchor="t"/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Простые, сложные</a:t>
            </a:r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 составные </a:t>
            </a:r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числительные</a:t>
            </a:r>
            <a:endParaRPr lang="ru-RU" sz="4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86380" y="5500702"/>
            <a:ext cx="3608808" cy="1015663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Ахметшина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Н.Ю.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читель русского языка и литературы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имназия № 148 им.Сервантеса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г. Санкт-Петербург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/>
          <p:nvPr/>
        </p:nvPicPr>
        <p:blipFill>
          <a:blip r:embed="rId2"/>
          <a:srcRect t="54173" r="78526"/>
          <a:stretch>
            <a:fillRect/>
          </a:stretch>
        </p:blipFill>
        <p:spPr bwMode="auto">
          <a:xfrm>
            <a:off x="428596" y="4929198"/>
            <a:ext cx="1053370" cy="1309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928794" y="928670"/>
            <a:ext cx="3183885" cy="584775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числительные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 l="60179" b="49134"/>
          <a:stretch>
            <a:fillRect/>
          </a:stretch>
        </p:blipFill>
        <p:spPr bwMode="auto">
          <a:xfrm rot="645330">
            <a:off x="6833604" y="4884381"/>
            <a:ext cx="1953327" cy="145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>
            <a:stCxn id="2" idx="2"/>
          </p:cNvCxnSpPr>
          <p:nvPr/>
        </p:nvCxnSpPr>
        <p:spPr>
          <a:xfrm rot="5400000">
            <a:off x="2095095" y="561327"/>
            <a:ext cx="473524" cy="237776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7158" y="2071678"/>
            <a:ext cx="1551963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Шесть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Восьмой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Сотый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Сорок</a:t>
            </a:r>
            <a:endParaRPr lang="ru-RU" sz="2200" dirty="0"/>
          </a:p>
        </p:txBody>
      </p:sp>
      <p:cxnSp>
        <p:nvCxnSpPr>
          <p:cNvPr id="9" name="Прямая со стрелкой 8"/>
          <p:cNvCxnSpPr>
            <a:stCxn id="2" idx="2"/>
            <a:endCxn id="12" idx="0"/>
          </p:cNvCxnSpPr>
          <p:nvPr/>
        </p:nvCxnSpPr>
        <p:spPr>
          <a:xfrm rot="5400000">
            <a:off x="3241121" y="1792061"/>
            <a:ext cx="558233" cy="1001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428860" y="2071678"/>
            <a:ext cx="2181751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Шестнадцать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Восемьдесят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Пятьсот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Двенадцатый </a:t>
            </a:r>
            <a:endParaRPr lang="ru-RU" sz="2200" b="1" dirty="0">
              <a:solidFill>
                <a:srgbClr val="7030A0"/>
              </a:solidFill>
            </a:endParaRPr>
          </a:p>
        </p:txBody>
      </p:sp>
      <p:cxnSp>
        <p:nvCxnSpPr>
          <p:cNvPr id="18" name="Прямая со стрелкой 17"/>
          <p:cNvCxnSpPr>
            <a:stCxn id="2" idx="2"/>
          </p:cNvCxnSpPr>
          <p:nvPr/>
        </p:nvCxnSpPr>
        <p:spPr>
          <a:xfrm rot="16200000" flipH="1">
            <a:off x="4410194" y="623987"/>
            <a:ext cx="558233" cy="233714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82449" y="2143116"/>
            <a:ext cx="424590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Сто пять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Шестьдесят два</a:t>
            </a:r>
          </a:p>
          <a:p>
            <a:r>
              <a:rPr lang="ru-RU" sz="2200" b="1" dirty="0" smtClean="0">
                <a:solidFill>
                  <a:srgbClr val="7030A0"/>
                </a:solidFill>
              </a:rPr>
              <a:t>Четыреста тридцать первый</a:t>
            </a:r>
            <a:endParaRPr lang="ru-RU" sz="2200" b="1" dirty="0">
              <a:solidFill>
                <a:srgbClr val="7030A0"/>
              </a:solidFill>
            </a:endParaRPr>
          </a:p>
        </p:txBody>
      </p:sp>
      <p:pic>
        <p:nvPicPr>
          <p:cNvPr id="26" name="Рисунок 5" descr="owl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2338" y="357166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285720" y="4357694"/>
            <a:ext cx="162736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простые</a:t>
            </a:r>
            <a:endParaRPr lang="ru-R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71736" y="4357694"/>
            <a:ext cx="156959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сложные</a:t>
            </a:r>
            <a:endParaRPr lang="ru-R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00694" y="4357694"/>
            <a:ext cx="196720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составные</a:t>
            </a:r>
            <a:endParaRPr lang="ru-R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трелка вниз 29"/>
          <p:cNvSpPr/>
          <p:nvPr/>
        </p:nvSpPr>
        <p:spPr>
          <a:xfrm>
            <a:off x="857224" y="3571876"/>
            <a:ext cx="285752" cy="71438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3214678" y="3571876"/>
            <a:ext cx="285752" cy="71438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6357950" y="3571876"/>
            <a:ext cx="285752" cy="714380"/>
          </a:xfrm>
          <a:prstGeom prst="downArrow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/>
          <p:cNvPicPr/>
          <p:nvPr/>
        </p:nvPicPr>
        <p:blipFill>
          <a:blip r:embed="rId2"/>
          <a:srcRect l="36694" r="41098" b="52913"/>
          <a:stretch>
            <a:fillRect/>
          </a:stretch>
        </p:blipFill>
        <p:spPr bwMode="auto">
          <a:xfrm rot="20954727">
            <a:off x="2401955" y="5019019"/>
            <a:ext cx="1089356" cy="1345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/>
          <p:nvPr/>
        </p:nvPicPr>
        <p:blipFill>
          <a:blip r:embed="rId2"/>
          <a:srcRect r="80728" b="54173"/>
          <a:stretch>
            <a:fillRect/>
          </a:stretch>
        </p:blipFill>
        <p:spPr bwMode="auto">
          <a:xfrm>
            <a:off x="3500430" y="5143512"/>
            <a:ext cx="945337" cy="130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2" grpId="0" animBg="1"/>
      <p:bldP spid="19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571744"/>
            <a:ext cx="8229600" cy="2571768"/>
          </a:xfrm>
        </p:spPr>
        <p:txBody>
          <a:bodyPr/>
          <a:lstStyle/>
          <a:p>
            <a:pPr marL="0" indent="358775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Пятнадцать, семь, сто шестнадцать, восемнадцатый, одиннадцать, шестьсот, семидесятый, девяносто шестой, семьсот сорок один, триста двадцать, четвертый, девятьсот девяносто девять тысяч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5" descr="owl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2338" y="0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785786" y="428604"/>
            <a:ext cx="6000792" cy="1184152"/>
          </a:xfrm>
          <a:prstGeom prst="wedgeRoundRectCallout">
            <a:avLst>
              <a:gd name="adj1" fmla="val 66930"/>
              <a:gd name="adj2" fmla="val -2254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Укажи вид числительных по строению 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(простые, сложные, составные)</a:t>
            </a:r>
            <a:endParaRPr lang="ru-R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7"/>
            <a:ext cx="8229600" cy="3500463"/>
          </a:xfrm>
        </p:spPr>
        <p:txBody>
          <a:bodyPr anchor="ctr"/>
          <a:lstStyle/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19,  15,  1000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б) 8,  1000,  100,  1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19999,  300,  4,  17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г) 3,  29,  18,  41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5" descr="owl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2338" y="0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142844" y="214290"/>
            <a:ext cx="6572296" cy="1571636"/>
          </a:xfrm>
          <a:prstGeom prst="wedgeEllipseCallout">
            <a:avLst>
              <a:gd name="adj1" fmla="val 68177"/>
              <a:gd name="adj2" fmla="val -1497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Цифрами записаны количественные  числительные. Укажите строчку, в которой все  числительные  являются простыми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9190" y="1857364"/>
            <a:ext cx="1499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восемь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2198" y="2428868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тысяча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15206" y="3071810"/>
            <a:ext cx="776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сто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3834" y="3714752"/>
            <a:ext cx="1064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один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 descr="er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286256"/>
            <a:ext cx="1343025" cy="1323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6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60"/>
                            </p:stCondLst>
                            <p:childTnLst>
                              <p:par>
                                <p:cTn id="5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760"/>
                            </p:stCondLst>
                            <p:childTnLst>
                              <p:par>
                                <p:cTn id="7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760"/>
                            </p:stCondLst>
                            <p:childTnLst>
                              <p:par>
                                <p:cTn id="8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229600" cy="642942"/>
          </a:xfrm>
        </p:spPr>
        <p:txBody>
          <a:bodyPr anchor="t"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словарь!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28860" y="2357430"/>
            <a:ext cx="4857784" cy="25717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адцать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лл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ион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лл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иард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8858312" cy="2214578"/>
          </a:xfrm>
        </p:spPr>
        <p:txBody>
          <a:bodyPr/>
          <a:lstStyle/>
          <a:p>
            <a:pPr marL="0" indent="358775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1271 г. венецианский купец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Марко Поло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отправился в далекий и загадочный Китай. Путь в Китай лежал через многие страны. Вернувшись домой почти через четверть века, он не переставал восторгаться увиденными чудесами. В его речи то и дело слышалось: «Миллионе... миллионе». Слово «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mille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» («тысяча») было известно еще в  Древнем</a:t>
            </a:r>
          </a:p>
          <a:p>
            <a:pPr marL="0" indent="358775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358775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4" name="Рисунок 5" descr="owl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-142900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714752"/>
            <a:ext cx="4572000" cy="297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572000" y="6286520"/>
            <a:ext cx="247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Марко Поло в Китае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282" y="357166"/>
            <a:ext cx="7072362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 истории числительного 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миллион</a:t>
            </a:r>
            <a:endParaRPr lang="ru-RU" sz="28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3" y="3643314"/>
            <a:ext cx="44291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Риме. Словечко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«миллионе»,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которым отважный путешественник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называл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тысячу тысяч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прочно пристало к Марко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Поло. Современники прозвали его Марко   Миллионе.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5214942" y="2285992"/>
            <a:ext cx="335758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Ь не пишется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034" y="2285992"/>
            <a:ext cx="335758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Ь пишется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5" descr="owl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0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642910" y="500042"/>
            <a:ext cx="6643734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Мягкий знак в числительных</a:t>
            </a:r>
            <a:endParaRPr lang="ru-RU" sz="32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500438"/>
            <a:ext cx="3883564" cy="120032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конце числительных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 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в числительном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929198"/>
            <a:ext cx="4357283" cy="120032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середине числительных 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от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500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900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86380" y="3500438"/>
            <a:ext cx="3214710" cy="120032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середине числительных</a:t>
            </a: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17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18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4786322"/>
            <a:ext cx="11239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7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 descr="owl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2338" y="0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42844" y="285728"/>
            <a:ext cx="7143800" cy="12144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Применяя правило о правописании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Ь в числительных,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запишите цифры словами</a:t>
            </a:r>
            <a:endParaRPr lang="ru-RU" sz="2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2071678"/>
            <a:ext cx="1468672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777</a:t>
            </a:r>
          </a:p>
          <a:p>
            <a:r>
              <a:rPr lang="ru-RU" sz="6000" b="1" dirty="0" smtClean="0">
                <a:solidFill>
                  <a:srgbClr val="002060"/>
                </a:solidFill>
              </a:rPr>
              <a:t>568</a:t>
            </a:r>
          </a:p>
          <a:p>
            <a:r>
              <a:rPr lang="ru-RU" sz="6000" b="1" dirty="0" smtClean="0">
                <a:solidFill>
                  <a:srgbClr val="002060"/>
                </a:solidFill>
              </a:rPr>
              <a:t>932</a:t>
            </a:r>
          </a:p>
          <a:p>
            <a:r>
              <a:rPr lang="ru-RU" sz="6000" b="1" dirty="0" smtClean="0">
                <a:solidFill>
                  <a:srgbClr val="002060"/>
                </a:solidFill>
              </a:rPr>
              <a:t>20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0760" y="2071678"/>
            <a:ext cx="1040670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60</a:t>
            </a:r>
          </a:p>
          <a:p>
            <a:r>
              <a:rPr lang="ru-RU" sz="6000" b="1" dirty="0" smtClean="0">
                <a:solidFill>
                  <a:srgbClr val="002060"/>
                </a:solidFill>
              </a:rPr>
              <a:t>89</a:t>
            </a:r>
          </a:p>
          <a:p>
            <a:r>
              <a:rPr lang="ru-RU" sz="6000" b="1" dirty="0" smtClean="0">
                <a:solidFill>
                  <a:srgbClr val="002060"/>
                </a:solidFill>
              </a:rPr>
              <a:t>58</a:t>
            </a:r>
          </a:p>
          <a:p>
            <a:r>
              <a:rPr lang="ru-RU" sz="6000" b="1" dirty="0" smtClean="0">
                <a:solidFill>
                  <a:srgbClr val="002060"/>
                </a:solidFill>
              </a:rPr>
              <a:t>  9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/>
          <a:srcRect l="51497" t="2520" r="29887" b="70551"/>
          <a:stretch>
            <a:fillRect/>
          </a:stretch>
        </p:blipFill>
        <p:spPr bwMode="auto">
          <a:xfrm rot="1010040">
            <a:off x="407655" y="1847321"/>
            <a:ext cx="1066793" cy="116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3"/>
          <a:srcRect l="24369" t="68032" r="52877" b="4409"/>
          <a:stretch>
            <a:fillRect/>
          </a:stretch>
        </p:blipFill>
        <p:spPr bwMode="auto">
          <a:xfrm rot="788860">
            <a:off x="7405417" y="1918579"/>
            <a:ext cx="1304046" cy="119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3"/>
          <a:srcRect l="49198" t="35906" r="29887" b="32756"/>
          <a:stretch>
            <a:fillRect/>
          </a:stretch>
        </p:blipFill>
        <p:spPr bwMode="auto">
          <a:xfrm rot="21193303">
            <a:off x="290255" y="4780870"/>
            <a:ext cx="1198583" cy="1358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3"/>
          <a:srcRect l="24369" r="52877" b="68032"/>
          <a:stretch>
            <a:fillRect/>
          </a:stretch>
        </p:blipFill>
        <p:spPr bwMode="auto">
          <a:xfrm rot="21070221">
            <a:off x="3670493" y="2163550"/>
            <a:ext cx="1304046" cy="138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3"/>
          <a:srcRect l="24369" t="32756" r="52877" b="34646"/>
          <a:stretch>
            <a:fillRect/>
          </a:stretch>
        </p:blipFill>
        <p:spPr bwMode="auto">
          <a:xfrm>
            <a:off x="4643438" y="4857760"/>
            <a:ext cx="1304046" cy="141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/>
          <a:srcRect b="25722"/>
          <a:stretch>
            <a:fillRect/>
          </a:stretch>
        </p:blipFill>
        <p:spPr bwMode="auto">
          <a:xfrm>
            <a:off x="214282" y="1785926"/>
            <a:ext cx="8778240" cy="489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876"/>
            <a:ext cx="46767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2143116"/>
            <a:ext cx="5414946" cy="2290769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§ 109</a:t>
            </a:r>
            <a:br>
              <a:rPr lang="ru-RU" sz="6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6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упр. 473</a:t>
            </a:r>
            <a:br>
              <a:rPr lang="ru-RU" sz="6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6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71546"/>
            <a:ext cx="7772400" cy="1500187"/>
          </a:xfrm>
        </p:spPr>
        <p:txBody>
          <a:bodyPr anchor="t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Домашнее задание</a:t>
            </a:r>
            <a:endParaRPr 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570</TotalTime>
  <Words>310</Words>
  <Application>Microsoft Office PowerPoint</Application>
  <PresentationFormat>Экран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Тема3</vt:lpstr>
      <vt:lpstr>Слайд 1</vt:lpstr>
      <vt:lpstr>Слайд 2</vt:lpstr>
      <vt:lpstr>Слайд 3</vt:lpstr>
      <vt:lpstr>Слайд 4</vt:lpstr>
      <vt:lpstr>В словарь!</vt:lpstr>
      <vt:lpstr>Слайд 6</vt:lpstr>
      <vt:lpstr>Слайд 7</vt:lpstr>
      <vt:lpstr>Слайд 8</vt:lpstr>
      <vt:lpstr>§ 109 упр. 473 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числительное как часть речи</dc:title>
  <dc:creator>Ахметшина</dc:creator>
  <cp:lastModifiedBy>Ахметшина</cp:lastModifiedBy>
  <cp:revision>87</cp:revision>
  <dcterms:created xsi:type="dcterms:W3CDTF">2008-07-04T14:08:03Z</dcterms:created>
  <dcterms:modified xsi:type="dcterms:W3CDTF">2011-02-13T14:28:16Z</dcterms:modified>
</cp:coreProperties>
</file>