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notesMasterIdLst>
    <p:notesMasterId r:id="rId22"/>
  </p:notesMasterIdLst>
  <p:sldIdLst>
    <p:sldId id="256" r:id="rId2"/>
    <p:sldId id="257" r:id="rId3"/>
    <p:sldId id="275" r:id="rId4"/>
    <p:sldId id="259" r:id="rId5"/>
    <p:sldId id="260" r:id="rId6"/>
    <p:sldId id="264" r:id="rId7"/>
    <p:sldId id="265" r:id="rId8"/>
    <p:sldId id="276" r:id="rId9"/>
    <p:sldId id="268" r:id="rId10"/>
    <p:sldId id="274" r:id="rId11"/>
    <p:sldId id="269" r:id="rId12"/>
    <p:sldId id="271" r:id="rId13"/>
    <p:sldId id="266" r:id="rId14"/>
    <p:sldId id="277" r:id="rId15"/>
    <p:sldId id="270" r:id="rId16"/>
    <p:sldId id="267" r:id="rId17"/>
    <p:sldId id="272" r:id="rId18"/>
    <p:sldId id="278" r:id="rId19"/>
    <p:sldId id="281" r:id="rId20"/>
    <p:sldId id="279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10" autoAdjust="0"/>
    <p:restoredTop sz="94660"/>
  </p:normalViewPr>
  <p:slideViewPr>
    <p:cSldViewPr>
      <p:cViewPr varScale="1">
        <p:scale>
          <a:sx n="22" d="100"/>
          <a:sy n="22" d="100"/>
        </p:scale>
        <p:origin x="-72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21094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109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09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2109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8207CFD-EDE3-4356-BAF6-B8AA43CD348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BC4291-24DF-49B1-BC77-964091FAD85D}" type="slidenum">
              <a:rPr lang="ru-RU"/>
              <a:pPr/>
              <a:t>6</a:t>
            </a:fld>
            <a:endParaRPr lang="ru-RU"/>
          </a:p>
        </p:txBody>
      </p:sp>
      <p:sp>
        <p:nvSpPr>
          <p:cNvPr id="2119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130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176131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32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33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34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35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36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37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38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39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40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41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42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43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44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45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46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47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48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49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150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151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6152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6153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76154" name="Rectangle 26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76155" name="Rectangle 2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76156" name="Rectangle 2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14B2F80-F18A-4BF7-AC2F-3AC31596EC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0FC5FA2-0739-4996-8E33-93C2905B6A2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2EC8A4B-EBFC-45A3-9948-9CEFBE0ACF8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769020C-7E19-4532-A213-2D96CD5649B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1ABB096-D7C0-4D7C-872C-62EC9AB5B60C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77E59B-9A86-41DD-A842-43CBF8F5C57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52575E-B6F4-468B-BF42-3FF0A4F02A82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211020-D74F-44A6-A4DC-8CD4CFD5945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857D75-2E72-4ED4-9F26-1E9A3E65187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352D87E-A80A-45CA-AC47-BEBFF9B1114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F20027-64D2-4E01-964B-7F3D5090332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3FF1A6B-09A6-4A22-9DFC-4EA200BCF40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238357-4FD7-422F-8A1B-04226F24336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106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175107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08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09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10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11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12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13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14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15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16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17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18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19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20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21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22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23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24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25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126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127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5128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5129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5130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75131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B035FE6-8EE5-4979-BA7F-5CF81172D47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75132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476250"/>
            <a:ext cx="7772400" cy="5257800"/>
          </a:xfrm>
        </p:spPr>
        <p:txBody>
          <a:bodyPr/>
          <a:lstStyle/>
          <a:p>
            <a:r>
              <a:rPr lang="ru-RU">
                <a:latin typeface="Times New Roman" pitchFamily="18" charset="0"/>
              </a:rPr>
              <a:t>Муниципальное образовательное учреждение «Ермаковский детский сад №2 </a:t>
            </a:r>
            <a:br>
              <a:rPr lang="ru-RU">
                <a:latin typeface="Times New Roman" pitchFamily="18" charset="0"/>
              </a:rPr>
            </a:br>
            <a:r>
              <a:rPr lang="ru-RU">
                <a:latin typeface="Times New Roman" pitchFamily="18" charset="0"/>
              </a:rPr>
              <a:t>комбинированного вида»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 flipV="1">
            <a:off x="971550" y="7750175"/>
            <a:ext cx="6400800" cy="14287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7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latin typeface="Times New Roman" pitchFamily="18" charset="0"/>
              </a:rPr>
              <a:t>Развитие  мелкой моторики.</a:t>
            </a:r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endParaRPr lang="ru-RU"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Речь</a:t>
            </a:r>
          </a:p>
          <a:p>
            <a:pPr algn="ctr"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формируется</a:t>
            </a:r>
          </a:p>
          <a:p>
            <a:pPr algn="ctr"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под влиянием</a:t>
            </a:r>
          </a:p>
          <a:p>
            <a:pPr algn="ctr"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импульсов </a:t>
            </a:r>
          </a:p>
          <a:p>
            <a:pPr algn="ctr"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идущих от рук.</a:t>
            </a:r>
          </a:p>
        </p:txBody>
      </p:sp>
      <p:pic>
        <p:nvPicPr>
          <p:cNvPr id="204809" name="Picture 9" descr="Изображение 209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3800" y="1989138"/>
            <a:ext cx="3455988" cy="3390900"/>
          </a:xfrm>
          <a:noFill/>
          <a:ln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latin typeface="Times New Roman" pitchFamily="18" charset="0"/>
              </a:rPr>
              <a:t>Развитие воображения.</a:t>
            </a:r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/>
              <a:t>   </a:t>
            </a:r>
          </a:p>
          <a:p>
            <a:pPr algn="ctr"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Помогает самостоятельно искать выразительные средства для создания образа персонажа.</a:t>
            </a:r>
          </a:p>
        </p:txBody>
      </p:sp>
      <p:pic>
        <p:nvPicPr>
          <p:cNvPr id="183311" name="Picture 15" descr="DSC03721"/>
          <p:cNvPicPr>
            <a:picLocks noChangeAspect="1" noChangeArrowheads="1"/>
          </p:cNvPicPr>
          <p:nvPr>
            <p:ph sz="half" idx="1"/>
          </p:nvPr>
        </p:nvPicPr>
        <p:blipFill>
          <a:blip r:embed="rId3"/>
          <a:srcRect l="19637" r="12383"/>
          <a:stretch>
            <a:fillRect/>
          </a:stretch>
        </p:blipFill>
        <p:spPr>
          <a:xfrm>
            <a:off x="684213" y="1773238"/>
            <a:ext cx="3671887" cy="3887787"/>
          </a:xfrm>
          <a:noFill/>
          <a:ln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latin typeface="Times New Roman" pitchFamily="18" charset="0"/>
              </a:rPr>
              <a:t>Развитие выразительной  мимики.</a:t>
            </a:r>
            <a:r>
              <a:rPr lang="ru-RU"/>
              <a:t> </a:t>
            </a:r>
          </a:p>
        </p:txBody>
      </p:sp>
      <p:sp>
        <p:nvSpPr>
          <p:cNvPr id="193547" name="Rectangle 11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endParaRPr lang="ru-RU" sz="2400"/>
          </a:p>
          <a:p>
            <a:pPr algn="ctr"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Укрепление мимических мышц, </a:t>
            </a:r>
          </a:p>
          <a:p>
            <a:pPr algn="ctr"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развитие воображения и ассоциативно-образного мышления.</a:t>
            </a:r>
          </a:p>
        </p:txBody>
      </p:sp>
      <p:pic>
        <p:nvPicPr>
          <p:cNvPr id="193559" name="Picture 23" descr="DSC03733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 l="7304" t="-14308" r="-12881" b="-21227"/>
          <a:stretch>
            <a:fillRect/>
          </a:stretch>
        </p:blipFill>
        <p:spPr>
          <a:xfrm>
            <a:off x="4716463" y="1844675"/>
            <a:ext cx="4178300" cy="4248150"/>
          </a:xfrm>
          <a:noFill/>
          <a:ln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/>
            </a:r>
            <a:br>
              <a:rPr lang="ru-RU" sz="3800"/>
            </a:br>
            <a:r>
              <a:rPr lang="ru-RU" sz="4000">
                <a:latin typeface="Times New Roman" pitchFamily="18" charset="0"/>
              </a:rPr>
              <a:t>Развитие интонационной выразительности. </a:t>
            </a:r>
            <a:br>
              <a:rPr lang="ru-RU" sz="4000">
                <a:latin typeface="Times New Roman" pitchFamily="18" charset="0"/>
              </a:rPr>
            </a:br>
            <a:endParaRPr lang="ru-RU" sz="4000">
              <a:latin typeface="Times New Roman" pitchFamily="18" charset="0"/>
            </a:endParaRP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628775"/>
            <a:ext cx="3960813" cy="4608513"/>
          </a:xfrm>
        </p:spPr>
        <p:txBody>
          <a:bodyPr/>
          <a:lstStyle/>
          <a:p>
            <a:pPr marL="538163" lvl="3" indent="0">
              <a:buFont typeface="Wingdings" pitchFamily="2" charset="2"/>
              <a:buNone/>
            </a:pPr>
            <a:endParaRPr lang="ru-RU" sz="3200">
              <a:latin typeface="Times New Roman" pitchFamily="18" charset="0"/>
            </a:endParaRPr>
          </a:p>
          <a:p>
            <a:pPr marL="538163" lvl="3" indent="0" algn="ctr">
              <a:buFont typeface="Wingdings" pitchFamily="2" charset="2"/>
              <a:buNone/>
            </a:pPr>
            <a:r>
              <a:rPr lang="ru-RU" sz="3200">
                <a:latin typeface="Times New Roman" pitchFamily="18" charset="0"/>
              </a:rPr>
              <a:t>Формируется диалогическая и монологическая речь, совершенствуется эмоциональный отклик на игровые ситуации.</a:t>
            </a:r>
          </a:p>
        </p:txBody>
      </p:sp>
      <p:pic>
        <p:nvPicPr>
          <p:cNvPr id="18439" name="Picture 7" descr="Изображение 048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7900" y="2205038"/>
            <a:ext cx="3827463" cy="3679825"/>
          </a:xfrm>
          <a:noFill/>
          <a:ln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>
                <a:latin typeface="Times New Roman" pitchFamily="18" charset="0"/>
              </a:rPr>
              <a:t>Логоритмические упражнения (движение и речь).</a:t>
            </a:r>
          </a:p>
        </p:txBody>
      </p:sp>
      <p:sp>
        <p:nvSpPr>
          <p:cNvPr id="22426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4500563" cy="45307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3600"/>
              <a:t> </a:t>
            </a:r>
          </a:p>
          <a:p>
            <a:pPr algn="ctr">
              <a:buFont typeface="Wingdings" pitchFamily="2" charset="2"/>
              <a:buNone/>
            </a:pPr>
            <a:r>
              <a:rPr lang="ru-RU" sz="3600"/>
              <a:t> </a:t>
            </a:r>
            <a:r>
              <a:rPr lang="ru-RU">
                <a:latin typeface="Times New Roman" pitchFamily="18" charset="0"/>
              </a:rPr>
              <a:t>Развивает плавность и выразительность речи, речевой слух,  координацию движений.</a:t>
            </a:r>
          </a:p>
        </p:txBody>
      </p:sp>
      <p:pic>
        <p:nvPicPr>
          <p:cNvPr id="224263" name="Picture 7" descr="Изображение 241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32363" y="1989138"/>
            <a:ext cx="3754437" cy="3176587"/>
          </a:xfrm>
          <a:noFill/>
          <a:ln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711325"/>
          </a:xfrm>
        </p:spPr>
        <p:txBody>
          <a:bodyPr/>
          <a:lstStyle/>
          <a:p>
            <a:r>
              <a:rPr lang="ru-RU" sz="4000">
                <a:latin typeface="Times New Roman" pitchFamily="18" charset="0"/>
              </a:rPr>
              <a:t>Этюды на осознание собственных мышечных и эмоциональных ощущений.</a:t>
            </a:r>
          </a:p>
        </p:txBody>
      </p:sp>
      <p:sp>
        <p:nvSpPr>
          <p:cNvPr id="18534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349500"/>
            <a:ext cx="4038600" cy="3781425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   </a:t>
            </a:r>
            <a:r>
              <a:rPr lang="ru-RU">
                <a:latin typeface="Times New Roman" pitchFamily="18" charset="0"/>
              </a:rPr>
              <a:t>Совершенствуются  умения  легко, непринужденно владеть своим телом, вырабатывается ритмичность,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   творческая самостоятельность</a:t>
            </a:r>
            <a:r>
              <a:rPr lang="ru-RU" sz="2800">
                <a:latin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800">
              <a:latin typeface="Times New Roman" pitchFamily="18" charset="0"/>
            </a:endParaRPr>
          </a:p>
        </p:txBody>
      </p:sp>
      <p:pic>
        <p:nvPicPr>
          <p:cNvPr id="185368" name="Picture 24" descr="IMG_5428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 l="15959" t="12383" r="25237"/>
          <a:stretch>
            <a:fillRect/>
          </a:stretch>
        </p:blipFill>
        <p:spPr>
          <a:xfrm>
            <a:off x="5003800" y="2492375"/>
            <a:ext cx="3600450" cy="3241675"/>
          </a:xfrm>
          <a:noFill/>
          <a:ln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1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latin typeface="Times New Roman" pitchFamily="18" charset="0"/>
              </a:rPr>
              <a:t/>
            </a:r>
            <a:br>
              <a:rPr lang="ru-RU">
                <a:latin typeface="Times New Roman" pitchFamily="18" charset="0"/>
              </a:rPr>
            </a:br>
            <a:r>
              <a:rPr lang="ru-RU" sz="3600">
                <a:latin typeface="Times New Roman" pitchFamily="18" charset="0"/>
              </a:rPr>
              <a:t>Развитие детской пластики и пластической выразительности при создании образа.</a:t>
            </a:r>
            <a:br>
              <a:rPr lang="ru-RU" sz="3600">
                <a:latin typeface="Times New Roman" pitchFamily="18" charset="0"/>
              </a:rPr>
            </a:br>
            <a:endParaRPr lang="ru-RU" sz="3600">
              <a:latin typeface="Times New Roman" pitchFamily="18" charset="0"/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/>
              <a:t> </a:t>
            </a:r>
          </a:p>
          <a:p>
            <a:pPr>
              <a:buFont typeface="Wingdings" pitchFamily="2" charset="2"/>
              <a:buNone/>
            </a:pPr>
            <a:endParaRPr lang="ru-RU" sz="2400"/>
          </a:p>
          <a:p>
            <a:pPr algn="ctr">
              <a:buFont typeface="Wingdings" pitchFamily="2" charset="2"/>
              <a:buNone/>
            </a:pPr>
            <a:r>
              <a:rPr lang="ru-RU" sz="2400"/>
              <a:t> </a:t>
            </a:r>
            <a:r>
              <a:rPr lang="ru-RU">
                <a:latin typeface="Times New Roman" pitchFamily="18" charset="0"/>
              </a:rPr>
              <a:t>Совершенствуютсяумения детей легко, непринужденно владеть своим телом.</a:t>
            </a:r>
          </a:p>
        </p:txBody>
      </p:sp>
      <p:pic>
        <p:nvPicPr>
          <p:cNvPr id="20505" name="Picture 25" descr="IMG_5578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 l="9248" t="16537" b="5606"/>
          <a:stretch>
            <a:fillRect/>
          </a:stretch>
        </p:blipFill>
        <p:spPr>
          <a:xfrm>
            <a:off x="4859338" y="1989138"/>
            <a:ext cx="3317875" cy="3887787"/>
          </a:xfrm>
          <a:noFill/>
          <a:ln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latin typeface="Times New Roman" pitchFamily="18" charset="0"/>
              </a:rPr>
              <a:t>Сюжетные игры</a:t>
            </a:r>
            <a:br>
              <a:rPr lang="ru-RU" sz="4000">
                <a:latin typeface="Times New Roman" pitchFamily="18" charset="0"/>
              </a:rPr>
            </a:br>
            <a:r>
              <a:rPr lang="ru-RU" sz="4000">
                <a:latin typeface="Times New Roman" pitchFamily="18" charset="0"/>
              </a:rPr>
              <a:t> ( музыкальные игры, этюды).</a:t>
            </a:r>
          </a:p>
        </p:txBody>
      </p:sp>
      <p:sp>
        <p:nvSpPr>
          <p:cNvPr id="19763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3827463" cy="45307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400"/>
              <a:t>  </a:t>
            </a:r>
          </a:p>
          <a:p>
            <a:pPr algn="ctr">
              <a:buFont typeface="Wingdings" pitchFamily="2" charset="2"/>
              <a:buNone/>
            </a:pPr>
            <a:r>
              <a:rPr lang="ru-RU" sz="2400"/>
              <a:t> </a:t>
            </a:r>
            <a:r>
              <a:rPr lang="ru-RU">
                <a:latin typeface="Times New Roman" pitchFamily="18" charset="0"/>
              </a:rPr>
              <a:t>Формируется согласованность, выразительность движений с характером, формой музыкального произведения.</a:t>
            </a:r>
            <a:r>
              <a:rPr lang="ru-RU"/>
              <a:t> </a:t>
            </a:r>
          </a:p>
        </p:txBody>
      </p:sp>
      <p:pic>
        <p:nvPicPr>
          <p:cNvPr id="197638" name="Picture 6" descr="IMG_5600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 l="10612" t="12383" r="9158"/>
          <a:stretch>
            <a:fillRect/>
          </a:stretch>
        </p:blipFill>
        <p:spPr>
          <a:xfrm>
            <a:off x="4427538" y="2060575"/>
            <a:ext cx="3889375" cy="3600450"/>
          </a:xfrm>
          <a:noFill/>
          <a:ln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68313" y="404813"/>
            <a:ext cx="7989887" cy="1800225"/>
          </a:xfrm>
        </p:spPr>
        <p:txBody>
          <a:bodyPr/>
          <a:lstStyle/>
          <a:p>
            <a:r>
              <a:rPr lang="ru-RU">
                <a:latin typeface="Times New Roman" pitchFamily="18" charset="0"/>
              </a:rPr>
              <a:t>Итог.</a:t>
            </a:r>
          </a:p>
        </p:txBody>
      </p:sp>
      <p:sp>
        <p:nvSpPr>
          <p:cNvPr id="22630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50825" y="2276475"/>
            <a:ext cx="8893175" cy="3673475"/>
          </a:xfrm>
        </p:spPr>
        <p:txBody>
          <a:bodyPr/>
          <a:lstStyle/>
          <a:p>
            <a:r>
              <a:rPr lang="ru-RU">
                <a:latin typeface="Times New Roman" pitchFamily="18" charset="0"/>
              </a:rPr>
              <a:t>Используемые приемы способствуют эмоционально – эстетическому развитию детей и овладению, качественно новыми, формами коммуникаций,  особенно речевыми.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79388" y="3630613"/>
            <a:ext cx="8713787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3200" b="1" i="1">
                <a:latin typeface="Times New Roman" pitchFamily="18" charset="0"/>
              </a:rPr>
              <a:t>Руководители:</a:t>
            </a:r>
          </a:p>
          <a:p>
            <a:pPr algn="ctr"/>
            <a:r>
              <a:rPr lang="ru-RU" sz="3200" b="1" i="1">
                <a:latin typeface="Times New Roman" pitchFamily="18" charset="0"/>
              </a:rPr>
              <a:t>Фралкова М.И. – учитель логопед;</a:t>
            </a:r>
          </a:p>
          <a:p>
            <a:pPr algn="ctr"/>
            <a:r>
              <a:rPr lang="ru-RU" sz="3200" b="1" i="1">
                <a:latin typeface="Times New Roman" pitchFamily="18" charset="0"/>
              </a:rPr>
              <a:t>Майнагашева И.В. – музыкальный руководитель.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2935287"/>
          </a:xfrm>
        </p:spPr>
        <p:txBody>
          <a:bodyPr/>
          <a:lstStyle/>
          <a:p>
            <a:r>
              <a:rPr lang="ru-RU" sz="4800">
                <a:latin typeface="Times New Roman" pitchFamily="18" charset="0"/>
              </a:rPr>
              <a:t>Студия театрального искусства</a:t>
            </a:r>
            <a:br>
              <a:rPr lang="ru-RU" sz="4800">
                <a:latin typeface="Times New Roman" pitchFamily="18" charset="0"/>
              </a:rPr>
            </a:br>
            <a:r>
              <a:rPr lang="ru-RU" sz="4800">
                <a:latin typeface="Times New Roman" pitchFamily="18" charset="0"/>
              </a:rPr>
              <a:t>«Живое слово»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79388" y="3630613"/>
            <a:ext cx="8713787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3200" b="1" i="1">
                <a:latin typeface="Times New Roman" pitchFamily="18" charset="0"/>
              </a:rPr>
              <a:t>Руководители:</a:t>
            </a:r>
          </a:p>
          <a:p>
            <a:pPr algn="ctr"/>
            <a:r>
              <a:rPr lang="ru-RU" sz="3200" b="1" i="1">
                <a:latin typeface="Times New Roman" pitchFamily="18" charset="0"/>
              </a:rPr>
              <a:t>Фралкова М.И. – учитель логопед;</a:t>
            </a:r>
          </a:p>
          <a:p>
            <a:pPr algn="ctr"/>
            <a:r>
              <a:rPr lang="ru-RU" sz="3200" b="1" i="1">
                <a:latin typeface="Times New Roman" pitchFamily="18" charset="0"/>
              </a:rPr>
              <a:t>Майнагашева И.В. – музыкальный руководитель.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2935287"/>
          </a:xfrm>
        </p:spPr>
        <p:txBody>
          <a:bodyPr/>
          <a:lstStyle/>
          <a:p>
            <a:r>
              <a:rPr lang="ru-RU" sz="4800">
                <a:latin typeface="Times New Roman" pitchFamily="18" charset="0"/>
              </a:rPr>
              <a:t>Студия театрального искусства</a:t>
            </a:r>
            <a:br>
              <a:rPr lang="ru-RU" sz="4800">
                <a:latin typeface="Times New Roman" pitchFamily="18" charset="0"/>
              </a:rPr>
            </a:br>
            <a:r>
              <a:rPr lang="ru-RU" sz="4800">
                <a:latin typeface="Times New Roman" pitchFamily="18" charset="0"/>
              </a:rPr>
              <a:t>«Живое слово»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8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628775"/>
            <a:ext cx="8229600" cy="2736850"/>
          </a:xfrm>
        </p:spPr>
        <p:txBody>
          <a:bodyPr/>
          <a:lstStyle/>
          <a:p>
            <a:r>
              <a:rPr lang="ru-RU" sz="5400">
                <a:latin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20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130425"/>
            <a:ext cx="7772400" cy="1470025"/>
          </a:xfrm>
        </p:spPr>
        <p:txBody>
          <a:bodyPr/>
          <a:lstStyle/>
          <a:p>
            <a:r>
              <a:rPr lang="ru-RU" sz="4800"/>
              <a:t/>
            </a:r>
            <a:br>
              <a:rPr lang="ru-RU" sz="4800"/>
            </a:br>
            <a:r>
              <a:rPr lang="ru-RU" sz="4800"/>
              <a:t/>
            </a:r>
            <a:br>
              <a:rPr lang="ru-RU" sz="4800"/>
            </a:br>
            <a:endParaRPr lang="ru-RU" sz="4800"/>
          </a:p>
        </p:txBody>
      </p:sp>
      <p:sp>
        <p:nvSpPr>
          <p:cNvPr id="214023" name="Rectangle 7"/>
          <p:cNvSpPr>
            <a:spLocks noChangeArrowheads="1"/>
          </p:cNvSpPr>
          <p:nvPr/>
        </p:nvSpPr>
        <p:spPr bwMode="auto">
          <a:xfrm>
            <a:off x="684213" y="908050"/>
            <a:ext cx="7542212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Тема.</a:t>
            </a:r>
            <a:br>
              <a:rPr lang="ru-RU"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</a:br>
            <a:r>
              <a:rPr lang="ru-RU"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Развитие связной речи детей дошкольного возраста через театрализованною деятельность</a:t>
            </a:r>
          </a:p>
          <a:p>
            <a:pPr algn="ctr">
              <a:spcBef>
                <a:spcPct val="50000"/>
              </a:spcBef>
            </a:pPr>
            <a:endParaRPr lang="ru-RU" sz="48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042988" y="2924175"/>
            <a:ext cx="72009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sz="5400" b="1" i="1">
              <a:latin typeface="Arial" charset="0"/>
            </a:endParaRP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456237"/>
          </a:xfrm>
        </p:spPr>
        <p:txBody>
          <a:bodyPr/>
          <a:lstStyle/>
          <a:p>
            <a:r>
              <a:rPr lang="ru-RU"/>
              <a:t/>
            </a:r>
            <a:br>
              <a:rPr lang="ru-RU"/>
            </a:br>
            <a:r>
              <a:rPr lang="ru-RU" sz="4400">
                <a:latin typeface="Times New Roman" pitchFamily="18" charset="0"/>
              </a:rPr>
              <a:t>Цель: </a:t>
            </a:r>
            <a:br>
              <a:rPr lang="ru-RU" sz="4400">
                <a:latin typeface="Times New Roman" pitchFamily="18" charset="0"/>
              </a:rPr>
            </a:br>
            <a:r>
              <a:rPr lang="ru-RU" sz="4400">
                <a:latin typeface="Times New Roman" pitchFamily="18" charset="0"/>
              </a:rPr>
              <a:t>используя различные приемы способствовать развитию связной речи у детей логопедической группы путем взаимосвязи речи, музыки и движения.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468313" y="336550"/>
            <a:ext cx="7775575" cy="613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457200" algn="l"/>
              </a:tabLst>
            </a:pPr>
            <a:r>
              <a:rPr lang="ru-RU" sz="3200">
                <a:solidFill>
                  <a:schemeClr val="tx2"/>
                </a:solidFill>
                <a:latin typeface="Times New Roman" pitchFamily="18" charset="0"/>
              </a:rPr>
              <a:t>Задачи.</a:t>
            </a:r>
          </a:p>
          <a:p>
            <a:pPr algn="ctr">
              <a:tabLst>
                <a:tab pos="457200" algn="l"/>
              </a:tabLst>
            </a:pPr>
            <a:r>
              <a:rPr lang="ru-RU" sz="2800">
                <a:solidFill>
                  <a:schemeClr val="tx2"/>
                </a:solidFill>
                <a:latin typeface="Times New Roman" pitchFamily="18" charset="0"/>
              </a:rPr>
              <a:t>* </a:t>
            </a:r>
            <a:r>
              <a:rPr lang="ru-RU" sz="2800">
                <a:latin typeface="Times New Roman" pitchFamily="18" charset="0"/>
              </a:rPr>
              <a:t> Активизировать речь детей.</a:t>
            </a:r>
          </a:p>
          <a:p>
            <a:pPr algn="ctr">
              <a:tabLst>
                <a:tab pos="457200" algn="l"/>
              </a:tabLst>
            </a:pPr>
            <a:r>
              <a:rPr lang="ru-RU" sz="2800">
                <a:solidFill>
                  <a:schemeClr val="tx2"/>
                </a:solidFill>
                <a:latin typeface="Times New Roman" pitchFamily="18" charset="0"/>
              </a:rPr>
              <a:t>*</a:t>
            </a:r>
            <a:r>
              <a:rPr lang="ru-RU" sz="2800">
                <a:latin typeface="Times New Roman" pitchFamily="18" charset="0"/>
              </a:rPr>
              <a:t>  Развивать память,  внимание и мышление; </a:t>
            </a:r>
          </a:p>
          <a:p>
            <a:pPr algn="ctr">
              <a:tabLst>
                <a:tab pos="457200" algn="l"/>
              </a:tabLst>
            </a:pPr>
            <a:r>
              <a:rPr lang="ru-RU" sz="2800">
                <a:solidFill>
                  <a:schemeClr val="tx2"/>
                </a:solidFill>
                <a:latin typeface="Times New Roman" pitchFamily="18" charset="0"/>
              </a:rPr>
              <a:t>* </a:t>
            </a:r>
            <a:r>
              <a:rPr lang="ru-RU" sz="2800">
                <a:latin typeface="Times New Roman" pitchFamily="18" charset="0"/>
              </a:rPr>
              <a:t> Развивать у детей артистические умения и творческие способности;</a:t>
            </a:r>
          </a:p>
          <a:p>
            <a:pPr algn="ctr">
              <a:tabLst>
                <a:tab pos="457200" algn="l"/>
              </a:tabLst>
            </a:pPr>
            <a:r>
              <a:rPr lang="ru-RU" sz="2800">
                <a:solidFill>
                  <a:schemeClr val="tx2"/>
                </a:solidFill>
                <a:latin typeface="Times New Roman" pitchFamily="18" charset="0"/>
              </a:rPr>
              <a:t>*</a:t>
            </a:r>
            <a:r>
              <a:rPr lang="ru-RU" sz="2800">
                <a:latin typeface="Times New Roman" pitchFamily="18" charset="0"/>
              </a:rPr>
              <a:t>  Содействовать выработке двигательных, слуховых, речевых и певческих  навыков;</a:t>
            </a:r>
          </a:p>
          <a:p>
            <a:pPr algn="ctr">
              <a:tabLst>
                <a:tab pos="457200" algn="l"/>
              </a:tabLst>
            </a:pPr>
            <a:r>
              <a:rPr lang="ru-RU" sz="2800">
                <a:solidFill>
                  <a:schemeClr val="tx2"/>
                </a:solidFill>
                <a:latin typeface="Times New Roman" pitchFamily="18" charset="0"/>
              </a:rPr>
              <a:t>* </a:t>
            </a:r>
            <a:r>
              <a:rPr lang="ru-RU" sz="2800">
                <a:latin typeface="Times New Roman" pitchFamily="18" charset="0"/>
              </a:rPr>
              <a:t> Создать атмосферу совместного творчества;</a:t>
            </a:r>
          </a:p>
          <a:p>
            <a:pPr algn="ctr">
              <a:tabLst>
                <a:tab pos="457200" algn="l"/>
              </a:tabLst>
            </a:pPr>
            <a:r>
              <a:rPr lang="ru-RU" sz="2800">
                <a:solidFill>
                  <a:schemeClr val="tx2"/>
                </a:solidFill>
                <a:latin typeface="Times New Roman" pitchFamily="18" charset="0"/>
              </a:rPr>
              <a:t>* </a:t>
            </a:r>
            <a:r>
              <a:rPr lang="ru-RU" sz="2800">
                <a:latin typeface="Times New Roman" pitchFamily="18" charset="0"/>
              </a:rPr>
              <a:t> Побуждать каждого ребенка принимать активное участие в театрализации; </a:t>
            </a:r>
          </a:p>
          <a:p>
            <a:pPr algn="ctr">
              <a:tabLst>
                <a:tab pos="457200" algn="l"/>
              </a:tabLst>
            </a:pPr>
            <a:r>
              <a:rPr lang="ru-RU" sz="2800">
                <a:solidFill>
                  <a:schemeClr val="tx2"/>
                </a:solidFill>
                <a:latin typeface="Times New Roman" pitchFamily="18" charset="0"/>
              </a:rPr>
              <a:t>*</a:t>
            </a:r>
            <a:r>
              <a:rPr lang="ru-RU" sz="2800">
                <a:latin typeface="Times New Roman" pitchFamily="18" charset="0"/>
              </a:rPr>
              <a:t>  Поддерживать положительное эмоциональное состояние детей, познавательный   интерес;    </a:t>
            </a:r>
          </a:p>
          <a:p>
            <a:pPr algn="ctr">
              <a:tabLst>
                <a:tab pos="457200" algn="l"/>
              </a:tabLst>
            </a:pPr>
            <a:r>
              <a:rPr lang="ru-RU" sz="2800">
                <a:solidFill>
                  <a:schemeClr val="tx2"/>
                </a:solidFill>
                <a:latin typeface="Times New Roman" pitchFamily="18" charset="0"/>
              </a:rPr>
              <a:t>*</a:t>
            </a:r>
            <a:r>
              <a:rPr lang="ru-RU" sz="2800">
                <a:latin typeface="Times New Roman" pitchFamily="18" charset="0"/>
              </a:rPr>
              <a:t> Развивать эстетический вкус.</a:t>
            </a:r>
          </a:p>
          <a:p>
            <a:pPr algn="ctr">
              <a:tabLst>
                <a:tab pos="457200" algn="l"/>
              </a:tabLst>
            </a:pPr>
            <a:r>
              <a:rPr lang="ru-RU" sz="2800">
                <a:latin typeface="Times New Roman" pitchFamily="18" charset="0"/>
              </a:rPr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/>
          <a:lstStyle/>
          <a:p>
            <a:r>
              <a:rPr lang="ru-RU">
                <a:latin typeface="Times New Roman" pitchFamily="18" charset="0"/>
              </a:rPr>
              <a:t>Работа над дыханием.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00213"/>
            <a:ext cx="3598862" cy="3925887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800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Фонопедические упражнения укрепляют гортань, прививают навыки речевого дыхания.</a:t>
            </a:r>
          </a:p>
        </p:txBody>
      </p:sp>
      <p:pic>
        <p:nvPicPr>
          <p:cNvPr id="14343" name="Picture 7" descr="Изображение 042"/>
          <p:cNvPicPr>
            <a:picLocks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067175" y="1955800"/>
            <a:ext cx="4465638" cy="3560763"/>
          </a:xfrm>
          <a:noFill/>
          <a:ln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latin typeface="Times New Roman" pitchFamily="18" charset="0"/>
              </a:rPr>
              <a:t>Развитие артикуляции.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endParaRPr lang="ru-RU" sz="2800"/>
          </a:p>
          <a:p>
            <a:pPr algn="ctr"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Закрепляется правильное произношение всех звуков, отрабатывается дикция</a:t>
            </a:r>
            <a:r>
              <a:rPr lang="ru-RU"/>
              <a:t>.</a:t>
            </a:r>
          </a:p>
        </p:txBody>
      </p:sp>
      <p:pic>
        <p:nvPicPr>
          <p:cNvPr id="16397" name="Picture 13" descr="Изображение 418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 l="58775" t="14822" r="7420"/>
          <a:stretch>
            <a:fillRect/>
          </a:stretch>
        </p:blipFill>
        <p:spPr>
          <a:xfrm>
            <a:off x="4787900" y="1628775"/>
            <a:ext cx="3313113" cy="4392613"/>
          </a:xfrm>
          <a:noFill/>
          <a:ln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latin typeface="Times New Roman" pitchFamily="18" charset="0"/>
              </a:rPr>
              <a:t>Логопедическая гимнастика</a:t>
            </a:r>
          </a:p>
        </p:txBody>
      </p:sp>
      <p:sp>
        <p:nvSpPr>
          <p:cNvPr id="22221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4000"/>
              <a:t>  </a:t>
            </a:r>
          </a:p>
          <a:p>
            <a:pPr>
              <a:buFont typeface="Wingdings" pitchFamily="2" charset="2"/>
              <a:buNone/>
            </a:pPr>
            <a:endParaRPr lang="ru-RU" sz="4000"/>
          </a:p>
          <a:p>
            <a:pPr algn="ctr"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Готовит речевые органы к постановке звуков.</a:t>
            </a:r>
          </a:p>
        </p:txBody>
      </p:sp>
      <p:pic>
        <p:nvPicPr>
          <p:cNvPr id="222219" name="Picture 11" descr="IMG_5378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21300" y="1846263"/>
            <a:ext cx="2692400" cy="4038600"/>
          </a:xfrm>
          <a:noFill/>
          <a:ln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latin typeface="Times New Roman" pitchFamily="18" charset="0"/>
              </a:rPr>
              <a:t>Пение чистоговорок</a:t>
            </a:r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00213"/>
            <a:ext cx="4038600" cy="3889375"/>
          </a:xfrm>
        </p:spPr>
        <p:txBody>
          <a:bodyPr/>
          <a:lstStyle/>
          <a:p>
            <a:pPr algn="ctr"/>
            <a:endParaRPr lang="ru-RU" sz="2800"/>
          </a:p>
          <a:p>
            <a:pPr algn="ctr">
              <a:buFont typeface="Wingdings" pitchFamily="2" charset="2"/>
              <a:buNone/>
            </a:pPr>
            <a:endParaRPr lang="ru-RU"/>
          </a:p>
          <a:p>
            <a:pPr algn="ctr"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Автоматизация и </a:t>
            </a:r>
          </a:p>
          <a:p>
            <a:pPr algn="ctr"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дифференциация </a:t>
            </a:r>
          </a:p>
          <a:p>
            <a:pPr algn="ctr">
              <a:buFont typeface="Wingdings" pitchFamily="2" charset="2"/>
              <a:buNone/>
            </a:pPr>
            <a:r>
              <a:rPr lang="ru-RU">
                <a:latin typeface="Times New Roman" pitchFamily="18" charset="0"/>
              </a:rPr>
              <a:t>звуков.</a:t>
            </a:r>
          </a:p>
        </p:txBody>
      </p:sp>
      <p:pic>
        <p:nvPicPr>
          <p:cNvPr id="178184" name="Picture 8" descr="IMG_5522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 l="28499" r="23428"/>
          <a:stretch>
            <a:fillRect/>
          </a:stretch>
        </p:blipFill>
        <p:spPr>
          <a:xfrm>
            <a:off x="5148263" y="1557338"/>
            <a:ext cx="3384550" cy="3743325"/>
          </a:xfrm>
          <a:noFill/>
          <a:ln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2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7|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6|1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4|2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.6|1.3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3|1|1.1|1.2|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6|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2|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2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7|2.3"/>
</p:tagLst>
</file>

<file path=ppt/theme/theme1.xml><?xml version="1.0" encoding="utf-8"?>
<a:theme xmlns:a="http://schemas.openxmlformats.org/drawingml/2006/main" name="Занавес">
  <a:themeElements>
    <a:clrScheme name="Занавес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629</TotalTime>
  <Words>315</Words>
  <Application>Microsoft Office PowerPoint</Application>
  <PresentationFormat>Экран (4:3)</PresentationFormat>
  <Paragraphs>72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Tahoma</vt:lpstr>
      <vt:lpstr>Times New Roman</vt:lpstr>
      <vt:lpstr>Wingdings</vt:lpstr>
      <vt:lpstr>Занавес</vt:lpstr>
      <vt:lpstr>Муниципальное образовательное учреждение «Ермаковский детский сад №2  комбинированного вида»</vt:lpstr>
      <vt:lpstr>Студия театрального искусства «Живое слово»</vt:lpstr>
      <vt:lpstr>  </vt:lpstr>
      <vt:lpstr> Цель:  используя различные приемы способствовать развитию связной речи у детей логопедической группы путем взаимосвязи речи, музыки и движения.</vt:lpstr>
      <vt:lpstr>Слайд 5</vt:lpstr>
      <vt:lpstr>Работа над дыханием.</vt:lpstr>
      <vt:lpstr>Развитие артикуляции.</vt:lpstr>
      <vt:lpstr>Логопедическая гимнастика</vt:lpstr>
      <vt:lpstr>Пение чистоговорок</vt:lpstr>
      <vt:lpstr>Развитие  мелкой моторики.</vt:lpstr>
      <vt:lpstr>Развитие воображения.</vt:lpstr>
      <vt:lpstr>Развитие выразительной  мимики. </vt:lpstr>
      <vt:lpstr> Развитие интонационной выразительности.  </vt:lpstr>
      <vt:lpstr>Логоритмические упражнения (движение и речь).</vt:lpstr>
      <vt:lpstr>Этюды на осознание собственных мышечных и эмоциональных ощущений.</vt:lpstr>
      <vt:lpstr> Развитие детской пластики и пластической выразительности при создании образа. </vt:lpstr>
      <vt:lpstr>Сюжетные игры  ( музыкальные игры, этюды).</vt:lpstr>
      <vt:lpstr>Итог.</vt:lpstr>
      <vt:lpstr>Студия театрального искусства «Живое слово»</vt:lpstr>
      <vt:lpstr>Спасибо за внимание!</vt:lpstr>
    </vt:vector>
  </TitlesOfParts>
  <Company>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образовательное учреждение «Ермаковский детский сад №2 комбинированного вида»</dc:title>
  <dc:creator>Ai</dc:creator>
  <cp:lastModifiedBy>Ирина</cp:lastModifiedBy>
  <cp:revision>21</cp:revision>
  <dcterms:created xsi:type="dcterms:W3CDTF">2010-01-17T12:03:25Z</dcterms:created>
  <dcterms:modified xsi:type="dcterms:W3CDTF">2012-11-05T13:18:50Z</dcterms:modified>
</cp:coreProperties>
</file>