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32"/>
  </p:notesMasterIdLst>
  <p:sldIdLst>
    <p:sldId id="256" r:id="rId2"/>
    <p:sldId id="257" r:id="rId3"/>
    <p:sldId id="258" r:id="rId4"/>
    <p:sldId id="274" r:id="rId5"/>
    <p:sldId id="275" r:id="rId6"/>
    <p:sldId id="262" r:id="rId7"/>
    <p:sldId id="263" r:id="rId8"/>
    <p:sldId id="260" r:id="rId9"/>
    <p:sldId id="261" r:id="rId10"/>
    <p:sldId id="265" r:id="rId11"/>
    <p:sldId id="266" r:id="rId12"/>
    <p:sldId id="267" r:id="rId13"/>
    <p:sldId id="269" r:id="rId14"/>
    <p:sldId id="270" r:id="rId15"/>
    <p:sldId id="271" r:id="rId16"/>
    <p:sldId id="282" r:id="rId17"/>
    <p:sldId id="259" r:id="rId18"/>
    <p:sldId id="276" r:id="rId19"/>
    <p:sldId id="277" r:id="rId20"/>
    <p:sldId id="283" r:id="rId21"/>
    <p:sldId id="284" r:id="rId22"/>
    <p:sldId id="285" r:id="rId23"/>
    <p:sldId id="286" r:id="rId24"/>
    <p:sldId id="272" r:id="rId25"/>
    <p:sldId id="273" r:id="rId26"/>
    <p:sldId id="279" r:id="rId27"/>
    <p:sldId id="264" r:id="rId28"/>
    <p:sldId id="281" r:id="rId29"/>
    <p:sldId id="268" r:id="rId30"/>
    <p:sldId id="280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71F27B-C1DA-41C3-BD3C-26628F4EE054}" type="datetimeFigureOut">
              <a:rPr lang="ru-RU" smtClean="0"/>
              <a:pPr/>
              <a:t>22.11.2012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E7B807-C663-4DE6-AA7E-B2671D9B38A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7B807-C663-4DE6-AA7E-B2671D9B38A3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F381-64E7-47F1-9C69-7BC242B8529A}" type="datetimeFigureOut">
              <a:rPr lang="ru-RU" smtClean="0"/>
              <a:pPr/>
              <a:t>22.11.2012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B3B31-9729-4F6F-8821-1B4186D56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F381-64E7-47F1-9C69-7BC242B8529A}" type="datetimeFigureOut">
              <a:rPr lang="ru-RU" smtClean="0"/>
              <a:pPr/>
              <a:t>22.11.2012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B3B31-9729-4F6F-8821-1B4186D56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F381-64E7-47F1-9C69-7BC242B8529A}" type="datetimeFigureOut">
              <a:rPr lang="ru-RU" smtClean="0"/>
              <a:pPr/>
              <a:t>22.11.2012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B3B31-9729-4F6F-8821-1B4186D56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F381-64E7-47F1-9C69-7BC242B8529A}" type="datetimeFigureOut">
              <a:rPr lang="ru-RU" smtClean="0"/>
              <a:pPr/>
              <a:t>22.11.2012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B3B31-9729-4F6F-8821-1B4186D56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F381-64E7-47F1-9C69-7BC242B8529A}" type="datetimeFigureOut">
              <a:rPr lang="ru-RU" smtClean="0"/>
              <a:pPr/>
              <a:t>22.11.2012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B3B31-9729-4F6F-8821-1B4186D56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F381-64E7-47F1-9C69-7BC242B8529A}" type="datetimeFigureOut">
              <a:rPr lang="ru-RU" smtClean="0"/>
              <a:pPr/>
              <a:t>22.11.2012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B3B31-9729-4F6F-8821-1B4186D56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F381-64E7-47F1-9C69-7BC242B8529A}" type="datetimeFigureOut">
              <a:rPr lang="ru-RU" smtClean="0"/>
              <a:pPr/>
              <a:t>22.11.2012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B3B31-9729-4F6F-8821-1B4186D56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F381-64E7-47F1-9C69-7BC242B8529A}" type="datetimeFigureOut">
              <a:rPr lang="ru-RU" smtClean="0"/>
              <a:pPr/>
              <a:t>22.11.2012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B3B31-9729-4F6F-8821-1B4186D56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F381-64E7-47F1-9C69-7BC242B8529A}" type="datetimeFigureOut">
              <a:rPr lang="ru-RU" smtClean="0"/>
              <a:pPr/>
              <a:t>22.11.2012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B3B31-9729-4F6F-8821-1B4186D56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F381-64E7-47F1-9C69-7BC242B8529A}" type="datetimeFigureOut">
              <a:rPr lang="ru-RU" smtClean="0"/>
              <a:pPr/>
              <a:t>22.11.2012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B3B31-9729-4F6F-8821-1B4186D56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6F381-64E7-47F1-9C69-7BC242B8529A}" type="datetimeFigureOut">
              <a:rPr lang="ru-RU" smtClean="0"/>
              <a:pPr/>
              <a:t>22.11.2012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CBB3B31-9729-4F6F-8821-1B4186D56B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CA6F381-64E7-47F1-9C69-7BC242B8529A}" type="datetimeFigureOut">
              <a:rPr lang="ru-RU" smtClean="0"/>
              <a:pPr/>
              <a:t>22.11.2012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CBB3B31-9729-4F6F-8821-1B4186D56B9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zoom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gi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2910" y="1428736"/>
            <a:ext cx="7772400" cy="3786214"/>
          </a:xfr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ru-RU" sz="4000" i="1" dirty="0" smtClean="0">
                <a:solidFill>
                  <a:schemeClr val="accent1"/>
                </a:solidFill>
              </a:rPr>
              <a:t/>
            </a:r>
            <a:br>
              <a:rPr lang="ru-RU" sz="4000" i="1" dirty="0" smtClean="0">
                <a:solidFill>
                  <a:schemeClr val="accent1"/>
                </a:solidFill>
              </a:rPr>
            </a:br>
            <a:r>
              <a:rPr lang="ru-RU" sz="4000" i="1" dirty="0" smtClean="0">
                <a:solidFill>
                  <a:schemeClr val="accent1"/>
                </a:solidFill>
              </a:rPr>
              <a:t/>
            </a:r>
            <a:br>
              <a:rPr lang="ru-RU" sz="4000" i="1" dirty="0" smtClean="0">
                <a:solidFill>
                  <a:schemeClr val="accent1"/>
                </a:solidFill>
              </a:rPr>
            </a:br>
            <a:r>
              <a:rPr lang="ru-RU" sz="4000" i="1" dirty="0" smtClean="0">
                <a:solidFill>
                  <a:schemeClr val="accent1"/>
                </a:solidFill>
              </a:rPr>
              <a:t/>
            </a:r>
            <a:br>
              <a:rPr lang="ru-RU" sz="4000" i="1" dirty="0" smtClean="0">
                <a:solidFill>
                  <a:schemeClr val="accent1"/>
                </a:solidFill>
              </a:rPr>
            </a:br>
            <a:r>
              <a:rPr lang="ru-RU" sz="4000" i="1" dirty="0" smtClean="0">
                <a:solidFill>
                  <a:schemeClr val="accent1"/>
                </a:solidFill>
              </a:rPr>
              <a:t/>
            </a:r>
            <a:br>
              <a:rPr lang="ru-RU" sz="4000" i="1" dirty="0" smtClean="0">
                <a:solidFill>
                  <a:schemeClr val="accent1"/>
                </a:solidFill>
              </a:rPr>
            </a:br>
            <a:r>
              <a:rPr lang="ru-RU" sz="4000" i="1" dirty="0" smtClean="0">
                <a:solidFill>
                  <a:schemeClr val="accent1"/>
                </a:solidFill>
              </a:rPr>
              <a:t/>
            </a:r>
            <a:br>
              <a:rPr lang="ru-RU" sz="4000" i="1" dirty="0" smtClean="0">
                <a:solidFill>
                  <a:schemeClr val="accent1"/>
                </a:solidFill>
              </a:rPr>
            </a:br>
            <a:r>
              <a:rPr lang="ru-RU" sz="4000" i="1" dirty="0" smtClean="0">
                <a:solidFill>
                  <a:schemeClr val="accent1"/>
                </a:solidFill>
              </a:rPr>
              <a:t>ОБЩЕСТВЕННЫЙ СМОТР ЗНАНИЙ</a:t>
            </a:r>
            <a:br>
              <a:rPr lang="ru-RU" sz="4000" i="1" dirty="0" smtClean="0">
                <a:solidFill>
                  <a:schemeClr val="accent1"/>
                </a:solidFill>
              </a:rPr>
            </a:br>
            <a:r>
              <a:rPr lang="ru-RU" sz="4000" i="1" dirty="0" smtClean="0">
                <a:solidFill>
                  <a:schemeClr val="accent1"/>
                </a:solidFill>
              </a:rPr>
              <a:t> ПО ТЕМЕ «ПРОСТЫЕ ВЕЩЕСТВА – МЕТАЛЛЫ И НЕМЕТАЛЛЫ.</a:t>
            </a:r>
            <a:br>
              <a:rPr lang="ru-RU" sz="4000" i="1" dirty="0" smtClean="0">
                <a:solidFill>
                  <a:schemeClr val="accent1"/>
                </a:solidFill>
              </a:rPr>
            </a:br>
            <a:r>
              <a:rPr lang="ru-RU" sz="4000" i="1" dirty="0" smtClean="0">
                <a:solidFill>
                  <a:schemeClr val="accent1"/>
                </a:solidFill>
              </a:rPr>
              <a:t> КОЛИЧЕСТВО ВЕЩЕСТВА. </a:t>
            </a:r>
            <a:br>
              <a:rPr lang="ru-RU" sz="4000" i="1" dirty="0" smtClean="0">
                <a:solidFill>
                  <a:schemeClr val="accent1"/>
                </a:solidFill>
              </a:rPr>
            </a:br>
            <a:r>
              <a:rPr lang="ru-RU" sz="4000" i="1" dirty="0" smtClean="0">
                <a:solidFill>
                  <a:schemeClr val="accent1"/>
                </a:solidFill>
              </a:rPr>
              <a:t>МОЛЯРНЫЙ ОБЪЕМ.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71472" y="285728"/>
            <a:ext cx="7772400" cy="71438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n w="50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Муниципальное общеобразовательное учреждение –</a:t>
            </a:r>
            <a:br>
              <a:rPr lang="ru-RU" sz="2400" b="1" dirty="0" smtClean="0">
                <a:ln w="50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 w="50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Слободская основная общеобразовательная школа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86182" y="5500702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химии и биологии: </a:t>
            </a:r>
          </a:p>
          <a:p>
            <a:pPr algn="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Кистанова Галина Федоровна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846980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КОНКУРС № 3. «ТЕСТИРОВАНИЕ»</a:t>
            </a:r>
            <a:endParaRPr lang="ru-RU" sz="4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0034" y="1071546"/>
            <a:ext cx="8258204" cy="857256"/>
          </a:xfrm>
        </p:spPr>
        <p:txBody>
          <a:bodyPr/>
          <a:lstStyle/>
          <a:p>
            <a:pPr algn="ctr"/>
            <a:endParaRPr lang="ru-RU" sz="3200" i="1" dirty="0" smtClean="0"/>
          </a:p>
          <a:p>
            <a:r>
              <a:rPr lang="ru-RU" sz="3200" dirty="0" smtClean="0">
                <a:solidFill>
                  <a:schemeClr val="tx1"/>
                </a:solidFill>
              </a:rPr>
              <a:t>1. Металлом является: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714348" y="2071678"/>
            <a:ext cx="3429024" cy="2000264"/>
          </a:xfr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2600" b="1" i="1" dirty="0" smtClean="0">
                <a:solidFill>
                  <a:schemeClr val="accent1">
                    <a:lumMod val="75000"/>
                  </a:schemeClr>
                </a:solidFill>
              </a:rPr>
              <a:t>«ПРОТОНЫ»</a:t>
            </a:r>
          </a:p>
          <a:p>
            <a:pPr>
              <a:buNone/>
            </a:pPr>
            <a:r>
              <a:rPr lang="ru-RU" sz="2600" b="1" i="1" dirty="0" smtClean="0"/>
              <a:t>А) КАЛИЙ, </a:t>
            </a:r>
          </a:p>
          <a:p>
            <a:pPr>
              <a:buNone/>
            </a:pPr>
            <a:r>
              <a:rPr lang="ru-RU" sz="2600" b="1" i="1" dirty="0" smtClean="0"/>
              <a:t>Б) СЕЛЕН, </a:t>
            </a:r>
          </a:p>
          <a:p>
            <a:pPr>
              <a:buNone/>
            </a:pPr>
            <a:r>
              <a:rPr lang="ru-RU" sz="2600" b="1" i="1" dirty="0" smtClean="0"/>
              <a:t>В) СЕРА, </a:t>
            </a:r>
          </a:p>
          <a:p>
            <a:pPr>
              <a:buNone/>
            </a:pPr>
            <a:r>
              <a:rPr lang="ru-RU" sz="2600" b="1" i="1" dirty="0" smtClean="0"/>
              <a:t>Г) ВОДОРОД</a:t>
            </a:r>
          </a:p>
          <a:p>
            <a:pPr>
              <a:buNone/>
            </a:pPr>
            <a:endParaRPr lang="ru-RU" sz="2800" b="1" i="1" dirty="0" smtClean="0"/>
          </a:p>
          <a:p>
            <a:pPr>
              <a:buNone/>
            </a:pPr>
            <a:endParaRPr lang="ru-RU" sz="2800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>
          <a:xfrm>
            <a:off x="4500563" y="2071678"/>
            <a:ext cx="3500461" cy="2000264"/>
          </a:xfr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</a:rPr>
              <a:t>«ЭЛЕКТРОНЫ»</a:t>
            </a:r>
          </a:p>
          <a:p>
            <a:pPr>
              <a:buNone/>
            </a:pPr>
            <a:r>
              <a:rPr lang="ru-RU" sz="2600" b="1" i="1" dirty="0" smtClean="0"/>
              <a:t>А) С,</a:t>
            </a:r>
          </a:p>
          <a:p>
            <a:pPr>
              <a:buNone/>
            </a:pPr>
            <a:r>
              <a:rPr lang="ru-RU" sz="2600" b="1" i="1" dirty="0" smtClean="0"/>
              <a:t>Б) </a:t>
            </a:r>
            <a:r>
              <a:rPr lang="en-US" sz="2600" b="1" i="1" dirty="0" smtClean="0"/>
              <a:t>F,</a:t>
            </a:r>
            <a:endParaRPr lang="ru-RU" sz="2600" b="1" i="1" dirty="0" smtClean="0"/>
          </a:p>
          <a:p>
            <a:pPr>
              <a:buNone/>
            </a:pPr>
            <a:r>
              <a:rPr lang="ru-RU" sz="2600" b="1" i="1" dirty="0" smtClean="0"/>
              <a:t>В) </a:t>
            </a:r>
            <a:r>
              <a:rPr lang="en-US" sz="2600" b="1" i="1" dirty="0" smtClean="0"/>
              <a:t>Fe,</a:t>
            </a:r>
            <a:endParaRPr lang="ru-RU" sz="2600" b="1" i="1" dirty="0" smtClean="0"/>
          </a:p>
          <a:p>
            <a:pPr>
              <a:buNone/>
            </a:pPr>
            <a:r>
              <a:rPr lang="ru-RU" sz="2600" b="1" i="1" dirty="0" smtClean="0"/>
              <a:t>Г)</a:t>
            </a:r>
            <a:r>
              <a:rPr lang="en-US" sz="2600" b="1" i="1" dirty="0" smtClean="0"/>
              <a:t> I</a:t>
            </a:r>
            <a:endParaRPr lang="ru-RU" sz="2600" b="1" i="1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idx="1"/>
          </p:nvPr>
        </p:nvSpPr>
        <p:spPr>
          <a:xfrm>
            <a:off x="357158" y="3786190"/>
            <a:ext cx="8258204" cy="500066"/>
          </a:xfrm>
        </p:spPr>
        <p:txBody>
          <a:bodyPr/>
          <a:lstStyle/>
          <a:p>
            <a:pPr algn="ctr"/>
            <a:endParaRPr lang="ru-RU" sz="3200" i="1" dirty="0" smtClean="0"/>
          </a:p>
          <a:p>
            <a:r>
              <a:rPr lang="ru-RU" sz="3200" dirty="0" smtClean="0">
                <a:solidFill>
                  <a:schemeClr val="tx1"/>
                </a:solidFill>
              </a:rPr>
              <a:t>2. К неметаллам относятся: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4572008"/>
            <a:ext cx="3429024" cy="2000264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«ПРОТОНЫ»</a:t>
            </a:r>
          </a:p>
          <a:p>
            <a:pPr>
              <a:buNone/>
            </a:pPr>
            <a:r>
              <a:rPr lang="ru-RU" sz="2400" b="1" i="1" dirty="0" smtClean="0"/>
              <a:t>А) </a:t>
            </a:r>
            <a:r>
              <a:rPr lang="en-US" sz="2400" b="1" i="1" dirty="0" smtClean="0"/>
              <a:t>N</a:t>
            </a:r>
            <a:r>
              <a:rPr lang="ru-RU" sz="2400" b="1" i="1" dirty="0" smtClean="0"/>
              <a:t>, </a:t>
            </a:r>
            <a:r>
              <a:rPr lang="en-US" sz="2400" b="1" i="1" dirty="0" smtClean="0"/>
              <a:t>O,</a:t>
            </a:r>
            <a:endParaRPr lang="ru-RU" sz="2400" b="1" i="1" dirty="0" smtClean="0"/>
          </a:p>
          <a:p>
            <a:pPr>
              <a:buNone/>
            </a:pPr>
            <a:r>
              <a:rPr lang="ru-RU" sz="2400" b="1" i="1" dirty="0" smtClean="0"/>
              <a:t>Б) </a:t>
            </a:r>
            <a:r>
              <a:rPr lang="en-US" sz="2400" b="1" i="1" dirty="0" smtClean="0"/>
              <a:t>Si</a:t>
            </a:r>
            <a:r>
              <a:rPr lang="ru-RU" sz="2400" b="1" i="1" dirty="0" smtClean="0"/>
              <a:t>, </a:t>
            </a:r>
            <a:r>
              <a:rPr lang="en-US" sz="2400" b="1" i="1" dirty="0" smtClean="0"/>
              <a:t>Na,</a:t>
            </a:r>
            <a:endParaRPr lang="ru-RU" sz="2400" b="1" i="1" dirty="0" smtClean="0"/>
          </a:p>
          <a:p>
            <a:pPr>
              <a:buNone/>
            </a:pPr>
            <a:r>
              <a:rPr lang="ru-RU" sz="2400" b="1" i="1" dirty="0" smtClean="0"/>
              <a:t>В)</a:t>
            </a:r>
            <a:r>
              <a:rPr lang="en-US" sz="2400" b="1" i="1" dirty="0" smtClean="0"/>
              <a:t>Ca</a:t>
            </a:r>
            <a:r>
              <a:rPr lang="ru-RU" sz="2400" b="1" i="1" dirty="0" smtClean="0"/>
              <a:t> , </a:t>
            </a:r>
            <a:r>
              <a:rPr lang="en-US" sz="2400" b="1" i="1" dirty="0" smtClean="0"/>
              <a:t>H,</a:t>
            </a:r>
            <a:endParaRPr lang="ru-RU" sz="2400" b="1" i="1" dirty="0" smtClean="0"/>
          </a:p>
          <a:p>
            <a:pPr>
              <a:buNone/>
            </a:pPr>
            <a:r>
              <a:rPr lang="ru-RU" sz="2400" b="1" i="1" dirty="0" smtClean="0"/>
              <a:t>Г) </a:t>
            </a:r>
            <a:r>
              <a:rPr lang="en-US" sz="2400" b="1" i="1" dirty="0" smtClean="0"/>
              <a:t>Cu, Al</a:t>
            </a:r>
            <a:endParaRPr lang="ru-RU" sz="2400" b="1" i="1" dirty="0" smtClean="0"/>
          </a:p>
        </p:txBody>
      </p:sp>
      <p:sp>
        <p:nvSpPr>
          <p:cNvPr id="10" name="Содержимое 6"/>
          <p:cNvSpPr txBox="1">
            <a:spLocks/>
          </p:cNvSpPr>
          <p:nvPr/>
        </p:nvSpPr>
        <p:spPr>
          <a:xfrm>
            <a:off x="4572000" y="4572008"/>
            <a:ext cx="3429024" cy="2000264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1"/>
            </a:solidFill>
          </a:ln>
        </p:spPr>
        <p:txBody>
          <a:bodyPr vert="horz" tIns="0">
            <a:normAutofit fontScale="92500" lnSpcReduction="10000"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«ЭЛЕКТРОНЫ»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А) СЕРЕБРО, МЕДЬ,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Б) </a:t>
            </a:r>
            <a:r>
              <a:rPr lang="ru-RU" sz="2600" b="1" i="1" noProof="0" dirty="0" smtClean="0"/>
              <a:t>ХЛОР, ФТОР,</a:t>
            </a:r>
            <a:endParaRPr kumimoji="0" lang="ru-RU" sz="26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В) </a:t>
            </a:r>
            <a:r>
              <a:rPr lang="ru-RU" sz="2600" b="1" i="1" dirty="0" smtClean="0"/>
              <a:t>ЖЕЛЕЗО, АЗОТ,</a:t>
            </a:r>
            <a:endParaRPr kumimoji="0" lang="ru-RU" sz="26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Г)</a:t>
            </a:r>
            <a:r>
              <a:rPr kumimoji="0" lang="en-US" sz="2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ЦИНК,</a:t>
            </a:r>
            <a:r>
              <a:rPr kumimoji="0" lang="ru-RU" sz="2600" b="1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ЛИТИЙ</a:t>
            </a:r>
            <a:endParaRPr kumimoji="0" lang="ru-RU" sz="26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000"/>
                            </p:stCondLst>
                            <p:childTnLst>
                              <p:par>
                                <p:cTn id="8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 build="p" animBg="1"/>
      <p:bldP spid="7" grpId="0" build="p" animBg="1"/>
      <p:bldP spid="8" grpId="0" build="p"/>
      <p:bldP spid="9" grpId="0" build="allAtOnce" animBg="1"/>
      <p:bldP spid="10" grpId="0" build="allAtOnce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3"/>
          <p:cNvSpPr>
            <a:spLocks noGrp="1"/>
          </p:cNvSpPr>
          <p:nvPr>
            <p:ph type="body" idx="1"/>
          </p:nvPr>
        </p:nvSpPr>
        <p:spPr>
          <a:xfrm>
            <a:off x="428596" y="785794"/>
            <a:ext cx="8258204" cy="714380"/>
          </a:xfrm>
        </p:spPr>
        <p:txBody>
          <a:bodyPr/>
          <a:lstStyle/>
          <a:p>
            <a:pPr algn="ctr"/>
            <a:endParaRPr lang="ru-RU" sz="3200" i="1" dirty="0" smtClean="0"/>
          </a:p>
          <a:p>
            <a:r>
              <a:rPr lang="ru-RU" sz="3200" dirty="0" smtClean="0">
                <a:solidFill>
                  <a:schemeClr val="tx1"/>
                </a:solidFill>
              </a:rPr>
              <a:t>3. </a:t>
            </a:r>
            <a:r>
              <a:rPr lang="ru-RU" dirty="0" smtClean="0">
                <a:solidFill>
                  <a:schemeClr val="tx1"/>
                </a:solidFill>
              </a:rPr>
              <a:t>ВЕЩЕСТВА С ИОННОЙ ХИМИЧЕСКОЙ СВЯЗЬЮ: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2"/>
          </p:nvPr>
        </p:nvSpPr>
        <p:spPr>
          <a:xfrm>
            <a:off x="428596" y="2214554"/>
            <a:ext cx="7786742" cy="3425553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</a:rPr>
              <a:t>«ПРОТОНЫ»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	«ЭЛЕКТРОНЫ»</a:t>
            </a:r>
          </a:p>
          <a:p>
            <a:pPr>
              <a:buNone/>
            </a:pPr>
            <a:endParaRPr lang="ru-RU" sz="900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3600" b="1" i="1" dirty="0" smtClean="0"/>
              <a:t>		А) Н</a:t>
            </a:r>
            <a:r>
              <a:rPr lang="en-US" sz="3600" b="1" i="1" baseline="-25000" dirty="0" smtClean="0"/>
              <a:t>2</a:t>
            </a:r>
            <a:r>
              <a:rPr lang="en-US" sz="3600" b="1" i="1" dirty="0" smtClean="0"/>
              <a:t> </a:t>
            </a:r>
            <a:r>
              <a:rPr lang="ru-RU" sz="3600" b="1" i="1" dirty="0" smtClean="0"/>
              <a:t>,			А) </a:t>
            </a:r>
            <a:r>
              <a:rPr lang="en-US" sz="3600" b="1" i="1" dirty="0" smtClean="0"/>
              <a:t>N</a:t>
            </a:r>
            <a:r>
              <a:rPr lang="en-US" sz="3600" b="1" i="1" baseline="-25000" dirty="0" smtClean="0"/>
              <a:t>2</a:t>
            </a:r>
            <a:r>
              <a:rPr lang="en-US" sz="3600" b="1" i="1" dirty="0" smtClean="0"/>
              <a:t> </a:t>
            </a:r>
            <a:r>
              <a:rPr lang="ru-RU" sz="3600" b="1" i="1" dirty="0" smtClean="0"/>
              <a:t>,</a:t>
            </a:r>
          </a:p>
          <a:p>
            <a:pPr>
              <a:buNone/>
            </a:pPr>
            <a:r>
              <a:rPr lang="ru-RU" sz="3600" b="1" i="1" dirty="0" smtClean="0"/>
              <a:t>		Б) </a:t>
            </a:r>
            <a:r>
              <a:rPr lang="en-US" sz="3600" b="1" i="1" dirty="0" smtClean="0"/>
              <a:t>H</a:t>
            </a:r>
            <a:r>
              <a:rPr lang="en-US" sz="3600" b="1" i="1" baseline="-25000" dirty="0" smtClean="0"/>
              <a:t>2</a:t>
            </a:r>
            <a:r>
              <a:rPr lang="en-US" sz="3600" b="1" i="1" dirty="0" smtClean="0"/>
              <a:t>S,</a:t>
            </a:r>
            <a:r>
              <a:rPr lang="ru-RU" sz="3600" b="1" i="1" dirty="0" smtClean="0"/>
              <a:t> 			Б) </a:t>
            </a:r>
            <a:r>
              <a:rPr lang="en-US" sz="3600" b="1" i="1" dirty="0" smtClean="0"/>
              <a:t>CaCl</a:t>
            </a:r>
            <a:r>
              <a:rPr lang="en-US" sz="3600" b="1" i="1" baseline="-25000" dirty="0" smtClean="0"/>
              <a:t>2</a:t>
            </a:r>
            <a:r>
              <a:rPr lang="en-US" sz="3600" b="1" i="1" dirty="0" smtClean="0"/>
              <a:t> ,</a:t>
            </a:r>
            <a:endParaRPr lang="ru-RU" sz="3600" b="1" i="1" dirty="0" smtClean="0"/>
          </a:p>
          <a:p>
            <a:pPr>
              <a:buNone/>
            </a:pPr>
            <a:r>
              <a:rPr lang="ru-RU" sz="3600" b="1" i="1" dirty="0" smtClean="0"/>
              <a:t>		В)</a:t>
            </a:r>
            <a:r>
              <a:rPr lang="en-US" sz="3600" b="1" i="1" dirty="0" smtClean="0"/>
              <a:t>NaCl,</a:t>
            </a:r>
            <a:r>
              <a:rPr lang="ru-RU" sz="3600" b="1" i="1" dirty="0" smtClean="0"/>
              <a:t> 			В) </a:t>
            </a:r>
            <a:r>
              <a:rPr lang="en-US" sz="3600" b="1" i="1" dirty="0" err="1" smtClean="0"/>
              <a:t>HCl</a:t>
            </a:r>
            <a:r>
              <a:rPr lang="en-US" sz="3600" b="1" i="1" dirty="0" smtClean="0"/>
              <a:t>,</a:t>
            </a:r>
            <a:endParaRPr lang="ru-RU" sz="3600" b="1" i="1" dirty="0" smtClean="0"/>
          </a:p>
          <a:p>
            <a:pPr>
              <a:buNone/>
            </a:pPr>
            <a:r>
              <a:rPr lang="ru-RU" sz="3600" b="1" i="1" dirty="0" smtClean="0"/>
              <a:t>		Г) </a:t>
            </a:r>
            <a:r>
              <a:rPr lang="en-US" sz="3600" b="1" i="1" dirty="0" smtClean="0"/>
              <a:t>H</a:t>
            </a:r>
            <a:r>
              <a:rPr lang="en-US" sz="3600" b="1" i="1" baseline="-25000" dirty="0" smtClean="0"/>
              <a:t>2</a:t>
            </a:r>
            <a:r>
              <a:rPr lang="en-US" sz="3600" b="1" i="1" dirty="0" smtClean="0"/>
              <a:t>O</a:t>
            </a:r>
            <a:r>
              <a:rPr lang="ru-RU" sz="3600" b="1" i="1" dirty="0" smtClean="0"/>
              <a:t>			Г)</a:t>
            </a:r>
            <a:r>
              <a:rPr lang="en-US" sz="3600" b="1" i="1" dirty="0" smtClean="0"/>
              <a:t> OF</a:t>
            </a:r>
            <a:r>
              <a:rPr lang="en-US" sz="3600" b="1" i="1" baseline="-25000" dirty="0" smtClean="0"/>
              <a:t>2</a:t>
            </a:r>
            <a:endParaRPr lang="ru-RU" sz="3600" b="1" i="1" dirty="0" smtClean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3"/>
          <p:cNvSpPr>
            <a:spLocks noGrp="1"/>
          </p:cNvSpPr>
          <p:nvPr>
            <p:ph type="body" idx="1"/>
          </p:nvPr>
        </p:nvSpPr>
        <p:spPr>
          <a:xfrm>
            <a:off x="285720" y="785794"/>
            <a:ext cx="8572560" cy="1285884"/>
          </a:xfrm>
        </p:spPr>
        <p:txBody>
          <a:bodyPr/>
          <a:lstStyle/>
          <a:p>
            <a:pPr algn="ctr"/>
            <a:endParaRPr lang="ru-RU" sz="3200" i="1" dirty="0" smtClean="0"/>
          </a:p>
          <a:p>
            <a:r>
              <a:rPr lang="ru-RU" sz="3200" dirty="0" smtClean="0">
                <a:solidFill>
                  <a:schemeClr val="tx1"/>
                </a:solidFill>
              </a:rPr>
              <a:t> 4. </a:t>
            </a:r>
            <a:r>
              <a:rPr lang="ru-RU" dirty="0" smtClean="0">
                <a:solidFill>
                  <a:schemeClr val="tx1"/>
                </a:solidFill>
              </a:rPr>
              <a:t>ВЕЩЕСТВА С КОВАЛЕНТНОЙ ПОЛЯРНОЙ СВЯЗЬЮ:</a:t>
            </a:r>
          </a:p>
        </p:txBody>
      </p:sp>
      <p:sp>
        <p:nvSpPr>
          <p:cNvPr id="10" name="Содержимое 8"/>
          <p:cNvSpPr>
            <a:spLocks noGrp="1"/>
          </p:cNvSpPr>
          <p:nvPr>
            <p:ph sz="quarter" idx="2"/>
          </p:nvPr>
        </p:nvSpPr>
        <p:spPr>
          <a:xfrm>
            <a:off x="571472" y="2269051"/>
            <a:ext cx="7786742" cy="3407087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</a:rPr>
              <a:t>«ПРОТОНЫ»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	«ЭЛЕКТРОНЫ»</a:t>
            </a:r>
          </a:p>
          <a:p>
            <a:pPr algn="ctr">
              <a:buNone/>
            </a:pPr>
            <a:endParaRPr lang="ru-RU" sz="800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3600" b="1" i="1" dirty="0" smtClean="0"/>
              <a:t>		    А) </a:t>
            </a:r>
            <a:r>
              <a:rPr lang="en-US" sz="3600" b="1" i="1" dirty="0" smtClean="0"/>
              <a:t>O</a:t>
            </a:r>
            <a:r>
              <a:rPr lang="en-US" sz="3600" b="1" i="1" baseline="-25000" dirty="0" smtClean="0"/>
              <a:t>3</a:t>
            </a:r>
            <a:r>
              <a:rPr lang="en-US" sz="3600" b="1" i="1" dirty="0" smtClean="0"/>
              <a:t> </a:t>
            </a:r>
            <a:r>
              <a:rPr lang="ru-RU" sz="3600" b="1" i="1" dirty="0" smtClean="0"/>
              <a:t>, 		    А) </a:t>
            </a:r>
            <a:r>
              <a:rPr lang="en-US" sz="3600" b="1" i="1" dirty="0" smtClean="0"/>
              <a:t>NH</a:t>
            </a:r>
            <a:r>
              <a:rPr lang="en-US" sz="3600" b="1" i="1" baseline="-25000" dirty="0" smtClean="0"/>
              <a:t>3</a:t>
            </a:r>
            <a:r>
              <a:rPr lang="en-US" sz="3600" b="1" i="1" dirty="0" smtClean="0"/>
              <a:t> </a:t>
            </a:r>
            <a:r>
              <a:rPr lang="ru-RU" sz="3600" b="1" i="1" dirty="0" smtClean="0"/>
              <a:t>,</a:t>
            </a:r>
          </a:p>
          <a:p>
            <a:pPr>
              <a:buNone/>
            </a:pPr>
            <a:r>
              <a:rPr lang="ru-RU" sz="3600" b="1" i="1" dirty="0" smtClean="0"/>
              <a:t>		   Б) </a:t>
            </a:r>
            <a:r>
              <a:rPr lang="en-US" sz="3600" b="1" i="1" dirty="0" smtClean="0"/>
              <a:t>HF,</a:t>
            </a:r>
            <a:r>
              <a:rPr lang="ru-RU" sz="3600" b="1" i="1" dirty="0" smtClean="0"/>
              <a:t> 			   Б) </a:t>
            </a:r>
            <a:r>
              <a:rPr lang="en-US" sz="3600" b="1" i="1" dirty="0" smtClean="0"/>
              <a:t>Na</a:t>
            </a:r>
            <a:r>
              <a:rPr lang="en-US" sz="3600" b="1" i="1" baseline="-25000" dirty="0" smtClean="0"/>
              <a:t>2</a:t>
            </a:r>
            <a:r>
              <a:rPr lang="en-US" sz="3600" b="1" i="1" dirty="0" smtClean="0"/>
              <a:t>S,</a:t>
            </a:r>
            <a:endParaRPr lang="ru-RU" sz="3600" b="1" i="1" dirty="0" smtClean="0"/>
          </a:p>
          <a:p>
            <a:pPr>
              <a:buNone/>
            </a:pPr>
            <a:r>
              <a:rPr lang="ru-RU" sz="3600" b="1" i="1" dirty="0" smtClean="0"/>
              <a:t>		  В)</a:t>
            </a:r>
            <a:r>
              <a:rPr lang="en-US" sz="3600" b="1" i="1" dirty="0" smtClean="0"/>
              <a:t>KF,</a:t>
            </a:r>
            <a:r>
              <a:rPr lang="ru-RU" sz="3600" b="1" i="1" dirty="0" smtClean="0"/>
              <a:t> 			   В) </a:t>
            </a:r>
            <a:r>
              <a:rPr lang="en-US" sz="3600" b="1" i="1" dirty="0" smtClean="0"/>
              <a:t>O</a:t>
            </a:r>
            <a:r>
              <a:rPr lang="en-US" sz="3600" b="1" i="1" baseline="-25000" dirty="0" smtClean="0"/>
              <a:t>2</a:t>
            </a:r>
            <a:r>
              <a:rPr lang="en-US" sz="3600" b="1" i="1" dirty="0" smtClean="0"/>
              <a:t> ,</a:t>
            </a:r>
            <a:endParaRPr lang="ru-RU" sz="3600" b="1" i="1" dirty="0" smtClean="0"/>
          </a:p>
          <a:p>
            <a:pPr>
              <a:buNone/>
            </a:pPr>
            <a:r>
              <a:rPr lang="ru-RU" sz="3600" b="1" i="1" dirty="0" smtClean="0"/>
              <a:t>		  Г) </a:t>
            </a:r>
            <a:r>
              <a:rPr lang="en-US" sz="3600" b="1" i="1" dirty="0" smtClean="0"/>
              <a:t>F</a:t>
            </a:r>
            <a:r>
              <a:rPr lang="en-US" sz="3600" b="1" i="1" baseline="-25000" dirty="0" smtClean="0"/>
              <a:t>2</a:t>
            </a:r>
            <a:r>
              <a:rPr lang="ru-RU" sz="3600" b="1" i="1" baseline="-25000" dirty="0" smtClean="0"/>
              <a:t>			    </a:t>
            </a:r>
            <a:r>
              <a:rPr lang="ru-RU" sz="3600" b="1" i="1" dirty="0" smtClean="0"/>
              <a:t>Г)</a:t>
            </a:r>
            <a:r>
              <a:rPr lang="en-US" sz="3600" b="1" i="1" dirty="0" smtClean="0"/>
              <a:t> Cl</a:t>
            </a:r>
            <a:r>
              <a:rPr lang="en-US" sz="3600" b="1" i="1" baseline="-25000" dirty="0" smtClean="0"/>
              <a:t>2</a:t>
            </a:r>
            <a:endParaRPr lang="ru-RU" sz="3600" b="1" i="1" dirty="0" smtClean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0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3"/>
          <p:cNvSpPr>
            <a:spLocks noGrp="1"/>
          </p:cNvSpPr>
          <p:nvPr>
            <p:ph type="body" idx="1"/>
          </p:nvPr>
        </p:nvSpPr>
        <p:spPr>
          <a:xfrm>
            <a:off x="214282" y="785794"/>
            <a:ext cx="8572560" cy="1285884"/>
          </a:xfrm>
        </p:spPr>
        <p:txBody>
          <a:bodyPr/>
          <a:lstStyle/>
          <a:p>
            <a:pPr algn="ctr"/>
            <a:endParaRPr lang="en-US" sz="3200" i="1" dirty="0" smtClean="0"/>
          </a:p>
          <a:p>
            <a:pPr marL="274638" indent="-274638"/>
            <a:r>
              <a:rPr lang="ru-RU" i="1" dirty="0" smtClean="0">
                <a:solidFill>
                  <a:schemeClr val="tx1"/>
                </a:solidFill>
              </a:rPr>
              <a:t>5. </a:t>
            </a:r>
            <a:r>
              <a:rPr lang="ru-RU" dirty="0" smtClean="0">
                <a:solidFill>
                  <a:schemeClr val="tx1"/>
                </a:solidFill>
              </a:rPr>
              <a:t>МЕТАЛЛИЧЕСКАЯ КРИСТАЛЛИЧЕСКАЯ РЕШЕТКА ХАРАКТЕРНА:</a:t>
            </a:r>
          </a:p>
          <a:p>
            <a:endParaRPr lang="ru-RU" i="1" dirty="0" smtClean="0">
              <a:solidFill>
                <a:schemeClr val="tx1"/>
              </a:solidFill>
            </a:endParaRPr>
          </a:p>
        </p:txBody>
      </p:sp>
      <p:sp>
        <p:nvSpPr>
          <p:cNvPr id="8" name="Содержимое 8"/>
          <p:cNvSpPr>
            <a:spLocks noGrp="1"/>
          </p:cNvSpPr>
          <p:nvPr>
            <p:ph sz="quarter" idx="2"/>
          </p:nvPr>
        </p:nvSpPr>
        <p:spPr>
          <a:xfrm>
            <a:off x="500034" y="2285992"/>
            <a:ext cx="8072494" cy="3407087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</a:rPr>
              <a:t>«ПРОТОНЫ»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	«ЭЛЕКТРОНЫ»</a:t>
            </a:r>
          </a:p>
          <a:p>
            <a:pPr algn="ctr">
              <a:buNone/>
            </a:pPr>
            <a:endParaRPr lang="ru-RU" sz="800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3600" b="1" i="1" dirty="0" smtClean="0"/>
              <a:t>		     А) </a:t>
            </a:r>
            <a:r>
              <a:rPr lang="en-US" sz="3600" b="1" i="1" dirty="0" smtClean="0"/>
              <a:t>O</a:t>
            </a:r>
            <a:r>
              <a:rPr lang="en-US" sz="3600" b="1" i="1" baseline="-25000" dirty="0" smtClean="0"/>
              <a:t>3</a:t>
            </a:r>
            <a:r>
              <a:rPr lang="en-US" sz="3600" b="1" i="1" dirty="0" smtClean="0"/>
              <a:t> </a:t>
            </a:r>
            <a:r>
              <a:rPr lang="ru-RU" sz="3600" b="1" i="1" dirty="0" smtClean="0"/>
              <a:t>,		      А) </a:t>
            </a:r>
            <a:r>
              <a:rPr lang="en-US" sz="3600" b="1" i="1" dirty="0" smtClean="0"/>
              <a:t>N</a:t>
            </a:r>
            <a:r>
              <a:rPr lang="ru-RU" sz="3600" b="1" i="1" baseline="-25000" dirty="0" smtClean="0"/>
              <a:t>2</a:t>
            </a:r>
            <a:r>
              <a:rPr lang="en-US" sz="3600" b="1" i="1" dirty="0" smtClean="0"/>
              <a:t> </a:t>
            </a:r>
            <a:r>
              <a:rPr lang="ru-RU" sz="3600" b="1" i="1" dirty="0" smtClean="0"/>
              <a:t>,</a:t>
            </a:r>
          </a:p>
          <a:p>
            <a:pPr>
              <a:buNone/>
            </a:pPr>
            <a:r>
              <a:rPr lang="ru-RU" sz="3600" b="1" i="1" dirty="0" smtClean="0"/>
              <a:t>		    Б) </a:t>
            </a:r>
            <a:r>
              <a:rPr lang="en-US" sz="3600" b="1" i="1" dirty="0" smtClean="0"/>
              <a:t>H</a:t>
            </a:r>
            <a:r>
              <a:rPr lang="ru-RU" sz="3600" b="1" i="1" baseline="-25000" dirty="0" smtClean="0"/>
              <a:t>2 </a:t>
            </a:r>
            <a:r>
              <a:rPr lang="en-US" sz="3600" b="1" i="1" dirty="0" smtClean="0"/>
              <a:t>,</a:t>
            </a:r>
            <a:r>
              <a:rPr lang="ru-RU" sz="3600" b="1" i="1" dirty="0" smtClean="0"/>
              <a:t> 			     Б)</a:t>
            </a:r>
            <a:r>
              <a:rPr lang="en-US" sz="3600" b="1" i="1" dirty="0" smtClean="0"/>
              <a:t> H</a:t>
            </a:r>
            <a:r>
              <a:rPr lang="en-US" sz="3600" b="1" i="1" baseline="-25000" dirty="0" smtClean="0"/>
              <a:t>2</a:t>
            </a:r>
            <a:r>
              <a:rPr lang="en-US" sz="3600" b="1" i="1" dirty="0" smtClean="0"/>
              <a:t>O,</a:t>
            </a:r>
            <a:endParaRPr lang="ru-RU" sz="3600" b="1" i="1" dirty="0" smtClean="0"/>
          </a:p>
          <a:p>
            <a:pPr>
              <a:buNone/>
            </a:pPr>
            <a:r>
              <a:rPr lang="ru-RU" sz="3600" b="1" i="1" dirty="0" smtClean="0"/>
              <a:t>		   В)</a:t>
            </a:r>
            <a:r>
              <a:rPr lang="ru-RU" sz="3600" b="1" i="1" dirty="0" err="1" smtClean="0"/>
              <a:t>Са</a:t>
            </a:r>
            <a:r>
              <a:rPr lang="en-US" sz="3600" b="1" i="1" dirty="0" smtClean="0"/>
              <a:t>,</a:t>
            </a:r>
            <a:r>
              <a:rPr lang="ru-RU" sz="3600" b="1" i="1" dirty="0" smtClean="0"/>
              <a:t>			     В) С</a:t>
            </a:r>
            <a:r>
              <a:rPr lang="en-US" sz="3600" b="1" i="1" dirty="0" smtClean="0"/>
              <a:t> ,</a:t>
            </a:r>
            <a:endParaRPr lang="ru-RU" sz="3600" b="1" i="1" dirty="0" smtClean="0"/>
          </a:p>
          <a:p>
            <a:pPr>
              <a:buNone/>
            </a:pPr>
            <a:r>
              <a:rPr lang="ru-RU" sz="3600" b="1" i="1" dirty="0" smtClean="0"/>
              <a:t>		   Г)</a:t>
            </a:r>
            <a:r>
              <a:rPr lang="en-US" sz="3600" b="1" i="1" dirty="0" smtClean="0"/>
              <a:t> NaCl</a:t>
            </a:r>
            <a:r>
              <a:rPr lang="ru-RU" sz="3600" b="1" i="1" dirty="0" smtClean="0"/>
              <a:t>		     Г)</a:t>
            </a:r>
            <a:r>
              <a:rPr lang="en-US" sz="3600" b="1" i="1" dirty="0" smtClean="0"/>
              <a:t> </a:t>
            </a:r>
            <a:r>
              <a:rPr lang="ru-RU" sz="3600" b="1" i="1" dirty="0" smtClean="0"/>
              <a:t>А</a:t>
            </a:r>
            <a:r>
              <a:rPr lang="en-US" sz="3600" b="1" i="1" dirty="0" smtClean="0"/>
              <a:t>l</a:t>
            </a:r>
            <a:endParaRPr lang="ru-RU" sz="3600" b="1" i="1" dirty="0" smtClean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14282" y="1428736"/>
            <a:ext cx="8643998" cy="2214578"/>
          </a:xfr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1"/>
            </a:solidFill>
          </a:ln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3500" b="1" i="1" dirty="0" smtClean="0">
                <a:solidFill>
                  <a:schemeClr val="accent1">
                    <a:lumMod val="75000"/>
                  </a:schemeClr>
                </a:solidFill>
              </a:rPr>
              <a:t>«ПРОТОНЫ»		         «ЭЛЕТРОНЫ»		</a:t>
            </a:r>
          </a:p>
          <a:p>
            <a:pPr>
              <a:buNone/>
            </a:pPr>
            <a:r>
              <a:rPr lang="ru-RU" sz="2600" b="1" i="1" dirty="0" smtClean="0"/>
              <a:t>А)  94 г/моль			  А) 36 г/моль</a:t>
            </a:r>
          </a:p>
          <a:p>
            <a:pPr>
              <a:buNone/>
            </a:pPr>
            <a:r>
              <a:rPr lang="ru-RU" sz="2600" b="1" i="1" dirty="0" smtClean="0"/>
              <a:t>Б)  98 г/моль                                        Б) 53 г/моль</a:t>
            </a:r>
          </a:p>
          <a:p>
            <a:pPr>
              <a:buNone/>
            </a:pPr>
            <a:r>
              <a:rPr lang="ru-RU" sz="2600" b="1" i="1" dirty="0" smtClean="0"/>
              <a:t>В) 48 г/моль   			 В)  63 г/моль                                      </a:t>
            </a:r>
          </a:p>
          <a:p>
            <a:pPr>
              <a:buNone/>
            </a:pPr>
            <a:endParaRPr lang="ru-RU" sz="2400" b="1" i="1" dirty="0" smtClean="0"/>
          </a:p>
          <a:p>
            <a:pPr algn="ctr">
              <a:buNone/>
            </a:pPr>
            <a:endParaRPr lang="ru-RU" dirty="0"/>
          </a:p>
        </p:txBody>
      </p:sp>
      <p:sp>
        <p:nvSpPr>
          <p:cNvPr id="7" name="Текст 3"/>
          <p:cNvSpPr>
            <a:spLocks noGrp="1"/>
          </p:cNvSpPr>
          <p:nvPr>
            <p:ph type="body" idx="1"/>
          </p:nvPr>
        </p:nvSpPr>
        <p:spPr>
          <a:xfrm>
            <a:off x="214282" y="428604"/>
            <a:ext cx="8572560" cy="1000132"/>
          </a:xfrm>
        </p:spPr>
        <p:txBody>
          <a:bodyPr/>
          <a:lstStyle/>
          <a:p>
            <a:pPr algn="ctr"/>
            <a:endParaRPr lang="en-US" sz="3200" i="1" dirty="0" smtClean="0"/>
          </a:p>
          <a:p>
            <a:pPr lvl="0"/>
            <a:r>
              <a:rPr lang="ru-RU" i="1" dirty="0" smtClean="0">
                <a:solidFill>
                  <a:schemeClr val="tx1"/>
                </a:solidFill>
              </a:rPr>
              <a:t>6. </a:t>
            </a:r>
            <a:r>
              <a:rPr lang="ru-RU" dirty="0" smtClean="0">
                <a:solidFill>
                  <a:schemeClr val="tx1"/>
                </a:solidFill>
              </a:rPr>
              <a:t>Молярная масса  серной кислоты  </a:t>
            </a:r>
            <a:r>
              <a:rPr lang="en-US" dirty="0" smtClean="0">
                <a:solidFill>
                  <a:schemeClr val="tx1"/>
                </a:solidFill>
              </a:rPr>
              <a:t>H</a:t>
            </a:r>
            <a:r>
              <a:rPr lang="en-US" baseline="-25000" dirty="0" smtClean="0">
                <a:solidFill>
                  <a:schemeClr val="tx1"/>
                </a:solidFill>
              </a:rPr>
              <a:t>2 </a:t>
            </a:r>
            <a:r>
              <a:rPr lang="en-US" dirty="0" smtClean="0">
                <a:solidFill>
                  <a:schemeClr val="tx1"/>
                </a:solidFill>
              </a:rPr>
              <a:t> SO</a:t>
            </a:r>
            <a:r>
              <a:rPr lang="en-US" baseline="-25000" dirty="0" smtClean="0">
                <a:solidFill>
                  <a:schemeClr val="tx1"/>
                </a:solidFill>
              </a:rPr>
              <a:t>4</a:t>
            </a:r>
            <a:r>
              <a:rPr lang="ru-RU" baseline="-25000" dirty="0" smtClean="0">
                <a:solidFill>
                  <a:schemeClr val="tx1"/>
                </a:solidFill>
              </a:rPr>
              <a:t> </a:t>
            </a:r>
            <a:r>
              <a:rPr lang="en-US" baseline="-25000" dirty="0" smtClean="0">
                <a:solidFill>
                  <a:schemeClr val="tx1"/>
                </a:solidFill>
              </a:rPr>
              <a:t> </a:t>
            </a:r>
            <a:r>
              <a:rPr lang="ru-RU" baseline="-25000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и  азотной кислоты  Н</a:t>
            </a:r>
            <a:r>
              <a:rPr lang="en-US" dirty="0" smtClean="0">
                <a:solidFill>
                  <a:schemeClr val="tx1"/>
                </a:solidFill>
              </a:rPr>
              <a:t>NO</a:t>
            </a:r>
            <a:r>
              <a:rPr lang="en-US" baseline="-25000" dirty="0" smtClean="0">
                <a:solidFill>
                  <a:schemeClr val="tx1"/>
                </a:solidFill>
              </a:rPr>
              <a:t>3</a:t>
            </a:r>
            <a:r>
              <a:rPr lang="ru-RU" baseline="-25000" dirty="0" smtClean="0">
                <a:solidFill>
                  <a:schemeClr val="tx1"/>
                </a:solidFill>
              </a:rPr>
              <a:t>  </a:t>
            </a:r>
            <a:r>
              <a:rPr lang="ru-RU" dirty="0" smtClean="0">
                <a:solidFill>
                  <a:schemeClr val="tx1"/>
                </a:solidFill>
              </a:rPr>
              <a:t>равна:</a:t>
            </a:r>
          </a:p>
          <a:p>
            <a:endParaRPr lang="ru-RU" i="1" dirty="0" smtClean="0">
              <a:solidFill>
                <a:schemeClr val="tx1"/>
              </a:solidFill>
            </a:endParaRPr>
          </a:p>
        </p:txBody>
      </p:sp>
      <p:sp>
        <p:nvSpPr>
          <p:cNvPr id="8" name="Содержимое 5"/>
          <p:cNvSpPr>
            <a:spLocks noGrp="1"/>
          </p:cNvSpPr>
          <p:nvPr>
            <p:ph sz="quarter" idx="4"/>
          </p:nvPr>
        </p:nvSpPr>
        <p:spPr>
          <a:xfrm>
            <a:off x="214282" y="4500570"/>
            <a:ext cx="8643998" cy="2000264"/>
          </a:xfr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500" b="1" i="1" dirty="0" smtClean="0">
                <a:solidFill>
                  <a:schemeClr val="accent1">
                    <a:lumMod val="75000"/>
                  </a:schemeClr>
                </a:solidFill>
              </a:rPr>
              <a:t>«ПРОТОНЫ»</a:t>
            </a:r>
            <a:r>
              <a:rPr lang="en-US" sz="3500" b="1" i="1" dirty="0" smtClean="0">
                <a:solidFill>
                  <a:schemeClr val="accent1">
                    <a:lumMod val="75000"/>
                  </a:schemeClr>
                </a:solidFill>
              </a:rPr>
              <a:t>              </a:t>
            </a:r>
            <a:r>
              <a:rPr lang="ru-RU" sz="35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5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500" b="1" i="1" dirty="0" smtClean="0">
                <a:solidFill>
                  <a:schemeClr val="accent1">
                    <a:lumMod val="75000"/>
                  </a:schemeClr>
                </a:solidFill>
              </a:rPr>
              <a:t>«ЭЛЕКТРОНЫ»</a:t>
            </a:r>
          </a:p>
          <a:p>
            <a:pPr>
              <a:buNone/>
            </a:pPr>
            <a:r>
              <a:rPr lang="ru-RU" sz="2600" b="1" i="1" dirty="0" smtClean="0"/>
              <a:t>А)   7                                                           А)  15</a:t>
            </a:r>
          </a:p>
          <a:p>
            <a:pPr>
              <a:buNone/>
            </a:pPr>
            <a:r>
              <a:rPr lang="ru-RU" sz="2600" b="1" i="1" dirty="0" smtClean="0"/>
              <a:t>Б)   9                                                          Б)  30</a:t>
            </a:r>
          </a:p>
          <a:p>
            <a:pPr>
              <a:buNone/>
            </a:pPr>
            <a:r>
              <a:rPr lang="ru-RU" sz="2600" b="1" i="1" dirty="0" smtClean="0"/>
              <a:t>В)   19                                                        В)  16</a:t>
            </a:r>
          </a:p>
          <a:p>
            <a:pPr>
              <a:buNone/>
            </a:pPr>
            <a:endParaRPr lang="ru-RU" sz="2400" b="1" i="1" dirty="0" smtClean="0"/>
          </a:p>
          <a:p>
            <a:pPr algn="ctr">
              <a:buNone/>
            </a:pPr>
            <a:endParaRPr lang="ru-RU" dirty="0"/>
          </a:p>
        </p:txBody>
      </p:sp>
      <p:sp>
        <p:nvSpPr>
          <p:cNvPr id="5" name="Текст 3"/>
          <p:cNvSpPr>
            <a:spLocks noGrp="1"/>
          </p:cNvSpPr>
          <p:nvPr>
            <p:ph type="body" idx="1"/>
          </p:nvPr>
        </p:nvSpPr>
        <p:spPr>
          <a:xfrm>
            <a:off x="214282" y="3857628"/>
            <a:ext cx="8572560" cy="500066"/>
          </a:xfrm>
        </p:spPr>
        <p:txBody>
          <a:bodyPr/>
          <a:lstStyle/>
          <a:p>
            <a:pPr algn="ctr"/>
            <a:endParaRPr lang="en-US" sz="3200" i="1" dirty="0" smtClean="0"/>
          </a:p>
          <a:p>
            <a:r>
              <a:rPr lang="ru-RU" dirty="0" smtClean="0">
                <a:solidFill>
                  <a:schemeClr val="tx1"/>
                </a:solidFill>
              </a:rPr>
              <a:t>7. Число электронов  в атоме фтора   и фосфора  равно:</a:t>
            </a:r>
            <a:r>
              <a:rPr lang="en-US" sz="3500" i="1" dirty="0" smtClean="0">
                <a:solidFill>
                  <a:schemeClr val="tx1"/>
                </a:solidFill>
              </a:rPr>
              <a:t> </a:t>
            </a:r>
            <a:endParaRPr lang="ru-RU" sz="3500" i="1" dirty="0" smtClean="0">
              <a:solidFill>
                <a:schemeClr val="tx1"/>
              </a:solidFill>
            </a:endParaRPr>
          </a:p>
          <a:p>
            <a:pPr lvl="0"/>
            <a:endParaRPr lang="ru-RU" dirty="0" smtClean="0">
              <a:solidFill>
                <a:schemeClr val="tx1"/>
              </a:solidFill>
            </a:endParaRPr>
          </a:p>
          <a:p>
            <a:endParaRPr lang="ru-RU" i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7" grpId="0" build="p"/>
      <p:bldP spid="8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2000240"/>
            <a:ext cx="4429156" cy="928694"/>
          </a:xfrm>
        </p:spPr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«ПРОТОНЫ» - КИСЛОРОДА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857752" y="2000240"/>
            <a:ext cx="3829048" cy="928694"/>
          </a:xfrm>
        </p:spPr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«ЭЛЕКТРОНЫ» - ОЗОНА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42910" y="3000372"/>
            <a:ext cx="3611560" cy="3143272"/>
          </a:xfr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dirty="0" smtClean="0"/>
              <a:t>А) 32</a:t>
            </a:r>
          </a:p>
          <a:p>
            <a:pPr>
              <a:buNone/>
            </a:pPr>
            <a:r>
              <a:rPr lang="ru-RU" sz="4400" dirty="0" smtClean="0"/>
              <a:t>Б) 48</a:t>
            </a:r>
          </a:p>
          <a:p>
            <a:pPr>
              <a:buNone/>
            </a:pPr>
            <a:r>
              <a:rPr lang="ru-RU" sz="4400" dirty="0" smtClean="0"/>
              <a:t>В)64</a:t>
            </a:r>
          </a:p>
          <a:p>
            <a:pPr>
              <a:buNone/>
            </a:pPr>
            <a:r>
              <a:rPr lang="ru-RU" sz="4400" dirty="0" smtClean="0"/>
              <a:t>Г) 16</a:t>
            </a:r>
            <a:endParaRPr lang="ru-RU" sz="4400" dirty="0"/>
          </a:p>
        </p:txBody>
      </p:sp>
      <p:sp>
        <p:nvSpPr>
          <p:cNvPr id="7" name="Текст 3"/>
          <p:cNvSpPr txBox="1">
            <a:spLocks/>
          </p:cNvSpPr>
          <p:nvPr/>
        </p:nvSpPr>
        <p:spPr>
          <a:xfrm>
            <a:off x="214282" y="785794"/>
            <a:ext cx="8572560" cy="1285884"/>
          </a:xfrm>
          <a:prstGeom prst="rect">
            <a:avLst/>
          </a:prstGeom>
        </p:spPr>
        <p:txBody>
          <a:bodyPr vert="horz" lIns="45720" tIns="0" rIns="45720" bIns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US" sz="3200" b="1" i="1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125" marR="0" lvl="0" indent="-3651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ru-RU" sz="2400" b="1" i="1" dirty="0" smtClean="0"/>
              <a:t>8. ЧЕМУ  РАВНА  МОЛЯРНАЯ МАССА  АЛЛОТРОПНЫХ МОДИФИКАЦИЙ  ЭЛЕМЕНТА  КИСЛОРОДА: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24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Содержимое 4"/>
          <p:cNvSpPr>
            <a:spLocks noGrp="1"/>
          </p:cNvSpPr>
          <p:nvPr>
            <p:ph sz="quarter" idx="2"/>
          </p:nvPr>
        </p:nvSpPr>
        <p:spPr>
          <a:xfrm>
            <a:off x="5072066" y="3000372"/>
            <a:ext cx="3611560" cy="3143272"/>
          </a:xfr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dirty="0" smtClean="0"/>
              <a:t>А) 16</a:t>
            </a:r>
          </a:p>
          <a:p>
            <a:pPr>
              <a:buNone/>
            </a:pPr>
            <a:r>
              <a:rPr lang="ru-RU" sz="4400" dirty="0" smtClean="0"/>
              <a:t>Б) 32</a:t>
            </a:r>
          </a:p>
          <a:p>
            <a:pPr>
              <a:buNone/>
            </a:pPr>
            <a:r>
              <a:rPr lang="ru-RU" sz="4400" dirty="0" smtClean="0"/>
              <a:t>В)48</a:t>
            </a:r>
          </a:p>
          <a:p>
            <a:pPr>
              <a:buNone/>
            </a:pPr>
            <a:r>
              <a:rPr lang="ru-RU" sz="4400" dirty="0" smtClean="0"/>
              <a:t>Г) 64</a:t>
            </a:r>
            <a:endParaRPr lang="ru-RU" sz="4400" dirty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 animBg="1"/>
      <p:bldP spid="7" grpId="0" build="p"/>
      <p:bldP spid="8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1033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ОТВЕТЫ НА КОНКУРС «ТЕСТИРОВАНИЕ»</a:t>
            </a:r>
            <a:endParaRPr lang="ru-RU" sz="40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одержимое 4"/>
          <p:cNvSpPr>
            <a:spLocks noGrp="1"/>
          </p:cNvSpPr>
          <p:nvPr>
            <p:ph sz="quarter" idx="2"/>
          </p:nvPr>
        </p:nvSpPr>
        <p:spPr>
          <a:xfrm>
            <a:off x="785786" y="1571612"/>
            <a:ext cx="3429024" cy="4714908"/>
          </a:xfr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</a:rPr>
              <a:t>«ПРОТОНЫ»</a:t>
            </a:r>
          </a:p>
          <a:p>
            <a:pPr marL="514350" indent="-514350" algn="ctr">
              <a:buNone/>
            </a:pPr>
            <a:r>
              <a:rPr lang="ru-RU" sz="2800" b="1" i="1" dirty="0" smtClean="0"/>
              <a:t>1) А</a:t>
            </a:r>
          </a:p>
          <a:p>
            <a:pPr marL="514350" lvl="0" indent="-514350" algn="ctr">
              <a:buNone/>
              <a:defRPr/>
            </a:pPr>
            <a:r>
              <a:rPr lang="ru-RU" sz="2800" b="1" i="1" dirty="0" smtClean="0"/>
              <a:t>2) А</a:t>
            </a:r>
          </a:p>
          <a:p>
            <a:pPr marL="514350" lvl="0" indent="-514350" algn="ctr">
              <a:buNone/>
              <a:defRPr/>
            </a:pPr>
            <a:r>
              <a:rPr lang="ru-RU" sz="2800" b="1" i="1" dirty="0" smtClean="0"/>
              <a:t>3) В</a:t>
            </a:r>
          </a:p>
          <a:p>
            <a:pPr marL="514350" lvl="0" indent="-514350" algn="ctr">
              <a:buNone/>
              <a:defRPr/>
            </a:pPr>
            <a:r>
              <a:rPr lang="ru-RU" sz="2800" b="1" i="1" dirty="0" smtClean="0"/>
              <a:t>4) Б</a:t>
            </a:r>
          </a:p>
          <a:p>
            <a:pPr marL="514350" lvl="0" indent="-514350" algn="ctr">
              <a:buNone/>
              <a:defRPr/>
            </a:pPr>
            <a:r>
              <a:rPr lang="ru-RU" sz="2800" b="1" i="1" dirty="0" smtClean="0"/>
              <a:t>5) В</a:t>
            </a:r>
          </a:p>
          <a:p>
            <a:pPr marL="514350" lvl="0" indent="-514350" algn="ctr">
              <a:buNone/>
              <a:defRPr/>
            </a:pPr>
            <a:r>
              <a:rPr lang="ru-RU" sz="2800" b="1" i="1" dirty="0" smtClean="0"/>
              <a:t>6) Б</a:t>
            </a:r>
          </a:p>
          <a:p>
            <a:pPr marL="514350" lvl="0" indent="-514350" algn="ctr">
              <a:buNone/>
              <a:defRPr/>
            </a:pPr>
            <a:r>
              <a:rPr lang="ru-RU" sz="2800" b="1" i="1" dirty="0" smtClean="0"/>
              <a:t>7) Б</a:t>
            </a:r>
          </a:p>
          <a:p>
            <a:pPr marL="514350" lvl="0" indent="-514350" algn="ctr">
              <a:buNone/>
              <a:defRPr/>
            </a:pPr>
            <a:r>
              <a:rPr lang="ru-RU" sz="2800" b="1" i="1" dirty="0" smtClean="0"/>
              <a:t>8) А</a:t>
            </a:r>
          </a:p>
          <a:p>
            <a:pPr marL="514350" lvl="0" indent="-514350" algn="ctr">
              <a:buNone/>
              <a:defRPr/>
            </a:pPr>
            <a:endParaRPr lang="ru-RU" sz="2600" b="1" i="1" dirty="0" smtClean="0"/>
          </a:p>
          <a:p>
            <a:pPr marL="514350" lvl="0" indent="-514350" algn="ctr">
              <a:buNone/>
              <a:defRPr/>
            </a:pPr>
            <a:endParaRPr lang="ru-RU" sz="2600" b="1" i="1" dirty="0" smtClean="0"/>
          </a:p>
          <a:p>
            <a:pPr marL="514350" indent="-514350" algn="ctr">
              <a:buNone/>
            </a:pPr>
            <a:endParaRPr lang="ru-RU" sz="2600" b="1" i="1" dirty="0" smtClean="0"/>
          </a:p>
          <a:p>
            <a:pPr>
              <a:buNone/>
            </a:pPr>
            <a:endParaRPr lang="ru-RU" sz="2800" b="1" i="1" dirty="0" smtClean="0"/>
          </a:p>
          <a:p>
            <a:pPr>
              <a:buNone/>
            </a:pPr>
            <a:endParaRPr lang="ru-RU" sz="2800" dirty="0"/>
          </a:p>
        </p:txBody>
      </p:sp>
      <p:sp>
        <p:nvSpPr>
          <p:cNvPr id="9" name="Содержимое 6"/>
          <p:cNvSpPr>
            <a:spLocks noGrp="1"/>
          </p:cNvSpPr>
          <p:nvPr>
            <p:ph sz="quarter" idx="4"/>
          </p:nvPr>
        </p:nvSpPr>
        <p:spPr>
          <a:xfrm>
            <a:off x="4643438" y="1571612"/>
            <a:ext cx="3500461" cy="4714908"/>
          </a:xfr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«ЭЛЕКТРОНЫ»</a:t>
            </a:r>
          </a:p>
          <a:p>
            <a:pPr marL="457200" indent="-457200" algn="ctr">
              <a:buNone/>
            </a:pPr>
            <a:r>
              <a:rPr lang="ru-RU" sz="2800" b="1" i="1" dirty="0" smtClean="0"/>
              <a:t>1) В</a:t>
            </a:r>
          </a:p>
          <a:p>
            <a:pPr marL="457200" lvl="0" indent="-457200" algn="ctr">
              <a:buNone/>
              <a:defRPr/>
            </a:pPr>
            <a:r>
              <a:rPr lang="ru-RU" sz="2800" b="1" i="1" dirty="0" smtClean="0"/>
              <a:t>2) Б</a:t>
            </a:r>
          </a:p>
          <a:p>
            <a:pPr marL="457200" lvl="0" indent="-457200" algn="ctr">
              <a:buNone/>
              <a:defRPr/>
            </a:pPr>
            <a:r>
              <a:rPr lang="ru-RU" sz="2800" b="1" i="1" dirty="0" smtClean="0"/>
              <a:t>3) Б</a:t>
            </a:r>
          </a:p>
          <a:p>
            <a:pPr marL="457200" lvl="0" indent="-457200" algn="ctr">
              <a:buNone/>
              <a:defRPr/>
            </a:pPr>
            <a:r>
              <a:rPr lang="ru-RU" sz="2800" b="1" i="1" dirty="0" smtClean="0"/>
              <a:t>4) А</a:t>
            </a:r>
          </a:p>
          <a:p>
            <a:pPr marL="457200" lvl="0" indent="-457200" algn="ctr">
              <a:buNone/>
              <a:defRPr/>
            </a:pPr>
            <a:r>
              <a:rPr lang="ru-RU" sz="2800" b="1" i="1" dirty="0" smtClean="0"/>
              <a:t>5) Г</a:t>
            </a:r>
          </a:p>
          <a:p>
            <a:pPr marL="457200" lvl="0" indent="-457200" algn="ctr">
              <a:buNone/>
              <a:defRPr/>
            </a:pPr>
            <a:r>
              <a:rPr lang="ru-RU" sz="2800" b="1" i="1" dirty="0" smtClean="0"/>
              <a:t>6) В</a:t>
            </a:r>
          </a:p>
          <a:p>
            <a:pPr marL="457200" lvl="0" indent="-457200" algn="ctr">
              <a:buNone/>
              <a:defRPr/>
            </a:pPr>
            <a:r>
              <a:rPr lang="ru-RU" sz="2800" b="1" i="1" dirty="0" smtClean="0"/>
              <a:t>7) А</a:t>
            </a:r>
          </a:p>
          <a:p>
            <a:pPr marL="457200" lvl="0" indent="-457200" algn="ctr">
              <a:buNone/>
              <a:defRPr/>
            </a:pPr>
            <a:r>
              <a:rPr lang="ru-RU" sz="2800" b="1" i="1" dirty="0" smtClean="0"/>
              <a:t>8) В</a:t>
            </a:r>
          </a:p>
          <a:p>
            <a:pPr marL="457200" lvl="0" indent="-457200" algn="ctr">
              <a:buNone/>
              <a:defRPr/>
            </a:pPr>
            <a:endParaRPr lang="ru-RU" b="1" i="1" dirty="0" smtClean="0"/>
          </a:p>
          <a:p>
            <a:pPr marL="457200" indent="-457200" algn="ctr">
              <a:buNone/>
            </a:pPr>
            <a:endParaRPr lang="ru-RU" b="1" i="1" dirty="0"/>
          </a:p>
        </p:txBody>
      </p:sp>
      <p:sp>
        <p:nvSpPr>
          <p:cNvPr id="10" name="Текст 3"/>
          <p:cNvSpPr>
            <a:spLocks noGrp="1"/>
          </p:cNvSpPr>
          <p:nvPr>
            <p:ph type="body" idx="1"/>
          </p:nvPr>
        </p:nvSpPr>
        <p:spPr>
          <a:xfrm>
            <a:off x="714348" y="2857496"/>
            <a:ext cx="8143964" cy="142876"/>
          </a:xfrm>
        </p:spPr>
        <p:txBody>
          <a:bodyPr/>
          <a:lstStyle/>
          <a:p>
            <a:pPr algn="ctr"/>
            <a:endParaRPr lang="en-US" i="1" dirty="0" smtClean="0"/>
          </a:p>
          <a:p>
            <a:endParaRPr lang="ru-RU" i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 animBg="1"/>
      <p:bldP spid="9" grpId="0" build="p" animBg="1"/>
      <p:bldP spid="10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185052" cy="1285884"/>
          </a:xfrm>
        </p:spPr>
        <p:txBody>
          <a:bodyPr>
            <a:normAutofit fontScale="90000"/>
          </a:bodyPr>
          <a:lstStyle/>
          <a:p>
            <a:pPr algn="ctr"/>
            <a:r>
              <a:rPr sz="4400" dirty="0" smtClean="0"/>
              <a:t/>
            </a:r>
            <a:br>
              <a:rPr sz="4400" dirty="0" smtClean="0"/>
            </a:br>
            <a:r>
              <a:rPr sz="4400" dirty="0" smtClean="0"/>
              <a:t/>
            </a:r>
            <a:br>
              <a:rPr sz="4400" dirty="0" smtClean="0"/>
            </a:br>
            <a:r>
              <a:rPr sz="4400" dirty="0" smtClean="0"/>
              <a:t/>
            </a:r>
            <a:br>
              <a:rPr sz="4400" dirty="0" smtClean="0"/>
            </a:br>
            <a:r>
              <a:rPr sz="4400" dirty="0" smtClean="0"/>
              <a:t/>
            </a:r>
            <a:br>
              <a:rPr sz="4400" dirty="0" smtClean="0"/>
            </a:br>
            <a:r>
              <a:rPr sz="4400" dirty="0" smtClean="0"/>
              <a:t/>
            </a:r>
            <a:br>
              <a:rPr sz="4400" dirty="0" smtClean="0"/>
            </a:br>
            <a:r>
              <a:rPr sz="4400" dirty="0" smtClean="0"/>
              <a:t/>
            </a:r>
            <a:br>
              <a:rPr sz="4400" dirty="0" smtClean="0"/>
            </a:br>
            <a:r>
              <a:rPr sz="4400" dirty="0" smtClean="0"/>
              <a:t/>
            </a:r>
            <a:br>
              <a:rPr sz="4400" dirty="0" smtClean="0"/>
            </a:b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КОНКУРС № 4. «НАЙДИ ПРАВИЛЬНУЮ ФОРМУЛУ»</a:t>
            </a:r>
            <a:endParaRPr lang="ru-RU" sz="440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1643050"/>
            <a:ext cx="8572560" cy="4857784"/>
          </a:xfr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b="1" dirty="0" smtClean="0"/>
              <a:t> </a:t>
            </a:r>
            <a:endParaRPr lang="ru-RU" dirty="0" smtClean="0"/>
          </a:p>
          <a:p>
            <a:pPr marL="354013" indent="-354013"/>
            <a:r>
              <a:rPr lang="ru-RU" sz="2400" dirty="0" smtClean="0"/>
              <a:t>1.   </a:t>
            </a:r>
            <a:r>
              <a:rPr lang="ru-RU" sz="2400" b="1" i="1" u="sng" dirty="0" smtClean="0"/>
              <a:t>По какой формуле можно вычислить количество вещества:</a:t>
            </a:r>
          </a:p>
          <a:p>
            <a:pPr indent="354013"/>
            <a:r>
              <a:rPr lang="ru-RU" sz="2400" b="1" dirty="0" smtClean="0"/>
              <a:t>А)</a:t>
            </a:r>
            <a:r>
              <a:rPr lang="en-US" sz="2400" b="1" dirty="0" smtClean="0"/>
              <a:t>V</a:t>
            </a:r>
            <a:r>
              <a:rPr lang="ru-RU" sz="2400" b="1" dirty="0" smtClean="0"/>
              <a:t> = </a:t>
            </a:r>
            <a:r>
              <a:rPr lang="en-US" sz="2400" b="1" dirty="0" smtClean="0"/>
              <a:t>V</a:t>
            </a:r>
            <a:r>
              <a:rPr lang="en-US" sz="2400" b="1" baseline="-25000" dirty="0" smtClean="0"/>
              <a:t>m</a:t>
            </a:r>
            <a:r>
              <a:rPr lang="en-US" sz="2400" b="1" dirty="0" smtClean="0"/>
              <a:t> </a:t>
            </a:r>
            <a:r>
              <a:rPr lang="ru-RU" sz="2400" b="1" dirty="0" smtClean="0"/>
              <a:t>× </a:t>
            </a:r>
            <a:r>
              <a:rPr lang="en-US" sz="2400" b="1" dirty="0" smtClean="0"/>
              <a:t>n</a:t>
            </a:r>
            <a:r>
              <a:rPr lang="ru-RU" sz="2400" dirty="0" smtClean="0"/>
              <a:t>	</a:t>
            </a:r>
            <a:r>
              <a:rPr lang="ru-RU" sz="2400" b="1" dirty="0" smtClean="0"/>
              <a:t>Б) </a:t>
            </a:r>
            <a:r>
              <a:rPr lang="en-US" sz="2400" b="1" dirty="0" smtClean="0"/>
              <a:t>m</a:t>
            </a:r>
            <a:r>
              <a:rPr lang="ru-RU" sz="2400" b="1" dirty="0" smtClean="0"/>
              <a:t> = </a:t>
            </a:r>
            <a:r>
              <a:rPr lang="en-US" sz="2400" b="1" dirty="0" smtClean="0"/>
              <a:t>M </a:t>
            </a:r>
            <a:r>
              <a:rPr lang="ru-RU" sz="2400" b="1" dirty="0" smtClean="0"/>
              <a:t>× </a:t>
            </a:r>
            <a:r>
              <a:rPr lang="en-US" sz="2400" b="1" dirty="0" smtClean="0"/>
              <a:t>n	</a:t>
            </a:r>
            <a:r>
              <a:rPr lang="ru-RU" sz="2400" dirty="0" smtClean="0"/>
              <a:t>	</a:t>
            </a:r>
            <a:r>
              <a:rPr lang="ru-RU" sz="2400" b="1" dirty="0" smtClean="0"/>
              <a:t>В) </a:t>
            </a:r>
            <a:r>
              <a:rPr lang="en-US" sz="2400" b="1" dirty="0" smtClean="0"/>
              <a:t>n</a:t>
            </a:r>
            <a:r>
              <a:rPr lang="ru-RU" sz="2400" b="1" dirty="0" smtClean="0"/>
              <a:t> =  </a:t>
            </a:r>
            <a:r>
              <a:rPr lang="en-US" sz="2400" b="1" dirty="0" smtClean="0"/>
              <a:t>N / N</a:t>
            </a:r>
            <a:r>
              <a:rPr lang="en-US" sz="2400" b="1" baseline="-25000" dirty="0" smtClean="0"/>
              <a:t>A</a:t>
            </a:r>
            <a:endParaRPr lang="ru-RU" sz="2400" b="1" dirty="0" smtClean="0"/>
          </a:p>
          <a:p>
            <a:r>
              <a:rPr lang="ru-RU" dirty="0" smtClean="0"/>
              <a:t>2.  </a:t>
            </a:r>
            <a:r>
              <a:rPr lang="ru-RU" b="1" i="1" u="sng" dirty="0" smtClean="0"/>
              <a:t>По какой формуле можно вычислить массу вещества:</a:t>
            </a:r>
          </a:p>
          <a:p>
            <a:pPr marL="265113"/>
            <a:r>
              <a:rPr lang="ru-RU" b="1" dirty="0" smtClean="0"/>
              <a:t> </a:t>
            </a:r>
            <a:r>
              <a:rPr lang="ru-RU" sz="2400" b="1" dirty="0" smtClean="0"/>
              <a:t>А) </a:t>
            </a:r>
            <a:r>
              <a:rPr lang="en-US" sz="2400" b="1" dirty="0" smtClean="0"/>
              <a:t>n</a:t>
            </a:r>
            <a:r>
              <a:rPr lang="ru-RU" sz="2400" b="1" dirty="0" smtClean="0"/>
              <a:t> = </a:t>
            </a:r>
            <a:r>
              <a:rPr lang="en-US" sz="2400" b="1" dirty="0" smtClean="0"/>
              <a:t>V</a:t>
            </a:r>
            <a:r>
              <a:rPr lang="ru-RU" sz="2400" b="1" dirty="0" smtClean="0"/>
              <a:t> </a:t>
            </a:r>
            <a:r>
              <a:rPr lang="en-US" sz="2400" b="1" dirty="0" smtClean="0"/>
              <a:t>/ V</a:t>
            </a:r>
            <a:r>
              <a:rPr lang="en-US" sz="2400" b="1" baseline="-25000" dirty="0" smtClean="0"/>
              <a:t>m</a:t>
            </a:r>
            <a:r>
              <a:rPr lang="ru-RU" sz="2400" b="1" dirty="0" smtClean="0"/>
              <a:t>	Б) </a:t>
            </a:r>
            <a:r>
              <a:rPr lang="en-US" sz="2400" b="1" dirty="0" smtClean="0"/>
              <a:t>N</a:t>
            </a:r>
            <a:r>
              <a:rPr lang="ru-RU" sz="2400" b="1" dirty="0" smtClean="0"/>
              <a:t> = </a:t>
            </a:r>
            <a:r>
              <a:rPr lang="en-US" sz="2400" b="1" dirty="0" smtClean="0"/>
              <a:t>N</a:t>
            </a:r>
            <a:r>
              <a:rPr lang="en-US" sz="2400" b="1" baseline="-25000" dirty="0" smtClean="0"/>
              <a:t>A</a:t>
            </a:r>
            <a:r>
              <a:rPr lang="en-US" sz="2400" b="1" dirty="0" smtClean="0"/>
              <a:t> </a:t>
            </a:r>
            <a:r>
              <a:rPr lang="ru-RU" sz="2400" b="1" dirty="0" smtClean="0"/>
              <a:t>× </a:t>
            </a:r>
            <a:r>
              <a:rPr lang="en-US" sz="2400" b="1" dirty="0" smtClean="0"/>
              <a:t>n</a:t>
            </a:r>
            <a:r>
              <a:rPr lang="ru-RU" sz="2400" b="1" dirty="0" smtClean="0"/>
              <a:t>	</a:t>
            </a:r>
            <a:r>
              <a:rPr lang="en-US" sz="2400" b="1" dirty="0" smtClean="0"/>
              <a:t>	</a:t>
            </a:r>
            <a:r>
              <a:rPr lang="ru-RU" sz="2400" b="1" dirty="0" smtClean="0"/>
              <a:t>В) </a:t>
            </a:r>
            <a:r>
              <a:rPr lang="en-US" sz="2400" b="1" dirty="0" smtClean="0"/>
              <a:t>m</a:t>
            </a:r>
            <a:r>
              <a:rPr lang="ru-RU" sz="2400" b="1" dirty="0" smtClean="0"/>
              <a:t> = </a:t>
            </a:r>
            <a:r>
              <a:rPr lang="en-US" sz="2400" b="1" dirty="0" smtClean="0"/>
              <a:t>M </a:t>
            </a:r>
            <a:r>
              <a:rPr lang="ru-RU" sz="2400" b="1" dirty="0" smtClean="0"/>
              <a:t>× </a:t>
            </a:r>
            <a:r>
              <a:rPr lang="en-US" sz="2400" b="1" dirty="0" smtClean="0"/>
              <a:t>n</a:t>
            </a:r>
            <a:r>
              <a:rPr lang="ru-RU" dirty="0" smtClean="0"/>
              <a:t>	</a:t>
            </a:r>
          </a:p>
          <a:p>
            <a:r>
              <a:rPr lang="ru-RU" dirty="0" smtClean="0"/>
              <a:t>3. </a:t>
            </a:r>
            <a:r>
              <a:rPr lang="ru-RU" b="1" i="1" u="sng" dirty="0" smtClean="0"/>
              <a:t>Как обозначается, число структурных единиц вещества:</a:t>
            </a:r>
          </a:p>
          <a:p>
            <a:pPr marL="354013"/>
            <a:r>
              <a:rPr lang="ru-RU" sz="2400" b="1" dirty="0" smtClean="0"/>
              <a:t>А)</a:t>
            </a:r>
            <a:r>
              <a:rPr lang="en-US" sz="2400" b="1" dirty="0" smtClean="0"/>
              <a:t> n</a:t>
            </a:r>
            <a:r>
              <a:rPr lang="ru-RU" sz="2400" b="1" dirty="0" smtClean="0"/>
              <a:t>	</a:t>
            </a:r>
            <a:r>
              <a:rPr lang="en-US" sz="2400" b="1" dirty="0" smtClean="0"/>
              <a:t>	</a:t>
            </a:r>
            <a:r>
              <a:rPr lang="ru-RU" sz="2400" b="1" dirty="0" smtClean="0"/>
              <a:t>Б)</a:t>
            </a:r>
            <a:r>
              <a:rPr lang="en-US" sz="2400" b="1" dirty="0" smtClean="0"/>
              <a:t> N</a:t>
            </a:r>
            <a:r>
              <a:rPr lang="en-US" sz="2400" b="1" baseline="-25000" dirty="0" smtClean="0"/>
              <a:t>A</a:t>
            </a:r>
            <a:r>
              <a:rPr lang="ru-RU" sz="2400" b="1" dirty="0" smtClean="0"/>
              <a:t>		В)</a:t>
            </a:r>
            <a:r>
              <a:rPr lang="en-US" sz="2400" b="1" dirty="0" smtClean="0"/>
              <a:t> V 		</a:t>
            </a:r>
            <a:r>
              <a:rPr lang="ru-RU" sz="2400" b="1" dirty="0" smtClean="0"/>
              <a:t>г)</a:t>
            </a:r>
            <a:r>
              <a:rPr lang="en-US" sz="2400" b="1" dirty="0" smtClean="0"/>
              <a:t> N</a:t>
            </a:r>
            <a:r>
              <a:rPr lang="ru-RU" sz="2400" b="1" dirty="0" smtClean="0"/>
              <a:t>	</a:t>
            </a:r>
          </a:p>
          <a:p>
            <a:pPr marL="265113" indent="-265113"/>
            <a:r>
              <a:rPr lang="ru-RU" dirty="0" smtClean="0"/>
              <a:t>4.</a:t>
            </a:r>
            <a:r>
              <a:rPr lang="ru-RU" b="1" dirty="0" smtClean="0"/>
              <a:t> </a:t>
            </a:r>
            <a:r>
              <a:rPr lang="ru-RU" b="1" i="1" u="sng" dirty="0" smtClean="0"/>
              <a:t>По какой формуле можно вычислить объем газа при н.у., если известна его масса:</a:t>
            </a:r>
          </a:p>
          <a:p>
            <a:pPr marL="354013"/>
            <a:r>
              <a:rPr lang="ru-RU" sz="2400" b="1" dirty="0" smtClean="0"/>
              <a:t>А) </a:t>
            </a:r>
            <a:r>
              <a:rPr lang="en-US" sz="2400" b="1" dirty="0" smtClean="0"/>
              <a:t>V</a:t>
            </a:r>
            <a:r>
              <a:rPr lang="ru-RU" sz="2400" b="1" dirty="0" smtClean="0"/>
              <a:t> = </a:t>
            </a:r>
            <a:r>
              <a:rPr lang="en-US" sz="2400" b="1" dirty="0" smtClean="0"/>
              <a:t>V</a:t>
            </a:r>
            <a:r>
              <a:rPr lang="en-US" sz="2400" b="1" baseline="-25000" dirty="0" smtClean="0"/>
              <a:t>m</a:t>
            </a:r>
            <a:r>
              <a:rPr lang="en-US" sz="2400" b="1" dirty="0" smtClean="0"/>
              <a:t> </a:t>
            </a:r>
            <a:r>
              <a:rPr lang="ru-RU" sz="2400" b="1" dirty="0" smtClean="0"/>
              <a:t>× </a:t>
            </a:r>
            <a:r>
              <a:rPr lang="en-US" sz="2400" b="1" dirty="0" smtClean="0"/>
              <a:t>n</a:t>
            </a:r>
            <a:r>
              <a:rPr lang="ru-RU" sz="2400" b="1" dirty="0" smtClean="0"/>
              <a:t>	Б) </a:t>
            </a:r>
            <a:r>
              <a:rPr lang="en-US" sz="2400" b="1" dirty="0" smtClean="0"/>
              <a:t>V</a:t>
            </a:r>
            <a:r>
              <a:rPr lang="ru-RU" sz="2400" b="1" dirty="0" smtClean="0"/>
              <a:t> = </a:t>
            </a:r>
            <a:r>
              <a:rPr lang="en-US" sz="2400" b="1" dirty="0" smtClean="0"/>
              <a:t>m / </a:t>
            </a:r>
            <a:r>
              <a:rPr lang="el-GR" sz="2400" b="1" dirty="0" smtClean="0"/>
              <a:t>ρ</a:t>
            </a:r>
            <a:r>
              <a:rPr lang="ru-RU" sz="2400" b="1" dirty="0" smtClean="0"/>
              <a:t>		В) </a:t>
            </a:r>
            <a:r>
              <a:rPr lang="en-US" sz="2400" b="1" dirty="0" smtClean="0"/>
              <a:t>V</a:t>
            </a:r>
            <a:r>
              <a:rPr lang="ru-RU" sz="2400" b="1" dirty="0" smtClean="0"/>
              <a:t> = </a:t>
            </a:r>
            <a:r>
              <a:rPr lang="en-US" sz="2400" b="1" dirty="0" smtClean="0"/>
              <a:t>V</a:t>
            </a:r>
            <a:r>
              <a:rPr lang="en-US" sz="2400" b="1" baseline="-25000" dirty="0" smtClean="0"/>
              <a:t>m</a:t>
            </a:r>
            <a:r>
              <a:rPr lang="en-US" sz="2400" b="1" dirty="0" smtClean="0"/>
              <a:t> </a:t>
            </a:r>
            <a:r>
              <a:rPr lang="ru-RU" sz="2400" b="1" dirty="0" smtClean="0"/>
              <a:t>×</a:t>
            </a:r>
            <a:r>
              <a:rPr lang="en-US" sz="2400" b="1" dirty="0" smtClean="0"/>
              <a:t> m/M</a:t>
            </a:r>
            <a:r>
              <a:rPr lang="ru-RU" sz="2400" b="1" dirty="0" smtClean="0"/>
              <a:t> 	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357166"/>
            <a:ext cx="8185052" cy="1071570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accent1"/>
                </a:solidFill>
              </a:rPr>
              <a:t>КОНКУРС №5. «ПОРЕШАЙ – КА»</a:t>
            </a:r>
            <a:endParaRPr lang="ru-RU" sz="4000" dirty="0">
              <a:solidFill>
                <a:schemeClr val="accent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571612"/>
            <a:ext cx="8042176" cy="4643470"/>
          </a:xfr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УРОВЕНЬ</a:t>
            </a:r>
          </a:p>
          <a:p>
            <a:pPr marL="457200" indent="-457200"/>
            <a:r>
              <a:rPr lang="ru-RU" sz="3600" b="1" dirty="0" smtClean="0"/>
              <a:t>1. Чему равна масса 2 моль углекислого газа?</a:t>
            </a:r>
          </a:p>
          <a:p>
            <a:pPr marL="457200" indent="-457200"/>
            <a:r>
              <a:rPr lang="ru-RU" sz="3600" b="1" dirty="0" smtClean="0"/>
              <a:t>2. Вычислите объем газа азота       (при н.у.) взятого количеством вещества 3 моль?</a:t>
            </a:r>
            <a:endParaRPr lang="ru-RU" sz="3600" b="1" dirty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158" y="785794"/>
            <a:ext cx="8358246" cy="5214974"/>
          </a:xfr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457200" indent="-457200" algn="ctr"/>
            <a:r>
              <a:rPr lang="ru-RU" sz="3600" b="1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УРОВЕНЬ </a:t>
            </a:r>
          </a:p>
          <a:p>
            <a:pPr marL="441325" indent="-441325"/>
            <a:r>
              <a:rPr lang="ru-RU" sz="3600" b="1" dirty="0" smtClean="0"/>
              <a:t>3</a:t>
            </a:r>
            <a:r>
              <a:rPr lang="ru-RU" sz="3600" b="1" dirty="0" smtClean="0"/>
              <a:t>. </a:t>
            </a:r>
            <a:r>
              <a:rPr lang="ru-RU" sz="3600" b="1" dirty="0" smtClean="0"/>
              <a:t>Сколько молекул кислорода будут содержать 64 г кислорода?</a:t>
            </a:r>
          </a:p>
          <a:p>
            <a:pPr marL="742950" indent="-742950"/>
            <a:endParaRPr lang="ru-RU" sz="3600" b="1" dirty="0" smtClean="0"/>
          </a:p>
          <a:p>
            <a:pPr marL="457200" indent="-457200" algn="ctr"/>
            <a:r>
              <a:rPr lang="ru-RU" sz="3600" b="1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УРОВЕНЬ</a:t>
            </a:r>
          </a:p>
          <a:p>
            <a:pPr marL="457200" indent="-457200"/>
            <a:r>
              <a:rPr lang="ru-RU" sz="3600" b="1" dirty="0" smtClean="0"/>
              <a:t>4. </a:t>
            </a:r>
            <a:r>
              <a:rPr lang="ru-RU" sz="3600" b="1" dirty="0" smtClean="0"/>
              <a:t>Какое количество вещества составляют </a:t>
            </a:r>
            <a:r>
              <a:rPr lang="ru-RU" sz="3600" b="1" dirty="0" smtClean="0"/>
              <a:t>5.6</a:t>
            </a:r>
            <a:r>
              <a:rPr lang="ru-RU" sz="3600" b="1" dirty="0" smtClean="0"/>
              <a:t> </a:t>
            </a:r>
            <a:r>
              <a:rPr lang="ru-RU" sz="3600" b="1" dirty="0" smtClean="0"/>
              <a:t>м</a:t>
            </a:r>
            <a:r>
              <a:rPr lang="ru-RU" sz="3600" b="1" baseline="30000" dirty="0" smtClean="0"/>
              <a:t>3   </a:t>
            </a:r>
            <a:r>
              <a:rPr lang="ru-RU" sz="3600" b="1" dirty="0" smtClean="0"/>
              <a:t>водорода?</a:t>
            </a:r>
            <a:r>
              <a:rPr lang="ru-RU" sz="3600" b="1" baseline="30000" dirty="0" smtClean="0"/>
              <a:t>     </a:t>
            </a:r>
            <a:endParaRPr lang="ru-RU" sz="3600" b="1" dirty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642918"/>
            <a:ext cx="7772400" cy="89326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1"/>
                </a:solidFill>
              </a:rPr>
              <a:t>ЦЕЛЬ УРОКА: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5786" y="1571612"/>
            <a:ext cx="7772400" cy="4643470"/>
          </a:xfrm>
          <a:ln w="38100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265113" indent="-265113">
              <a:buFont typeface="Wingdings" pitchFamily="2" charset="2"/>
              <a:buChar char="v"/>
            </a:pPr>
            <a:endParaRPr lang="ru-RU" sz="2800" b="1" dirty="0" smtClean="0">
              <a:latin typeface="Bodoni MT" pitchFamily="18" charset="0"/>
            </a:endParaRPr>
          </a:p>
          <a:p>
            <a:pPr marL="265113" indent="-265113">
              <a:buFont typeface="Wingdings" pitchFamily="2" charset="2"/>
              <a:buChar char="v"/>
            </a:pPr>
            <a:r>
              <a:rPr lang="ru-RU" sz="2800" b="1" dirty="0" smtClean="0">
                <a:latin typeface="Bodoni MT" pitchFamily="18" charset="0"/>
              </a:rPr>
              <a:t>обобщить и систематизировать знания по теме «Простые вещества».</a:t>
            </a:r>
          </a:p>
          <a:p>
            <a:pPr marL="265113" indent="-265113">
              <a:buFont typeface="Wingdings" pitchFamily="2" charset="2"/>
              <a:buChar char="v"/>
            </a:pPr>
            <a:endParaRPr lang="ru-RU" sz="800" b="1" dirty="0" smtClean="0">
              <a:latin typeface="Bodoni MT" pitchFamily="18" charset="0"/>
            </a:endParaRPr>
          </a:p>
          <a:p>
            <a:pPr marL="265113" indent="-265113">
              <a:buFont typeface="Wingdings" pitchFamily="2" charset="2"/>
              <a:buChar char="v"/>
            </a:pPr>
            <a:r>
              <a:rPr lang="ru-RU" sz="2800" b="1" dirty="0" smtClean="0">
                <a:latin typeface="Bodoni MT" pitchFamily="18" charset="0"/>
              </a:rPr>
              <a:t>Повторить особенности строения атомов металлов и неметаллов, химическую связь.</a:t>
            </a:r>
          </a:p>
          <a:p>
            <a:pPr marL="265113" indent="-265113"/>
            <a:endParaRPr lang="ru-RU" sz="800" b="1" dirty="0" smtClean="0">
              <a:latin typeface="Bodoni MT" pitchFamily="18" charset="0"/>
            </a:endParaRPr>
          </a:p>
          <a:p>
            <a:pPr marL="265113" indent="-265113">
              <a:buFont typeface="Wingdings" pitchFamily="2" charset="2"/>
              <a:buChar char="v"/>
            </a:pPr>
            <a:r>
              <a:rPr lang="ru-RU" sz="2800" b="1" dirty="0" smtClean="0">
                <a:latin typeface="Bodoni MT" pitchFamily="18" charset="0"/>
              </a:rPr>
              <a:t>Закрепить умение производить расчеты.</a:t>
            </a:r>
          </a:p>
          <a:p>
            <a:pPr marL="265113" indent="-265113"/>
            <a:endParaRPr lang="ru-RU" sz="800" b="1" dirty="0" smtClean="0">
              <a:latin typeface="Bodoni MT" pitchFamily="18" charset="0"/>
            </a:endParaRPr>
          </a:p>
          <a:p>
            <a:pPr marL="265113" indent="-265113">
              <a:buFont typeface="Wingdings" pitchFamily="2" charset="2"/>
              <a:buChar char="v"/>
            </a:pPr>
            <a:r>
              <a:rPr lang="ru-RU" sz="2800" b="1" dirty="0" smtClean="0">
                <a:latin typeface="Bodoni MT" pitchFamily="18" charset="0"/>
              </a:rPr>
              <a:t>Подготовиться к контрольной работе.</a:t>
            </a:r>
          </a:p>
          <a:p>
            <a:pPr marL="265113" indent="-265113">
              <a:buFont typeface="Wingdings" pitchFamily="2" charset="2"/>
              <a:buChar char="v"/>
            </a:pPr>
            <a:r>
              <a:rPr lang="ru-RU" sz="2800" b="1" dirty="0" smtClean="0">
                <a:latin typeface="Bodoni MT" pitchFamily="18" charset="0"/>
              </a:rPr>
              <a:t>Развивать умение работать коллективно, оценивать своих товарищей.</a:t>
            </a:r>
          </a:p>
          <a:p>
            <a:pPr>
              <a:buFont typeface="Wingdings" pitchFamily="2" charset="2"/>
              <a:buChar char="v"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429684" cy="785818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accent1"/>
                </a:solidFill>
              </a:rPr>
              <a:t>ОТВЕТЫ НА КОНКУРС «ПОРЕШАЙ-КА»</a:t>
            </a:r>
            <a:endParaRPr lang="ru-RU" sz="4000" dirty="0">
              <a:solidFill>
                <a:schemeClr val="accent1"/>
              </a:solidFill>
            </a:endParaRPr>
          </a:p>
        </p:txBody>
      </p:sp>
      <p:sp>
        <p:nvSpPr>
          <p:cNvPr id="5" name="Текст 3"/>
          <p:cNvSpPr txBox="1">
            <a:spLocks/>
          </p:cNvSpPr>
          <p:nvPr/>
        </p:nvSpPr>
        <p:spPr>
          <a:xfrm>
            <a:off x="642910" y="1285860"/>
            <a:ext cx="8258204" cy="428628"/>
          </a:xfrm>
          <a:prstGeom prst="rect">
            <a:avLst/>
          </a:prstGeom>
        </p:spPr>
        <p:txBody>
          <a:bodyPr vert="horz" lIns="45720" rIns="4572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1 УРОВЕНЬ</a:t>
            </a:r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428596" y="2214554"/>
            <a:ext cx="8286808" cy="3571900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1"/>
            </a:solidFill>
          </a:ln>
        </p:spPr>
        <p:txBody>
          <a:bodyPr vert="horz" lIns="45720" rIns="4572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ДАНО:				РЕШЕНИЕ: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 (CO</a:t>
            </a:r>
            <a:r>
              <a:rPr kumimoji="0" lang="en-US" sz="2400" b="1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= 2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моль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ru-RU" sz="2400" b="1" dirty="0" smtClean="0"/>
              <a:t>   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 = n × M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 (CO</a:t>
            </a:r>
            <a:r>
              <a:rPr kumimoji="0" lang="en-US" sz="2400" b="1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= 12 + 16×2 = 44 (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г/моль)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 (CO</a:t>
            </a:r>
            <a:r>
              <a:rPr kumimoji="0" lang="en-US" sz="2400" b="1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- ?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</a:t>
            </a:r>
            <a:r>
              <a:rPr kumimoji="0" lang="ru-RU" sz="2400" b="1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= 2 моль × 44 г/моль = 88 г.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ОТВЕТ: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</a:t>
            </a:r>
            <a:r>
              <a:rPr kumimoji="0" lang="ru-RU" sz="2400" b="1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= 88 г.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00034" y="3357562"/>
            <a:ext cx="264320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2393141" y="3178967"/>
            <a:ext cx="178595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 txBox="1">
            <a:spLocks/>
          </p:cNvSpPr>
          <p:nvPr/>
        </p:nvSpPr>
        <p:spPr>
          <a:xfrm>
            <a:off x="500034" y="785794"/>
            <a:ext cx="8258204" cy="642942"/>
          </a:xfrm>
          <a:prstGeom prst="rect">
            <a:avLst/>
          </a:prstGeom>
        </p:spPr>
        <p:txBody>
          <a:bodyPr vert="horz" lIns="45720" rIns="4572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 </a:t>
            </a: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УРОВЕНЬ</a:t>
            </a:r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214282" y="1785926"/>
            <a:ext cx="8715436" cy="3714776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1"/>
            </a:solidFill>
          </a:ln>
        </p:spPr>
        <p:txBody>
          <a:bodyPr vert="horz" lIns="45720" rIns="4572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400" b="1" dirty="0" smtClean="0"/>
              <a:t>2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ДАНО:				РЕШЕНИЕ: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 (N</a:t>
            </a:r>
            <a:r>
              <a:rPr kumimoji="0" lang="en-US" sz="2800" b="1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= 3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моль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V = n × V</a:t>
            </a:r>
            <a:r>
              <a:rPr kumimoji="0" lang="en-US" sz="2800" b="1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</a:t>
            </a:r>
            <a:r>
              <a:rPr lang="en-US" sz="2800" b="1" dirty="0" smtClean="0"/>
              <a:t>V</a:t>
            </a:r>
            <a:r>
              <a:rPr lang="en-US" sz="2800" b="1" baseline="-25000" dirty="0" smtClean="0"/>
              <a:t>m</a:t>
            </a:r>
            <a:r>
              <a:rPr lang="en-US" sz="2800" b="1" dirty="0" smtClean="0"/>
              <a:t> = 22</a:t>
            </a:r>
            <a:r>
              <a:rPr lang="ru-RU" sz="2800" b="1" dirty="0" smtClean="0"/>
              <a:t>, 4 л/моль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800" b="1" noProof="0" dirty="0" smtClean="0"/>
              <a:t>V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(N</a:t>
            </a:r>
            <a:r>
              <a:rPr kumimoji="0" lang="en-US" sz="2800" b="1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- ?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lang="en-US" sz="2800" b="1" noProof="0" dirty="0" smtClean="0"/>
              <a:t>V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n-US" sz="2800" b="1" dirty="0" smtClean="0"/>
              <a:t>N</a:t>
            </a:r>
            <a:r>
              <a:rPr kumimoji="0" lang="ru-RU" sz="2800" b="1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=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моль ×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22,4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2800" b="1" noProof="0" dirty="0" smtClean="0"/>
              <a:t>л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/моль =  				= 67,2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л.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</a:p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ОТВЕТ: </a:t>
            </a:r>
            <a:r>
              <a:rPr lang="en-US" sz="2800" b="1" dirty="0" smtClean="0"/>
              <a:t>V </a:t>
            </a:r>
            <a:r>
              <a:rPr lang="ru-RU" sz="2800" b="1" dirty="0" smtClean="0"/>
              <a:t>(</a:t>
            </a:r>
            <a:r>
              <a:rPr lang="en-US" sz="2800" b="1" dirty="0" smtClean="0"/>
              <a:t>N</a:t>
            </a:r>
            <a:r>
              <a:rPr lang="ru-RU" sz="2800" b="1" baseline="-25000" dirty="0" smtClean="0"/>
              <a:t>2</a:t>
            </a:r>
            <a:r>
              <a:rPr lang="ru-RU" sz="2800" b="1" dirty="0" smtClean="0"/>
              <a:t>) = 67,2 л.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57158" y="3214686"/>
            <a:ext cx="242889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>
            <a:off x="1785918" y="3000372"/>
            <a:ext cx="214314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 txBox="1">
            <a:spLocks/>
          </p:cNvSpPr>
          <p:nvPr/>
        </p:nvSpPr>
        <p:spPr>
          <a:xfrm>
            <a:off x="500034" y="785794"/>
            <a:ext cx="8258204" cy="428628"/>
          </a:xfrm>
          <a:prstGeom prst="rect">
            <a:avLst/>
          </a:prstGeom>
        </p:spPr>
        <p:txBody>
          <a:bodyPr vert="horz" lIns="45720" rIns="4572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ru-RU" sz="4000" b="1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УРОВЕНЬ</a:t>
            </a:r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357158" y="1643050"/>
            <a:ext cx="8286808" cy="3857652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1"/>
            </a:solidFill>
          </a:ln>
        </p:spPr>
        <p:txBody>
          <a:bodyPr vert="horz" lIns="45720" rIns="4572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ru-RU" sz="2400" b="1" dirty="0" smtClean="0"/>
              <a:t>3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ДАНО:				РЕШЕНИЕ: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 (O</a:t>
            </a:r>
            <a:r>
              <a:rPr kumimoji="0" lang="en-US" sz="2400" b="1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=  </a:t>
            </a:r>
            <a:r>
              <a:rPr lang="en-US" sz="2400" b="1" dirty="0" smtClean="0"/>
              <a:t>64</a:t>
            </a:r>
            <a:r>
              <a:rPr lang="ru-RU" sz="2400" b="1" dirty="0" smtClean="0"/>
              <a:t> г.</a:t>
            </a:r>
            <a:r>
              <a:rPr lang="en-US" sz="2400" b="1" dirty="0" smtClean="0"/>
              <a:t>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ru-RU" sz="2400" b="1" dirty="0" smtClean="0"/>
              <a:t>    </a:t>
            </a:r>
            <a:r>
              <a:rPr lang="en-US" sz="2400" b="1" dirty="0" smtClean="0"/>
              <a:t>N = n × N</a:t>
            </a:r>
            <a:r>
              <a:rPr lang="en-US" sz="2400" b="1" baseline="-25000" dirty="0" smtClean="0"/>
              <a:t>A</a:t>
            </a:r>
            <a:r>
              <a:rPr lang="en-US" sz="2400" b="1" dirty="0" smtClean="0"/>
              <a:t> ; n = m / M 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 (O</a:t>
            </a:r>
            <a:r>
              <a:rPr kumimoji="0" lang="en-US" sz="2400" b="1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= 32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г/моль)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en-US" sz="2400" b="1" dirty="0" smtClean="0"/>
              <a:t> 			    N </a:t>
            </a:r>
            <a:r>
              <a:rPr lang="ru-RU" sz="2400" b="1" dirty="0" smtClean="0"/>
              <a:t>(</a:t>
            </a:r>
            <a:r>
              <a:rPr lang="en-US" sz="2400" b="1" dirty="0" smtClean="0"/>
              <a:t>O</a:t>
            </a:r>
            <a:r>
              <a:rPr lang="ru-RU" sz="2400" b="1" baseline="-25000" dirty="0" smtClean="0"/>
              <a:t>2</a:t>
            </a:r>
            <a:r>
              <a:rPr lang="ru-RU" sz="2400" b="1" dirty="0" smtClean="0"/>
              <a:t>) = </a:t>
            </a:r>
            <a:r>
              <a:rPr lang="en-US" sz="2400" b="1" dirty="0" smtClean="0"/>
              <a:t>m(O</a:t>
            </a:r>
            <a:r>
              <a:rPr lang="en-US" sz="2400" b="1" baseline="-25000" dirty="0" smtClean="0"/>
              <a:t>2</a:t>
            </a:r>
            <a:r>
              <a:rPr lang="ru-RU" sz="2400" b="1" dirty="0" smtClean="0"/>
              <a:t>)</a:t>
            </a:r>
            <a:r>
              <a:rPr lang="en-US" sz="2400" b="1" dirty="0" smtClean="0"/>
              <a:t> / M(O</a:t>
            </a:r>
            <a:r>
              <a:rPr lang="en-US" sz="2400" b="1" baseline="-25000" dirty="0" smtClean="0"/>
              <a:t>2</a:t>
            </a:r>
            <a:r>
              <a:rPr lang="en-US" sz="2400" b="1" dirty="0" smtClean="0"/>
              <a:t>) × N</a:t>
            </a:r>
            <a:r>
              <a:rPr lang="en-US" sz="2400" b="1" baseline="-25000" dirty="0" smtClean="0"/>
              <a:t>A</a:t>
            </a:r>
            <a:r>
              <a:rPr lang="en-US" sz="2400" b="1" dirty="0" smtClean="0"/>
              <a:t>   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N(O</a:t>
            </a:r>
            <a:r>
              <a:rPr kumimoji="0" lang="en-US" sz="2400" b="1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- ?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= 64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г / 32 г/моль × 6*10</a:t>
            </a:r>
            <a:r>
              <a:rPr kumimoji="0" lang="ru-RU" sz="2400" b="1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23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моль</a:t>
            </a:r>
            <a:r>
              <a:rPr kumimoji="0" lang="ru-RU" sz="2400" b="1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-1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			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= 12 × </a:t>
            </a:r>
            <a:r>
              <a:rPr lang="ru-RU" sz="2400" b="1" dirty="0" smtClean="0"/>
              <a:t>10</a:t>
            </a:r>
            <a:r>
              <a:rPr lang="ru-RU" sz="2400" b="1" baseline="30000" dirty="0" smtClean="0"/>
              <a:t>23</a:t>
            </a:r>
            <a:r>
              <a:rPr lang="ru-RU" sz="2400" b="1" dirty="0" smtClean="0"/>
              <a:t> молекул.</a:t>
            </a:r>
          </a:p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ОТВЕТ: </a:t>
            </a:r>
            <a:r>
              <a:rPr lang="en-US" sz="2400" dirty="0" smtClean="0"/>
              <a:t> </a:t>
            </a:r>
            <a:r>
              <a:rPr lang="en-US" sz="2400" b="1" dirty="0" smtClean="0"/>
              <a:t>N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</a:t>
            </a:r>
            <a:r>
              <a:rPr kumimoji="0" lang="ru-RU" sz="2400" b="1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= </a:t>
            </a:r>
            <a:r>
              <a:rPr lang="ru-RU" sz="2400" b="1" dirty="0" smtClean="0"/>
              <a:t>12 × 10</a:t>
            </a:r>
            <a:r>
              <a:rPr lang="ru-RU" sz="2400" b="1" baseline="30000" dirty="0" smtClean="0"/>
              <a:t>23</a:t>
            </a:r>
            <a:r>
              <a:rPr lang="ru-RU" sz="2400" b="1" dirty="0" smtClean="0"/>
              <a:t> молекул.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00034" y="3000372"/>
            <a:ext cx="228601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1714480" y="3000372"/>
            <a:ext cx="242889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 txBox="1">
            <a:spLocks/>
          </p:cNvSpPr>
          <p:nvPr/>
        </p:nvSpPr>
        <p:spPr>
          <a:xfrm>
            <a:off x="500034" y="785794"/>
            <a:ext cx="8258204" cy="428628"/>
          </a:xfrm>
          <a:prstGeom prst="rect">
            <a:avLst/>
          </a:prstGeom>
        </p:spPr>
        <p:txBody>
          <a:bodyPr vert="horz" lIns="45720" rIns="4572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ru-RU" sz="2800" b="1" i="1" noProof="0" dirty="0" smtClean="0">
                <a:solidFill>
                  <a:schemeClr val="tx2"/>
                </a:solidFill>
              </a:rPr>
              <a:t>3</a:t>
            </a: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УРОВЕНЬ</a:t>
            </a:r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214282" y="1785926"/>
            <a:ext cx="8715436" cy="3714776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1"/>
            </a:solidFill>
          </a:ln>
        </p:spPr>
        <p:txBody>
          <a:bodyPr vert="horz" lIns="45720" rIns="45720" anchor="t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ru-RU" sz="2400" b="1" noProof="0" dirty="0" smtClean="0"/>
              <a:t>4.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ДАНО:				РЕШЕНИЕ: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800" b="1" dirty="0" smtClean="0"/>
              <a:t>V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(H</a:t>
            </a:r>
            <a:r>
              <a:rPr kumimoji="0" lang="en-US" sz="2800" b="1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= 5,6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</a:t>
            </a:r>
            <a:r>
              <a:rPr kumimoji="0" lang="en-US" sz="2800" b="1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</a:t>
            </a:r>
            <a:r>
              <a:rPr lang="ru-RU" sz="2800" b="1" dirty="0" smtClean="0"/>
              <a:t>  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 =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 /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</a:t>
            </a:r>
            <a:r>
              <a:rPr kumimoji="0" lang="en-US" sz="2800" b="1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</a:t>
            </a:r>
            <a:r>
              <a:rPr lang="en-US" sz="2800" b="1" dirty="0" smtClean="0"/>
              <a:t>V</a:t>
            </a:r>
            <a:r>
              <a:rPr lang="en-US" sz="2800" b="1" baseline="-25000" dirty="0" smtClean="0"/>
              <a:t>m</a:t>
            </a:r>
            <a:r>
              <a:rPr lang="en-US" sz="2800" b="1" dirty="0" smtClean="0"/>
              <a:t> = 22</a:t>
            </a:r>
            <a:r>
              <a:rPr lang="ru-RU" sz="2800" b="1" dirty="0" smtClean="0"/>
              <a:t>, 4 м</a:t>
            </a:r>
            <a:r>
              <a:rPr lang="en-US" sz="2800" b="1" baseline="30000" dirty="0" smtClean="0"/>
              <a:t>3</a:t>
            </a:r>
            <a:r>
              <a:rPr lang="ru-RU" sz="2800" b="1" dirty="0" smtClean="0"/>
              <a:t>/</a:t>
            </a:r>
            <a:r>
              <a:rPr lang="ru-RU" sz="2800" b="1" dirty="0" err="1" smtClean="0"/>
              <a:t>кмоль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n(H</a:t>
            </a:r>
            <a:r>
              <a:rPr kumimoji="0" lang="en-US" sz="2800" b="1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- ?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</a:t>
            </a:r>
            <a:r>
              <a:rPr lang="en-US" sz="2800" b="1" dirty="0" smtClean="0"/>
              <a:t>n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n-US" sz="2800" b="1" noProof="0" dirty="0" smtClean="0"/>
              <a:t>H</a:t>
            </a:r>
            <a:r>
              <a:rPr kumimoji="0" lang="ru-RU" sz="2800" b="1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)=</a:t>
            </a:r>
            <a:r>
              <a:rPr lang="en-US" sz="2800" b="1" dirty="0" smtClean="0"/>
              <a:t>5,6 </a:t>
            </a:r>
            <a:r>
              <a:rPr lang="ru-RU" sz="2800" b="1" dirty="0" smtClean="0"/>
              <a:t>м</a:t>
            </a:r>
            <a:r>
              <a:rPr lang="en-US" sz="2800" b="1" baseline="30000" dirty="0" smtClean="0"/>
              <a:t>3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/22,4</a:t>
            </a:r>
            <a:r>
              <a:rPr lang="ru-RU" sz="2800" b="1" noProof="0" dirty="0" smtClean="0"/>
              <a:t> </a:t>
            </a:r>
            <a:r>
              <a:rPr lang="ru-RU" sz="2800" b="1" dirty="0" smtClean="0"/>
              <a:t>м</a:t>
            </a:r>
            <a:r>
              <a:rPr lang="en-US" sz="2800" b="1" baseline="30000" dirty="0" smtClean="0"/>
              <a:t>3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</a:t>
            </a:r>
            <a:r>
              <a:rPr lang="ru-RU" sz="2800" b="1" dirty="0" smtClean="0"/>
              <a:t>к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моль =</a:t>
            </a:r>
          </a:p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800" b="1" dirty="0" smtClean="0"/>
              <a:t>                            = 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0,25</a:t>
            </a:r>
            <a:r>
              <a:rPr lang="ru-RU" sz="2800" b="1" dirty="0" smtClean="0"/>
              <a:t> 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кмоль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</a:p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ОТВЕТ: </a:t>
            </a:r>
            <a:r>
              <a:rPr lang="en-US" sz="2800" b="1" dirty="0" smtClean="0"/>
              <a:t> n </a:t>
            </a:r>
            <a:r>
              <a:rPr lang="ru-RU" sz="2800" b="1" dirty="0" smtClean="0"/>
              <a:t>(Н</a:t>
            </a:r>
            <a:r>
              <a:rPr lang="ru-RU" sz="2800" b="1" baseline="-25000" dirty="0" smtClean="0"/>
              <a:t>2</a:t>
            </a:r>
            <a:r>
              <a:rPr lang="ru-RU" sz="2800" b="1" dirty="0" smtClean="0"/>
              <a:t>) = 0,25 кмоль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5400000">
            <a:off x="1393009" y="3107529"/>
            <a:ext cx="235745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57158" y="3214686"/>
            <a:ext cx="214314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653210"/>
          </a:xfrm>
        </p:spPr>
        <p:txBody>
          <a:bodyPr>
            <a:normAutofit fontScale="90000"/>
          </a:bodyPr>
          <a:lstStyle/>
          <a:p>
            <a:pPr algn="ctr"/>
            <a:r>
              <a:rPr sz="4400" dirty="0" smtClean="0"/>
              <a:t/>
            </a:r>
            <a:br>
              <a:rPr sz="4400" dirty="0" smtClean="0"/>
            </a:br>
            <a:r>
              <a:rPr sz="4400" dirty="0" smtClean="0"/>
              <a:t/>
            </a:r>
            <a:br>
              <a:rPr sz="4400" dirty="0" smtClean="0"/>
            </a:br>
            <a:r>
              <a:rPr sz="4400" dirty="0" smtClean="0"/>
              <a:t/>
            </a:r>
            <a:br>
              <a:rPr sz="4400" dirty="0" smtClean="0"/>
            </a:br>
            <a:r>
              <a:rPr sz="4400" dirty="0" smtClean="0"/>
              <a:t/>
            </a:r>
            <a:br>
              <a:rPr sz="4400" dirty="0" smtClean="0"/>
            </a:br>
            <a:r>
              <a:rPr sz="4400" dirty="0" smtClean="0"/>
              <a:t/>
            </a:r>
            <a:br>
              <a:rPr sz="4400" dirty="0" smtClean="0"/>
            </a:br>
            <a:r>
              <a:rPr sz="4400" dirty="0" smtClean="0"/>
              <a:t/>
            </a:r>
            <a:br>
              <a:rPr sz="4400" dirty="0" smtClean="0"/>
            </a:br>
            <a:r>
              <a:rPr sz="4400" dirty="0" smtClean="0"/>
              <a:t/>
            </a:r>
            <a:br>
              <a:rPr sz="4400" dirty="0" smtClean="0"/>
            </a:b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ЗАГАДОЧНАЯ ПАУЗА</a:t>
            </a:r>
            <a:endParaRPr lang="ru-RU" sz="6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357158" y="1214422"/>
            <a:ext cx="4757742" cy="2214577"/>
          </a:xfr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lvl="0">
              <a:buNone/>
            </a:pPr>
            <a:r>
              <a:rPr lang="ru-RU" sz="2800" b="1" dirty="0" smtClean="0"/>
              <a:t>Чаще черный я по цвету,</a:t>
            </a:r>
          </a:p>
          <a:p>
            <a:pPr>
              <a:buNone/>
            </a:pPr>
            <a:r>
              <a:rPr lang="ru-RU" sz="2800" b="1" dirty="0" smtClean="0"/>
              <a:t>Быть могу и прозрачным</a:t>
            </a:r>
          </a:p>
          <a:p>
            <a:pPr>
              <a:buNone/>
            </a:pPr>
            <a:r>
              <a:rPr lang="ru-RU" sz="2800" b="1" dirty="0" smtClean="0"/>
              <a:t>Мною пишут и рисуют.</a:t>
            </a:r>
          </a:p>
          <a:p>
            <a:pPr>
              <a:buNone/>
            </a:pPr>
            <a:r>
              <a:rPr lang="ru-RU" sz="2800" b="1" dirty="0" smtClean="0"/>
              <a:t>Бываю я и мрачным. </a:t>
            </a:r>
          </a:p>
          <a:p>
            <a:pPr marL="273050" indent="2500313">
              <a:buNone/>
            </a:pPr>
            <a:endParaRPr lang="ru-RU" sz="2800" b="1" dirty="0" smtClean="0"/>
          </a:p>
          <a:p>
            <a:pPr>
              <a:buNone/>
            </a:pPr>
            <a:endParaRPr lang="ru-RU" sz="2800" b="1" dirty="0" smtClean="0"/>
          </a:p>
          <a:p>
            <a:pPr>
              <a:buNone/>
            </a:pPr>
            <a:r>
              <a:rPr lang="ru-RU" sz="2800" dirty="0" smtClean="0"/>
              <a:t> </a:t>
            </a:r>
          </a:p>
          <a:p>
            <a:pPr>
              <a:buNone/>
            </a:pPr>
            <a:endParaRPr lang="ru-RU" sz="2800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3000364" y="3929066"/>
            <a:ext cx="5286412" cy="2071702"/>
          </a:xfr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/>
            </a:solidFill>
          </a:ln>
        </p:spPr>
        <p:txBody>
          <a:bodyPr>
            <a:normAutofit fontScale="77500" lnSpcReduction="20000"/>
          </a:bodyPr>
          <a:lstStyle/>
          <a:p>
            <a:pPr lvl="0">
              <a:buNone/>
            </a:pPr>
            <a:r>
              <a:rPr lang="ru-RU" sz="3300" b="1" dirty="0" smtClean="0"/>
              <a:t>Большую роль играю в жизни,</a:t>
            </a:r>
          </a:p>
          <a:p>
            <a:pPr>
              <a:buNone/>
            </a:pPr>
            <a:r>
              <a:rPr lang="ru-RU" sz="3300" b="1" dirty="0" smtClean="0"/>
              <a:t>В атмосфере содержусь.</a:t>
            </a:r>
          </a:p>
          <a:p>
            <a:pPr>
              <a:buNone/>
            </a:pPr>
            <a:r>
              <a:rPr lang="ru-RU" sz="3300" b="1" dirty="0" smtClean="0"/>
              <a:t>В воде почти не растворяюсь.</a:t>
            </a:r>
          </a:p>
          <a:p>
            <a:pPr>
              <a:buNone/>
            </a:pPr>
            <a:r>
              <a:rPr lang="ru-RU" sz="3300" b="1" dirty="0" smtClean="0"/>
              <a:t>Своей инертностью горжусь. </a:t>
            </a:r>
          </a:p>
          <a:p>
            <a:pPr>
              <a:buNone/>
            </a:pPr>
            <a:r>
              <a:rPr lang="ru-RU" dirty="0" smtClean="0"/>
              <a:t>				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7" name="Рисунок 6" descr="0214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43702" y="1643050"/>
            <a:ext cx="1805657" cy="1814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hercheur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8662" y="3929066"/>
            <a:ext cx="1657350" cy="23422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 animBg="1"/>
      <p:bldP spid="6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714356"/>
            <a:ext cx="8715436" cy="500066"/>
          </a:xfr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/>
            </a:solidFill>
          </a:ln>
        </p:spPr>
        <p:txBody>
          <a:bodyPr>
            <a:normAutofit fontScale="70000" lnSpcReduction="20000"/>
          </a:bodyPr>
          <a:lstStyle/>
          <a:p>
            <a:pPr lvl="0">
              <a:buNone/>
            </a:pPr>
            <a:r>
              <a:rPr lang="ru-RU" sz="3600" b="1" dirty="0" smtClean="0"/>
              <a:t>3. По прозванью инвалид, но крепок в деле и на вид.</a:t>
            </a:r>
            <a:endParaRPr lang="ru-RU" sz="3000" b="1" dirty="0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714480" y="1714488"/>
            <a:ext cx="5753112" cy="1068537"/>
          </a:xfr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/>
              <a:t>4. Богатырем его не зря назвали,</a:t>
            </a:r>
          </a:p>
          <a:p>
            <a:pPr marL="273050" indent="92075">
              <a:buNone/>
            </a:pPr>
            <a:r>
              <a:rPr lang="ru-RU" sz="2400" b="1" dirty="0" smtClean="0"/>
              <a:t>Друг железа, помощник стали.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429000"/>
            <a:ext cx="8572560" cy="461665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/>
              <a:t>5. Металл зимой не прочен: чума здоровье точит.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00166" y="4786322"/>
            <a:ext cx="6286544" cy="1107996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/>
              <a:t>6. «Живое серебро» и льется, и блестит,</a:t>
            </a:r>
            <a:br>
              <a:rPr lang="ru-RU" sz="2400" b="1" dirty="0" smtClean="0"/>
            </a:br>
            <a:r>
              <a:rPr lang="ru-RU" sz="2400" b="1" dirty="0" smtClean="0"/>
              <a:t>     Охотно с золотом дружит.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uiExpand="1" build="p" animBg="1"/>
      <p:bldP spid="5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7972452" cy="142876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КОНКУРС КАПИТАНОВ</a:t>
            </a:r>
            <a:r>
              <a:rPr lang="en-US" sz="4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«ЭКСПЕРИМЕНТАЛЬНЫЙ»</a:t>
            </a:r>
            <a:endParaRPr lang="ru-RU" sz="40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0034" y="1928802"/>
            <a:ext cx="8072494" cy="4434840"/>
          </a:xfr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1"/>
            </a:solidFill>
          </a:ln>
        </p:spPr>
        <p:txBody>
          <a:bodyPr/>
          <a:lstStyle/>
          <a:p>
            <a:pPr algn="ctr">
              <a:buNone/>
            </a:pPr>
            <a:r>
              <a:rPr lang="ru-RU" sz="2800" b="1" i="1" u="sng" dirty="0" smtClean="0">
                <a:solidFill>
                  <a:schemeClr val="tx2"/>
                </a:solidFill>
              </a:rPr>
              <a:t>Задание капитану команды «Протоны»</a:t>
            </a:r>
          </a:p>
          <a:p>
            <a:pPr>
              <a:buNone/>
            </a:pPr>
            <a:r>
              <a:rPr lang="ru-RU" b="1" dirty="0" smtClean="0"/>
              <a:t>1. Определить из выданных веществ металлы.</a:t>
            </a:r>
          </a:p>
          <a:p>
            <a:pPr>
              <a:buNone/>
            </a:pPr>
            <a:r>
              <a:rPr lang="ru-RU" b="1" dirty="0" smtClean="0"/>
              <a:t>2. Отмерить 1 моль воды.</a:t>
            </a:r>
          </a:p>
          <a:p>
            <a:pPr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sz="2800" b="1" i="1" u="sng" dirty="0" smtClean="0">
                <a:solidFill>
                  <a:schemeClr val="tx2"/>
                </a:solidFill>
              </a:rPr>
              <a:t>Задание капитану команды «Электроны»</a:t>
            </a:r>
          </a:p>
          <a:p>
            <a:pPr>
              <a:buNone/>
            </a:pPr>
            <a:r>
              <a:rPr lang="ru-RU" b="1" dirty="0" smtClean="0"/>
              <a:t>1. Определить из выданных веществ неметаллы.</a:t>
            </a:r>
          </a:p>
          <a:p>
            <a:pPr>
              <a:buNone/>
            </a:pPr>
            <a:r>
              <a:rPr lang="ru-RU" b="1" dirty="0" smtClean="0"/>
              <a:t>2. Отмерить 1 моль железа. </a:t>
            </a:r>
            <a:endParaRPr lang="ru-RU" b="1" dirty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57166"/>
            <a:ext cx="7772400" cy="928694"/>
          </a:xfrm>
        </p:spPr>
        <p:txBody>
          <a:bodyPr/>
          <a:lstStyle/>
          <a:p>
            <a:pPr algn="ctr"/>
            <a:r>
              <a:rPr lang="ru-RU" sz="6000" dirty="0" smtClean="0">
                <a:solidFill>
                  <a:schemeClr val="accent2">
                    <a:lumMod val="75000"/>
                  </a:schemeClr>
                </a:solidFill>
              </a:rPr>
              <a:t>ОТГАДАЙ РЕБУС</a:t>
            </a:r>
            <a:endParaRPr lang="ru-RU" sz="6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 descr="C:\Documents and Settings\User\Рабочий стол\1503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285860"/>
            <a:ext cx="4762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User\Рабочий стол\1506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2928934"/>
            <a:ext cx="4762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User\Рабочий стол\1501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572008"/>
            <a:ext cx="4762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-01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428604"/>
            <a:ext cx="3876682" cy="1972786"/>
          </a:xfrm>
          <a:prstGeom prst="rect">
            <a:avLst/>
          </a:prstGeom>
        </p:spPr>
      </p:pic>
      <p:pic>
        <p:nvPicPr>
          <p:cNvPr id="5" name="Рисунок 4" descr="15-00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2428868"/>
            <a:ext cx="3690947" cy="2071702"/>
          </a:xfrm>
          <a:prstGeom prst="rect">
            <a:avLst/>
          </a:prstGeom>
        </p:spPr>
      </p:pic>
      <p:pic>
        <p:nvPicPr>
          <p:cNvPr id="6" name="Рисунок 5" descr="15-004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34" y="4500570"/>
            <a:ext cx="3929070" cy="2082727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000132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ИТОГИ КОНКУРСОВ</a:t>
            </a:r>
            <a:endParaRPr lang="ru-RU" sz="48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57158" y="2357430"/>
            <a:ext cx="8258205" cy="3500462"/>
          </a:xfr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/>
              <a:t>Но не важен в баллах результат,</a:t>
            </a:r>
          </a:p>
          <a:p>
            <a:pPr algn="ctr">
              <a:buNone/>
            </a:pPr>
            <a:r>
              <a:rPr lang="ru-RU" sz="3600" b="1" dirty="0" smtClean="0"/>
              <a:t>Дружба побеждает это факт.</a:t>
            </a:r>
          </a:p>
          <a:p>
            <a:pPr algn="ctr">
              <a:buNone/>
            </a:pPr>
            <a:r>
              <a:rPr lang="ru-RU" sz="3600" b="1" dirty="0" smtClean="0"/>
              <a:t>А находчивость по жизни нас ведет,</a:t>
            </a:r>
          </a:p>
          <a:p>
            <a:pPr algn="ctr">
              <a:buNone/>
            </a:pPr>
            <a:r>
              <a:rPr lang="ru-RU" sz="3600" b="1" dirty="0" smtClean="0"/>
              <a:t>Знатокам всегда, везде везет.</a:t>
            </a:r>
            <a:endParaRPr lang="ru-RU" sz="3600" b="1" dirty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357298"/>
            <a:ext cx="7772400" cy="3357586"/>
          </a:xfrm>
        </p:spPr>
        <p:txBody>
          <a:bodyPr/>
          <a:lstStyle/>
          <a:p>
            <a:pPr marL="989013"/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О, сколько нам открытий чудных</a:t>
            </a:r>
            <a:br>
              <a:rPr lang="ru-RU" sz="32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Готовит просвещенья дух,</a:t>
            </a:r>
            <a:br>
              <a:rPr lang="ru-RU" sz="32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опыт, сын ошибок трудных,</a:t>
            </a:r>
            <a:br>
              <a:rPr lang="ru-RU" sz="32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гений – парадоксов друг. </a:t>
            </a:r>
            <a:br>
              <a:rPr lang="ru-RU" sz="32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					А.С.Пушкин</a:t>
            </a:r>
            <a:br>
              <a:rPr lang="ru-RU" sz="32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7224" y="4500570"/>
            <a:ext cx="7772400" cy="1571636"/>
          </a:xfr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 algn="ctr"/>
            <a:r>
              <a:rPr lang="ru-RU" sz="3200" b="1" i="1" dirty="0" smtClean="0"/>
              <a:t>ДЕВИЗ УРОКА :  </a:t>
            </a:r>
            <a:r>
              <a:rPr lang="ru-RU" sz="4000" b="1" dirty="0" smtClean="0"/>
              <a:t>«Чтобы победить, надо знать, уметь, думать.»</a:t>
            </a:r>
            <a:endParaRPr lang="ru-RU" sz="4000" b="1" dirty="0"/>
          </a:p>
        </p:txBody>
      </p:sp>
      <p:pic>
        <p:nvPicPr>
          <p:cNvPr id="4" name="Рисунок 3" descr="imag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7044" y="642918"/>
            <a:ext cx="2266956" cy="993691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989856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</a:t>
            </a:r>
            <a:endParaRPr lang="ru-RU" sz="48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143116"/>
            <a:ext cx="8186766" cy="2857520"/>
          </a:xfr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dirty="0" smtClean="0"/>
              <a:t>1. Повторить главу №2.</a:t>
            </a:r>
          </a:p>
          <a:p>
            <a:pPr marL="536575" indent="-536575">
              <a:buNone/>
            </a:pPr>
            <a:r>
              <a:rPr lang="ru-RU" sz="4000" b="1" dirty="0" smtClean="0"/>
              <a:t>2. Подготовиться к контрольной работе.</a:t>
            </a:r>
            <a:endParaRPr lang="ru-RU" sz="4000" b="1" dirty="0"/>
          </a:p>
        </p:txBody>
      </p:sp>
      <p:pic>
        <p:nvPicPr>
          <p:cNvPr id="8" name="Рисунок 7" descr="college%20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15074" y="4143380"/>
            <a:ext cx="2100267" cy="2402266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84698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КОНКУРС № 1. «БЛИЦОПРОС»</a:t>
            </a:r>
            <a:endParaRPr lang="ru-RU" sz="4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00034" y="1785926"/>
            <a:ext cx="8143932" cy="428628"/>
          </a:xfrm>
        </p:spPr>
        <p:txBody>
          <a:bodyPr/>
          <a:lstStyle/>
          <a:p>
            <a:pPr algn="ctr"/>
            <a:r>
              <a:rPr lang="ru-RU" i="1" dirty="0" smtClean="0"/>
              <a:t>Оценка конкурса: - по 1 баллу за правильный ответ</a:t>
            </a:r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>
          <a:xfrm>
            <a:off x="214282" y="2071678"/>
            <a:ext cx="8572560" cy="4288642"/>
          </a:xfr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457200" lvl="0" indent="-457200" algn="just">
              <a:buNone/>
            </a:pPr>
            <a:r>
              <a:rPr lang="ru-RU" sz="2400" b="1" dirty="0" smtClean="0"/>
              <a:t>1. Количество вещества, в котором содержится 6,02 *10</a:t>
            </a:r>
            <a:r>
              <a:rPr lang="ru-RU" sz="2400" b="1" baseline="30000" dirty="0" smtClean="0"/>
              <a:t>23</a:t>
            </a:r>
            <a:r>
              <a:rPr lang="ru-RU" sz="2400" b="1" dirty="0" smtClean="0"/>
              <a:t> молекул этого вещества  </a:t>
            </a:r>
            <a:r>
              <a:rPr lang="ru-RU" sz="2400" b="1" i="1" dirty="0" smtClean="0"/>
              <a:t>это -</a:t>
            </a:r>
            <a:r>
              <a:rPr lang="ru-RU" sz="2400" b="1" dirty="0" smtClean="0"/>
              <a:t> …</a:t>
            </a:r>
          </a:p>
          <a:p>
            <a:pPr algn="just">
              <a:buNone/>
            </a:pPr>
            <a:r>
              <a:rPr lang="ru-RU" sz="2400" b="1" dirty="0" smtClean="0"/>
              <a:t>2. Масса 1 моль вещества </a:t>
            </a:r>
            <a:r>
              <a:rPr lang="ru-RU" sz="2400" b="1" i="1" dirty="0" smtClean="0"/>
              <a:t>это -</a:t>
            </a:r>
            <a:r>
              <a:rPr lang="ru-RU" sz="2400" b="1" dirty="0" smtClean="0"/>
              <a:t> …</a:t>
            </a:r>
          </a:p>
          <a:p>
            <a:pPr lvl="0" algn="just">
              <a:buNone/>
            </a:pPr>
            <a:r>
              <a:rPr lang="ru-RU" sz="2400" b="1" dirty="0" smtClean="0"/>
              <a:t>3.Чему равна постоянная Авогадро …</a:t>
            </a:r>
          </a:p>
          <a:p>
            <a:pPr lvl="0" algn="just">
              <a:buNone/>
            </a:pPr>
            <a:r>
              <a:rPr lang="ru-RU" sz="2400" b="1" dirty="0" smtClean="0"/>
              <a:t>4.Способность атомов одного химического элемента образовывать несколько простых веществ  </a:t>
            </a:r>
            <a:r>
              <a:rPr lang="ru-RU" sz="2400" b="1" i="1" dirty="0" smtClean="0"/>
              <a:t>это</a:t>
            </a:r>
            <a:r>
              <a:rPr lang="ru-RU" sz="2400" b="1" dirty="0" smtClean="0"/>
              <a:t> - …</a:t>
            </a:r>
          </a:p>
          <a:p>
            <a:pPr marL="273050" lvl="0" indent="-273050" algn="just">
              <a:buNone/>
              <a:tabLst>
                <a:tab pos="265113" algn="l"/>
              </a:tabLst>
            </a:pPr>
            <a:r>
              <a:rPr lang="ru-RU" sz="2400" b="1" dirty="0" smtClean="0"/>
              <a:t>5.Простые вещества, образованные одним химическим элементом, это - …</a:t>
            </a:r>
          </a:p>
          <a:p>
            <a:pPr lvl="0" algn="just">
              <a:buNone/>
            </a:pPr>
            <a:r>
              <a:rPr lang="ru-RU" sz="2400" b="1" dirty="0" smtClean="0"/>
              <a:t>6. Объем газа количеством вещества 1 моль при н.у. это -…</a:t>
            </a:r>
          </a:p>
          <a:p>
            <a:pPr algn="just">
              <a:buNone/>
            </a:pPr>
            <a:endParaRPr lang="ru-RU" sz="2400" b="1" dirty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  <p:bldP spid="6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928670"/>
            <a:ext cx="8286808" cy="5072098"/>
          </a:xfr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pPr lvl="0"/>
            <a:r>
              <a:rPr lang="ru-RU" sz="3000" b="1" dirty="0" smtClean="0"/>
              <a:t>7. Аллотропная  модификация углерода это - …</a:t>
            </a:r>
          </a:p>
          <a:p>
            <a:pPr lvl="0"/>
            <a:endParaRPr lang="ru-RU" sz="3000" b="1" dirty="0" smtClean="0"/>
          </a:p>
          <a:p>
            <a:pPr lvl="0"/>
            <a:r>
              <a:rPr lang="ru-RU" sz="3000" b="1" dirty="0" smtClean="0"/>
              <a:t>8. Элемент – составная часть гемоглобина это - …</a:t>
            </a:r>
          </a:p>
          <a:p>
            <a:pPr lvl="0"/>
            <a:endParaRPr lang="ru-RU" sz="3000" b="1" dirty="0" smtClean="0"/>
          </a:p>
          <a:p>
            <a:pPr marL="354013" lvl="0" indent="-354013"/>
            <a:r>
              <a:rPr lang="ru-RU" sz="3000" b="1" dirty="0" smtClean="0"/>
              <a:t>9. Какие элементы наиболее распространены в космосе?</a:t>
            </a:r>
          </a:p>
          <a:p>
            <a:pPr lvl="0"/>
            <a:endParaRPr lang="ru-RU" sz="3000" b="1" dirty="0" smtClean="0"/>
          </a:p>
          <a:p>
            <a:pPr marL="442913" lvl="0" indent="-442913"/>
            <a:r>
              <a:rPr lang="ru-RU" sz="3000" b="1" dirty="0" smtClean="0"/>
              <a:t>10. Область пространства, где находится электрон в атоме это - …</a:t>
            </a:r>
          </a:p>
          <a:p>
            <a:pPr lvl="0"/>
            <a:endParaRPr lang="ru-RU" sz="3000" b="1" dirty="0" smtClean="0"/>
          </a:p>
          <a:p>
            <a:r>
              <a:rPr lang="ru-RU" sz="3000" b="1" dirty="0" smtClean="0"/>
              <a:t>11. Молярная  масса  воды равна -…</a:t>
            </a:r>
          </a:p>
          <a:p>
            <a:endParaRPr lang="ru-RU" sz="3000" b="1" dirty="0" smtClean="0"/>
          </a:p>
          <a:p>
            <a:pPr lvl="0"/>
            <a:r>
              <a:rPr lang="ru-RU" sz="3000" b="1" dirty="0" smtClean="0"/>
              <a:t>12. Чему равен молярный объем?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57166"/>
            <a:ext cx="8586790" cy="704104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КОНКУРС № 2 «ТРЕТИЙ ЛИШНИЙ»</a:t>
            </a:r>
            <a:endParaRPr lang="ru-RU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28596" y="1428736"/>
            <a:ext cx="8258204" cy="659352"/>
          </a:xfrm>
        </p:spPr>
        <p:txBody>
          <a:bodyPr/>
          <a:lstStyle/>
          <a:p>
            <a:pPr marL="265113" indent="-265113"/>
            <a:r>
              <a:rPr lang="ru-RU" i="1" dirty="0" smtClean="0">
                <a:solidFill>
                  <a:schemeClr val="tx1"/>
                </a:solidFill>
              </a:rPr>
              <a:t>1. Задание: найти лишнюю формулу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ru-RU" i="1" dirty="0" smtClean="0">
                <a:solidFill>
                  <a:schemeClr val="tx1"/>
                </a:solidFill>
              </a:rPr>
              <a:t>вещества и вычеркнуть её, назвать тип химической связи.</a:t>
            </a: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14282" y="2928934"/>
            <a:ext cx="8643998" cy="3414730"/>
          </a:xfr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</a:rPr>
              <a:t>«ПРОТОНЫ» 		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«ЭЛЕКТРОНЫ»</a:t>
            </a:r>
          </a:p>
          <a:p>
            <a:pPr>
              <a:buNone/>
            </a:pPr>
            <a:endParaRPr lang="ru-RU" sz="9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3600" b="1" dirty="0" smtClean="0"/>
              <a:t>А) </a:t>
            </a:r>
            <a:r>
              <a:rPr lang="en-US" sz="3600" b="1" dirty="0" smtClean="0"/>
              <a:t>N</a:t>
            </a:r>
            <a:r>
              <a:rPr lang="en-US" sz="3600" b="1" baseline="-25000" dirty="0" smtClean="0"/>
              <a:t>2</a:t>
            </a:r>
            <a:r>
              <a:rPr lang="en-US" sz="3600" b="1" dirty="0" smtClean="0"/>
              <a:t>, H</a:t>
            </a:r>
            <a:r>
              <a:rPr lang="en-US" sz="3600" b="1" baseline="-25000" dirty="0" smtClean="0"/>
              <a:t>2</a:t>
            </a:r>
            <a:r>
              <a:rPr lang="en-US" sz="3600" b="1" dirty="0" smtClean="0"/>
              <a:t>S, H</a:t>
            </a:r>
            <a:r>
              <a:rPr lang="en-US" sz="3600" b="1" baseline="-25000" dirty="0" smtClean="0"/>
              <a:t>2</a:t>
            </a:r>
            <a:r>
              <a:rPr lang="ru-RU" sz="3600" b="1" baseline="-25000" dirty="0" smtClean="0"/>
              <a:t>		</a:t>
            </a:r>
            <a:r>
              <a:rPr lang="ru-RU" sz="3600" b="1" dirty="0" smtClean="0"/>
              <a:t>А) </a:t>
            </a:r>
            <a:r>
              <a:rPr lang="en-US" sz="3600" b="1" dirty="0" smtClean="0"/>
              <a:t>HCL, H</a:t>
            </a:r>
            <a:r>
              <a:rPr lang="en-US" sz="3600" b="1" baseline="-25000" dirty="0" smtClean="0"/>
              <a:t>2</a:t>
            </a:r>
            <a:r>
              <a:rPr lang="en-US" sz="3600" b="1" dirty="0" smtClean="0"/>
              <a:t>O, O</a:t>
            </a:r>
            <a:r>
              <a:rPr lang="en-US" sz="3600" b="1" baseline="-25000" dirty="0" smtClean="0"/>
              <a:t>2</a:t>
            </a:r>
            <a:endParaRPr lang="en-US" sz="3600" b="1" dirty="0" smtClean="0"/>
          </a:p>
          <a:p>
            <a:pPr>
              <a:buNone/>
            </a:pPr>
            <a:endParaRPr lang="en-US" sz="1100" b="1" dirty="0" smtClean="0"/>
          </a:p>
          <a:p>
            <a:pPr>
              <a:buNone/>
            </a:pPr>
            <a:r>
              <a:rPr lang="ru-RU" sz="3600" b="1" dirty="0" smtClean="0"/>
              <a:t>Б) </a:t>
            </a:r>
            <a:r>
              <a:rPr lang="en-US" sz="3600" b="1" dirty="0" smtClean="0"/>
              <a:t>Al, CaCl</a:t>
            </a:r>
            <a:r>
              <a:rPr lang="en-US" sz="3600" b="1" baseline="-25000" dirty="0" smtClean="0"/>
              <a:t>2</a:t>
            </a:r>
            <a:r>
              <a:rPr lang="en-US" sz="3600" b="1" dirty="0" smtClean="0"/>
              <a:t>, Cu</a:t>
            </a:r>
            <a:r>
              <a:rPr lang="ru-RU" sz="3600" b="1" dirty="0" smtClean="0"/>
              <a:t>		Б) </a:t>
            </a:r>
            <a:r>
              <a:rPr lang="en-US" sz="3600" b="1" dirty="0" smtClean="0"/>
              <a:t>Mg, NaCl, KF</a:t>
            </a:r>
          </a:p>
          <a:p>
            <a:pPr marL="7938" indent="-7938" algn="ctr">
              <a:buNone/>
            </a:pPr>
            <a:endParaRPr lang="en-US" sz="3600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endParaRPr lang="en-US" sz="900" b="1" dirty="0" smtClean="0"/>
          </a:p>
          <a:p>
            <a:pPr algn="ctr">
              <a:buNone/>
            </a:pPr>
            <a:endParaRPr lang="en-US" sz="4400" b="1" dirty="0" smtClean="0"/>
          </a:p>
        </p:txBody>
      </p:sp>
      <p:sp>
        <p:nvSpPr>
          <p:cNvPr id="6" name="Текст 4"/>
          <p:cNvSpPr>
            <a:spLocks noGrp="1"/>
          </p:cNvSpPr>
          <p:nvPr>
            <p:ph type="body" idx="1"/>
          </p:nvPr>
        </p:nvSpPr>
        <p:spPr>
          <a:xfrm>
            <a:off x="428596" y="2428868"/>
            <a:ext cx="8143932" cy="428628"/>
          </a:xfrm>
        </p:spPr>
        <p:txBody>
          <a:bodyPr/>
          <a:lstStyle/>
          <a:p>
            <a:pPr algn="ctr"/>
            <a:r>
              <a:rPr lang="ru-RU" i="1" dirty="0" smtClean="0"/>
              <a:t>Оценка конкурса: - по 3 балла за правильный ответ</a:t>
            </a:r>
            <a:endParaRPr lang="ru-RU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 build="p" animBg="1"/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158" y="0"/>
            <a:ext cx="8215370" cy="659352"/>
          </a:xfrm>
        </p:spPr>
        <p:txBody>
          <a:bodyPr/>
          <a:lstStyle/>
          <a:p>
            <a:r>
              <a:rPr lang="ru-RU" i="1" dirty="0" smtClean="0">
                <a:solidFill>
                  <a:schemeClr val="tx1"/>
                </a:solidFill>
              </a:rPr>
              <a:t>2. Задание: найти аллотропные соединения.</a:t>
            </a: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500034" y="1142984"/>
            <a:ext cx="7929618" cy="1071570"/>
          </a:xfr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pPr marL="273050" indent="-7938" algn="ctr">
              <a:buNone/>
            </a:pP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</a:rPr>
              <a:t>«ПРОТОНЫ»</a:t>
            </a:r>
          </a:p>
          <a:p>
            <a:pPr marL="273050" indent="-7938" algn="ctr">
              <a:buNone/>
            </a:pPr>
            <a:r>
              <a:rPr lang="ru-RU" sz="4000" b="1" dirty="0" smtClean="0"/>
              <a:t>СЕРА, ГРАФИТ, АЛМАЗ	</a:t>
            </a:r>
            <a:endParaRPr lang="ru-RU" sz="400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0034" y="2357430"/>
            <a:ext cx="7899427" cy="1143008"/>
          </a:xfr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«ЭЛЕКТРОНЫ»</a:t>
            </a:r>
          </a:p>
          <a:p>
            <a:pPr algn="ctr">
              <a:buNone/>
            </a:pPr>
            <a:r>
              <a:rPr lang="ru-RU" sz="3900" b="1" dirty="0" smtClean="0"/>
              <a:t>ОЗОН, ВОДОРОД, КИСЛОРОД</a:t>
            </a:r>
            <a:endParaRPr lang="ru-RU" sz="3900" dirty="0"/>
          </a:p>
        </p:txBody>
      </p:sp>
      <p:sp>
        <p:nvSpPr>
          <p:cNvPr id="7" name="Содержимое 5"/>
          <p:cNvSpPr txBox="1">
            <a:spLocks/>
          </p:cNvSpPr>
          <p:nvPr/>
        </p:nvSpPr>
        <p:spPr>
          <a:xfrm>
            <a:off x="500034" y="3929066"/>
            <a:ext cx="7899427" cy="571504"/>
          </a:xfrm>
          <a:prstGeom prst="rect">
            <a:avLst/>
          </a:prstGeom>
        </p:spPr>
        <p:txBody>
          <a:bodyPr vert="horz" tIns="0">
            <a:normAutofit fontScale="92500" lnSpcReduction="10000"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3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3500438"/>
            <a:ext cx="77867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3. Задание: найти лишнее вещество. </a:t>
            </a:r>
            <a:r>
              <a:rPr lang="ru-RU" sz="2400" b="1" i="1" smtClean="0"/>
              <a:t>(1 балл)</a:t>
            </a:r>
            <a:endParaRPr lang="ru-RU" sz="2400" b="1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00034" y="4000504"/>
            <a:ext cx="7858180" cy="1138773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73050" indent="-7938" algn="ctr">
              <a:buNone/>
            </a:pP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</a:rPr>
              <a:t>«ПРОТОНЫ»</a:t>
            </a:r>
          </a:p>
          <a:p>
            <a:pPr marL="273050" indent="-7938" algn="ctr">
              <a:buNone/>
            </a:pPr>
            <a:r>
              <a:rPr lang="ru-RU" sz="3600" b="1" dirty="0" smtClean="0"/>
              <a:t>АЗОТ, МЕДЬ, ЖЕЛЕЗО </a:t>
            </a:r>
          </a:p>
        </p:txBody>
      </p:sp>
      <p:sp>
        <p:nvSpPr>
          <p:cNvPr id="10" name="Содержимое 5"/>
          <p:cNvSpPr txBox="1">
            <a:spLocks/>
          </p:cNvSpPr>
          <p:nvPr/>
        </p:nvSpPr>
        <p:spPr>
          <a:xfrm>
            <a:off x="428596" y="5214950"/>
            <a:ext cx="7899427" cy="1143008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1"/>
            </a:solidFill>
          </a:ln>
        </p:spPr>
        <p:txBody>
          <a:bodyPr vert="horz" tIns="0">
            <a:normAutofit fontScale="92500" lnSpcReduction="10000"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«ЭЛЕКТРОНЫ»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ВОДОРОД, ЗОЛОТО,</a:t>
            </a:r>
            <a:r>
              <a:rPr kumimoji="0" lang="ru-RU" sz="39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ХЛОР</a:t>
            </a:r>
            <a:endParaRPr kumimoji="0" lang="ru-RU" sz="3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Текст 4"/>
          <p:cNvSpPr>
            <a:spLocks noGrp="1"/>
          </p:cNvSpPr>
          <p:nvPr>
            <p:ph type="body" idx="1"/>
          </p:nvPr>
        </p:nvSpPr>
        <p:spPr>
          <a:xfrm>
            <a:off x="285720" y="642918"/>
            <a:ext cx="8143932" cy="428628"/>
          </a:xfrm>
        </p:spPr>
        <p:txBody>
          <a:bodyPr/>
          <a:lstStyle/>
          <a:p>
            <a:pPr algn="ctr"/>
            <a:r>
              <a:rPr lang="ru-RU" i="1" dirty="0" smtClean="0"/>
              <a:t>Оценка конкурса: - по 2 балла за правильный ответ</a:t>
            </a:r>
            <a:endParaRPr lang="ru-RU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 animBg="1"/>
      <p:bldP spid="6" grpId="0" build="p" animBg="1"/>
      <p:bldP spid="8" grpId="0"/>
      <p:bldP spid="9" grpId="0" animBg="1"/>
      <p:bldP spid="10" grpId="0" animBg="1"/>
      <p:bldP spid="1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428604"/>
            <a:ext cx="7772400" cy="1357322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chemeClr val="accent1"/>
                </a:solidFill>
                <a:effectLst/>
              </a:rPr>
              <a:t>ИГРА</a:t>
            </a:r>
            <a:r>
              <a:rPr lang="ru-RU" sz="4400" dirty="0" smtClean="0">
                <a:solidFill>
                  <a:schemeClr val="accent1"/>
                </a:solidFill>
              </a:rPr>
              <a:t> «</a:t>
            </a:r>
            <a:r>
              <a:rPr lang="ru-RU" sz="4400" dirty="0" smtClean="0">
                <a:solidFill>
                  <a:schemeClr val="accent1"/>
                </a:solidFill>
                <a:effectLst/>
              </a:rPr>
              <a:t>Крестики-нолики</a:t>
            </a:r>
            <a:r>
              <a:rPr lang="ru-RU" sz="4400" dirty="0" smtClean="0">
                <a:solidFill>
                  <a:schemeClr val="accent1"/>
                </a:solidFill>
              </a:rPr>
              <a:t>»</a:t>
            </a:r>
            <a:br>
              <a:rPr lang="ru-RU" sz="4400" dirty="0" smtClean="0">
                <a:solidFill>
                  <a:schemeClr val="accent1"/>
                </a:solidFill>
              </a:rPr>
            </a:br>
            <a:r>
              <a:rPr lang="ru-RU" sz="2400" dirty="0" smtClean="0">
                <a:solidFill>
                  <a:schemeClr val="accent1"/>
                </a:solidFill>
              </a:rPr>
              <a:t>НАЙДИТЕ ВЫИГРЫШНЫЙ ПУТЬ</a:t>
            </a:r>
            <a:br>
              <a:rPr lang="ru-RU" sz="2400" dirty="0" smtClean="0">
                <a:solidFill>
                  <a:schemeClr val="accent1"/>
                </a:solidFill>
              </a:rPr>
            </a:br>
            <a:endParaRPr lang="ru-RU" sz="2400" dirty="0">
              <a:solidFill>
                <a:schemeClr val="accent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1928802"/>
            <a:ext cx="8715436" cy="107157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ru-RU" sz="2800" b="1" i="1" dirty="0" smtClean="0"/>
              <a:t>КАКИЕ ВЕЩЕСТВА ЯВЛЯЮТСЯ ГАЗАМИ ( при н.у.)?</a:t>
            </a:r>
          </a:p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           </a:t>
            </a:r>
            <a:r>
              <a:rPr lang="ru-RU" sz="3500" b="1" dirty="0" smtClean="0">
                <a:solidFill>
                  <a:schemeClr val="accent1">
                    <a:lumMod val="75000"/>
                  </a:schemeClr>
                </a:solidFill>
              </a:rPr>
              <a:t>«ПРОТОНЫ»	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ru-RU" sz="3500" b="1" dirty="0" smtClean="0">
                <a:solidFill>
                  <a:schemeClr val="accent1">
                    <a:lumMod val="75000"/>
                  </a:schemeClr>
                </a:solidFill>
              </a:rPr>
              <a:t>  «ЭЛЕКТРОНЫ»</a:t>
            </a:r>
          </a:p>
          <a:p>
            <a:pPr algn="ctr"/>
            <a:endParaRPr lang="ru-RU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 defTabSz="220663"/>
            <a:endParaRPr lang="ru-RU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ru-RU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ru-RU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643438" y="3071810"/>
          <a:ext cx="4214841" cy="23574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4947"/>
                <a:gridCol w="1404947"/>
                <a:gridCol w="1404947"/>
              </a:tblGrid>
              <a:tr h="77610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ВОДОРОД</a:t>
                      </a:r>
                      <a:endParaRPr lang="ru-R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УГЛЕРОД</a:t>
                      </a:r>
                      <a:endParaRPr lang="ru-R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ЖЕЛЕЗО</a:t>
                      </a:r>
                      <a:endParaRPr lang="ru-RU" sz="1600" b="1" dirty="0"/>
                    </a:p>
                  </a:txBody>
                  <a:tcPr anchor="ctr"/>
                </a:tc>
              </a:tr>
              <a:tr h="822263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РТУТЬ</a:t>
                      </a:r>
                      <a:endParaRPr lang="ru-R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ХЛОР</a:t>
                      </a:r>
                      <a:endParaRPr lang="ru-R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ФТОР</a:t>
                      </a:r>
                      <a:endParaRPr lang="ru-RU" sz="1600" b="1" dirty="0"/>
                    </a:p>
                  </a:txBody>
                  <a:tcPr anchor="ctr"/>
                </a:tc>
              </a:tr>
              <a:tr h="759086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ЗОЛОТО</a:t>
                      </a:r>
                      <a:endParaRPr lang="ru-R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БРОМ</a:t>
                      </a:r>
                      <a:endParaRPr lang="ru-R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АЗОТ</a:t>
                      </a:r>
                      <a:endParaRPr lang="ru-RU" sz="1600" b="1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4282" y="3071810"/>
          <a:ext cx="4214841" cy="23574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4947"/>
                <a:gridCol w="1404947"/>
                <a:gridCol w="1404947"/>
              </a:tblGrid>
              <a:tr h="788908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БРОМ</a:t>
                      </a:r>
                      <a:endParaRPr lang="ru-R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НЕОН</a:t>
                      </a:r>
                      <a:endParaRPr lang="ru-R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ФОСФОР</a:t>
                      </a:r>
                      <a:endParaRPr lang="ru-RU" sz="1600" b="1" dirty="0"/>
                    </a:p>
                  </a:txBody>
                  <a:tcPr anchor="ctr"/>
                </a:tc>
              </a:tr>
              <a:tr h="796938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МАГНИЙ</a:t>
                      </a:r>
                      <a:endParaRPr lang="ru-R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КИСЛОРОД</a:t>
                      </a:r>
                      <a:endParaRPr lang="ru-R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УГЛЕРОД</a:t>
                      </a:r>
                      <a:endParaRPr lang="ru-RU" sz="1600" b="1" dirty="0"/>
                    </a:p>
                  </a:txBody>
                  <a:tcPr anchor="ctr"/>
                </a:tc>
              </a:tr>
              <a:tr h="771608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ФТОР</a:t>
                      </a:r>
                      <a:endParaRPr lang="ru-R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ОЗОН</a:t>
                      </a:r>
                      <a:endParaRPr lang="ru-R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РТУТЬ</a:t>
                      </a:r>
                      <a:endParaRPr lang="ru-RU" sz="1600" b="1" dirty="0"/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 rot="5400000">
            <a:off x="1178695" y="4250537"/>
            <a:ext cx="2214578" cy="0"/>
          </a:xfrm>
          <a:prstGeom prst="line">
            <a:avLst/>
          </a:prstGeom>
          <a:ln w="762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143504" y="3286124"/>
            <a:ext cx="3357586" cy="2000264"/>
          </a:xfrm>
          <a:prstGeom prst="line">
            <a:avLst/>
          </a:prstGeom>
          <a:ln w="762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Текст 4"/>
          <p:cNvSpPr txBox="1">
            <a:spLocks/>
          </p:cNvSpPr>
          <p:nvPr/>
        </p:nvSpPr>
        <p:spPr>
          <a:xfrm>
            <a:off x="285720" y="1428736"/>
            <a:ext cx="8143932" cy="428628"/>
          </a:xfrm>
          <a:prstGeom prst="rect">
            <a:avLst/>
          </a:prstGeom>
        </p:spPr>
        <p:txBody>
          <a:bodyPr vert="horz" lIns="45720" rIns="45720" anchor="t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Оценка конкурса: - по 2 балла за правильный ответ</a:t>
            </a:r>
            <a:endParaRPr kumimoji="0" lang="ru-RU" sz="2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0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1214422"/>
            <a:ext cx="8501122" cy="135732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b="1" i="1" dirty="0" smtClean="0"/>
              <a:t> КАКИЕ МЕТАЛЛЫ ЯВЛЯЮТСЯ ПЛАСТИЧНЫМИ?</a:t>
            </a:r>
          </a:p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         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 «ПРОТОНЫ»	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</a:rPr>
              <a:t>           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«ЭЛЕКТРОНЫ»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2" y="2928934"/>
          <a:ext cx="4429156" cy="25717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76385"/>
                <a:gridCol w="1578207"/>
                <a:gridCol w="1374564"/>
              </a:tblGrid>
              <a:tr h="860627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МАГНИЙ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РТУТЬ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ЖЕЛЕЗО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869387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ЗОЛОТО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АЛЮМИНИЙ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СВИНЕЦ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84175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ХРОМ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ЛИТИЙ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tabLst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ВОЛЬФРАМ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714876" y="2928934"/>
          <a:ext cx="4214842" cy="25717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4947"/>
                <a:gridCol w="1501842"/>
                <a:gridCol w="1308053"/>
              </a:tblGrid>
              <a:tr h="860627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ЛИТИЙ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ХРОМ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ЦИНК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869387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ОСМИЙ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КАЛЬЦИЙ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МЕДЬ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84175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КАЛИЙ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РТУТЬ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ЗОЛОТО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500034" y="4214818"/>
            <a:ext cx="3714776" cy="0"/>
          </a:xfrm>
          <a:prstGeom prst="line">
            <a:avLst/>
          </a:prstGeom>
          <a:ln w="762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>
            <a:off x="7108049" y="4250537"/>
            <a:ext cx="2357454" cy="0"/>
          </a:xfrm>
          <a:prstGeom prst="line">
            <a:avLst/>
          </a:prstGeom>
          <a:ln w="762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959</TotalTime>
  <Words>956</Words>
  <Application>Microsoft Office PowerPoint</Application>
  <PresentationFormat>Экран (4:3)</PresentationFormat>
  <Paragraphs>283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Поток</vt:lpstr>
      <vt:lpstr>     ОБЩЕСТВЕННЫЙ СМОТР ЗНАНИЙ  ПО ТЕМЕ «ПРОСТЫЕ ВЕЩЕСТВА – МЕТАЛЛЫ И НЕМЕТАЛЛЫ.  КОЛИЧЕСТВО ВЕЩЕСТВА.  МОЛЯРНЫЙ ОБЪЕМ. </vt:lpstr>
      <vt:lpstr>ЦЕЛЬ УРОКА:</vt:lpstr>
      <vt:lpstr>О, сколько нам открытий чудных Готовит просвещенья дух, И опыт, сын ошибок трудных, И гений – парадоксов друг.       А.С.Пушкин  </vt:lpstr>
      <vt:lpstr>КОНКУРС № 1. «БЛИЦОПРОС»</vt:lpstr>
      <vt:lpstr>Слайд 5</vt:lpstr>
      <vt:lpstr>КОНКУРС № 2 «ТРЕТИЙ ЛИШНИЙ»</vt:lpstr>
      <vt:lpstr>Слайд 7</vt:lpstr>
      <vt:lpstr>ИГРА «Крестики-нолики» НАЙДИТЕ ВЫИГРЫШНЫЙ ПУТЬ </vt:lpstr>
      <vt:lpstr>Слайд 9</vt:lpstr>
      <vt:lpstr>КОНКУРС № 3. «ТЕСТИРОВАНИЕ»</vt:lpstr>
      <vt:lpstr>Слайд 11</vt:lpstr>
      <vt:lpstr>Слайд 12</vt:lpstr>
      <vt:lpstr>Слайд 13</vt:lpstr>
      <vt:lpstr>Слайд 14</vt:lpstr>
      <vt:lpstr>Слайд 15</vt:lpstr>
      <vt:lpstr>ОТВЕТЫ НА КОНКУРС «ТЕСТИРОВАНИЕ»</vt:lpstr>
      <vt:lpstr>          КОНКУРС № 4. «НАЙДИ ПРАВИЛЬНУЮ ФОРМУЛУ»</vt:lpstr>
      <vt:lpstr>КОНКУРС №5. «ПОРЕШАЙ – КА»</vt:lpstr>
      <vt:lpstr>Слайд 19</vt:lpstr>
      <vt:lpstr>ОТВЕТЫ НА КОНКУРС «ПОРЕШАЙ-КА»</vt:lpstr>
      <vt:lpstr>Слайд 21</vt:lpstr>
      <vt:lpstr>Слайд 22</vt:lpstr>
      <vt:lpstr>Слайд 23</vt:lpstr>
      <vt:lpstr>         ЗАГАДОЧНАЯ ПАУЗА</vt:lpstr>
      <vt:lpstr>Слайд 25</vt:lpstr>
      <vt:lpstr>КОНКУРС КАПИТАНОВ «ЭКСПЕРИМЕНТАЛЬНЫЙ»</vt:lpstr>
      <vt:lpstr>ОТГАДАЙ РЕБУС</vt:lpstr>
      <vt:lpstr>Слайд 28</vt:lpstr>
      <vt:lpstr>ИТОГИ КОНКУРСОВ</vt:lpstr>
      <vt:lpstr>ДОМАШНЕЕ ЗАДАНИЕ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ОБЩЕСТВЕННЫЙ СМОТР ЗНАНИЙ ПО ТЕМЕ «ПРОСТЫЕ ВЕЩЕСТВА – МЕТАЛЛЫ И НЕМЕТАЛЛЫ. </dc:title>
  <dc:creator>User</dc:creator>
  <cp:lastModifiedBy>User</cp:lastModifiedBy>
  <cp:revision>119</cp:revision>
  <dcterms:created xsi:type="dcterms:W3CDTF">2012-11-16T14:47:03Z</dcterms:created>
  <dcterms:modified xsi:type="dcterms:W3CDTF">2012-11-22T20:07:14Z</dcterms:modified>
</cp:coreProperties>
</file>