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1" autoAdjust="0"/>
    <p:restoredTop sz="57527" autoAdjust="0"/>
  </p:normalViewPr>
  <p:slideViewPr>
    <p:cSldViewPr>
      <p:cViewPr varScale="1">
        <p:scale>
          <a:sx n="69" d="100"/>
          <a:sy n="69" d="100"/>
        </p:scale>
        <p:origin x="-77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9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D61E7-EE47-4F9C-A8E1-DDC09DE92FBE}" type="datetimeFigureOut">
              <a:rPr lang="ru-RU" smtClean="0"/>
              <a:t>12.12.2012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CFA33-0AFE-4A9F-9AD5-5B44D90CBEC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200" b="0" i="0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Сбыт и его стимулирование. </a:t>
            </a:r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Оптовики распологают торговым персоналом, который помогает производителю охватить множество мелких клиентов при сравнительно небольших затратах</a:t>
            </a:r>
          </a:p>
          <a:p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2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Закупкии формирование товарного ассортимента. </a:t>
            </a:r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Оптовик в состоянии подобать изделия и сформировать необходимый товарный ассортимент, избавив таким образом клиента от значительных хлопот.</a:t>
            </a:r>
          </a:p>
          <a:p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2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Разбивка крупных партий товаров на мелкие. </a:t>
            </a:r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Оптовики обеспечивают клиентам экономию средств, закупая товары вагонами и разбивая больше партии на мелкие.</a:t>
            </a:r>
          </a:p>
          <a:p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2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Складирование</a:t>
            </a:r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. Оптовики хранить товарные запасы, способствуя тем самым снижению соответствующих издержек поставщикаи потребителей.</a:t>
            </a:r>
          </a:p>
          <a:p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200" b="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Транспортировка.</a:t>
            </a:r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 Оптовики обеспечивают более оперативную доставку товаров, поскольку они находятся ближе к клиентам, чем производители.</a:t>
            </a:r>
          </a:p>
          <a:p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2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Финансирование. 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Оптовики финансируют своих клиентов, предоставляя им кредит, а заодно финансируют и поставщиков.</a:t>
            </a:r>
          </a:p>
          <a:p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2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Принятие риска. 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Принимая право собственности на товар и неся расходы в связи сего хищением, повреждением, порчей и </a:t>
            </a:r>
            <a:r>
              <a:rPr lang="ru-RU" sz="1200" i="0" dirty="0" err="1" smtClean="0">
                <a:latin typeface="Times New Roman" pitchFamily="18" charset="0"/>
                <a:cs typeface="Times New Roman" pitchFamily="18" charset="0"/>
              </a:rPr>
              <a:t>устариванием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, оптовики берут на себя часть риска.</a:t>
            </a:r>
          </a:p>
          <a:p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2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Предоставление информации о рынке. 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Оптовики предоставляют своим поставщикам и клиентам информацию о деятельности конкурентов, о новых товарах, динамики цен и т.п.</a:t>
            </a:r>
          </a:p>
          <a:p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200" i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Услуги по управлению и консультационные услуги.</a:t>
            </a:r>
            <a:r>
              <a:rPr lang="ru-RU" sz="1200" i="0" dirty="0" smtClean="0">
                <a:latin typeface="Times New Roman" pitchFamily="18" charset="0"/>
                <a:cs typeface="Times New Roman" pitchFamily="18" charset="0"/>
              </a:rPr>
              <a:t> Оптовики не редко помогают розничным торговцам совершенствовать деятельность, обучая их продавцов, принимая участие в разработке схемы магазина и устройстве экспозиций.</a:t>
            </a:r>
          </a:p>
          <a:p>
            <a:endParaRPr lang="ru-RU" sz="1200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CFA33-0AFE-4A9F-9AD5-5B44D90CBECB}" type="slidenum">
              <a:rPr lang="ru-RU" smtClean="0"/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972A-D9C4-456E-9EEA-000FB152DD67}" type="datetime1">
              <a:rPr lang="ru-RU" smtClean="0"/>
              <a:t>12.12.2012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83B3D-AE4B-49B7-BCE8-11C2F132575D}" type="datetime1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960D9-05A3-497E-A72E-AA6EC1449B33}" type="datetime1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6B04BE3-C08F-4F6D-96F5-4BB229236523}" type="datetime1">
              <a:rPr lang="ru-RU" smtClean="0"/>
              <a:t>12.12.2012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57820-392B-4B1E-8B47-C678D15AD74A}" type="datetime1">
              <a:rPr lang="ru-RU" smtClean="0"/>
              <a:t>12.12.2012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5F074-6D91-4CA5-8C92-C20CE34D93B0}" type="datetime1">
              <a:rPr lang="ru-RU" smtClean="0"/>
              <a:t>12.12.2012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strip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5DA88-41AF-484E-8FA4-E20C6FE6A161}" type="datetime1">
              <a:rPr lang="ru-RU" smtClean="0"/>
              <a:t>12.12.2012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strip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89F11-45AF-4E0A-8F9B-53A61BDA4444}" type="datetime1">
              <a:rPr lang="ru-RU" smtClean="0"/>
              <a:t>12.12.2012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strip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E109-D1B9-4EE0-B485-31AFECB9C6F1}" type="datetime1">
              <a:rPr lang="ru-RU" smtClean="0"/>
              <a:t>12.12.2012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A70426E-634F-436C-A047-92D3DDEFA39E}" type="datetime1">
              <a:rPr lang="ru-RU" smtClean="0"/>
              <a:t>12.12.2012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ECD4-D3B0-4751-A3C9-F5061EEDC3E9}" type="datetime1">
              <a:rPr lang="ru-RU" smtClean="0"/>
              <a:t>12.12.2012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strip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33100B-4F03-432E-98DA-012C06BF24FB}" type="datetime1">
              <a:rPr lang="ru-RU" smtClean="0"/>
              <a:t>12.12.2012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0435D-BE92-4658-84F4-6C1E7950D1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med">
    <p:strips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5143512"/>
            <a:ext cx="5305404" cy="142876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Выполнила студентка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курса ГБОУ СПО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Баймакский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сельскохозяйственный техникум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Билалова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Д.М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7200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Оптовая торговля</a:t>
            </a:r>
            <a:endParaRPr lang="ru-RU" sz="7200" b="1" spc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378621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i="1" dirty="0" smtClean="0">
                <a:solidFill>
                  <a:srgbClr val="FF0000"/>
                </a:solidFill>
              </a:rPr>
              <a:t>      </a:t>
            </a:r>
            <a:endParaRPr lang="ru-RU" sz="3600" b="1" i="1" dirty="0" smtClean="0">
              <a:solidFill>
                <a:srgbClr val="FF0000"/>
              </a:solidFill>
            </a:endParaRPr>
          </a:p>
          <a:p>
            <a:pPr marL="0" indent="360363">
              <a:buNone/>
            </a:pP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Оптовая </a:t>
            </a:r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торговля</a:t>
            </a:r>
            <a:r>
              <a:rPr lang="ru-RU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включает в себя любую деятельность по продаже товаров или услуг тем, кто приобретает их целью перепродажи или профессионального использования.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5295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Сбыт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его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стимулирование.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Закупки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формирование товарного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ассортимента.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Разбивка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крупных партий товаров на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мелкие.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Складирование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Транспортировка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Финансирование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Принятие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риска. </a:t>
            </a:r>
            <a:endParaRPr lang="ru-RU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Предоставление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информации о рынке. </a:t>
            </a:r>
            <a:endParaRPr lang="ru-RU" sz="24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Услуги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 управлению и консультационные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услуги.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i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Оптовиками пользуются, когда с их помощью можно более эффективно выполнить одну или несколько следующих функций</a:t>
            </a:r>
            <a:r>
              <a:rPr lang="ru-RU" sz="2400" b="1" i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spc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360363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Оптовые торговцы должны принимать ряд  маркетинговых решений, основные из которых касаются выбора целевого рынка, формирование товарного ассортимента и комплекса услуг, ценообразования, стимулирования и выбора места размещения предприятия.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Маркетинговые  </a:t>
            </a:r>
            <a:r>
              <a:rPr lang="ru-RU" sz="3600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решения </a:t>
            </a:r>
            <a:r>
              <a:rPr lang="ru-RU" sz="3600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оптовика</a:t>
            </a:r>
            <a:endParaRPr lang="ru-RU" sz="3600" b="1" spc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60363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Подобно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розничным торговцам, оптовикам необходимо определить свой целевой рынок, а не пытаться обслужить сразу всех.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Оптовик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может выбрать целевую группу клиентов по признакам их размеров , их вида, остроты их заинтересованности, и на основании прочих критериев.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рамках целевой группы оптовик может выделить наиболее выгодных для себя клиентов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о целевом </a:t>
            </a:r>
            <a:r>
              <a:rPr lang="ru-RU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рынке</a:t>
            </a:r>
            <a:endParaRPr lang="ru-RU" b="1" spc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360363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покрытия издержек оптовики обычно производят определенную наценку, скажем 20%, на первоначальную стоимость товаров. </a:t>
            </a: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>
              <a:buNone/>
            </a:pP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могут обратиться к поставщику с предложением установить низкую льготную цену, если у них есть возможность добиться благодаря этому увеличения благодаря  этому увеличения общего объема сбыта этого поставщика.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о </a:t>
            </a:r>
            <a:r>
              <a:rPr lang="ru-RU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ценах</a:t>
            </a:r>
            <a:endParaRPr lang="ru-RU" b="1" spc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42913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Оптовикам необходимо взять на вооружение и некоторые  приемы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неличного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стимулирования. </a:t>
            </a:r>
            <a:endParaRPr lang="ru-RU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42913">
              <a:buNone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следует  шире пользоваться в своих интересах материалами и программами стимулирования, которыми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пользуются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поставщики.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о методах </a:t>
            </a:r>
            <a:r>
              <a:rPr lang="ru-RU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стимулирования</a:t>
            </a:r>
            <a:endParaRPr lang="ru-RU" b="1" spc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6036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Оптовые торговцы обычно размещают свои предприятия в районах с низкой арендной платой и низким налогообложением и тратят минимум средств на благоустройство территории и оборудование помещений.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Многие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оптовые торговцы  обращаются к компьютерам и текстовым процессорам, используя их для бухгалтерских операций, выставление счетов, управление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товарно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- материальными запасами и прогнозирования.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Решение о месте размещения </a:t>
            </a:r>
            <a:r>
              <a:rPr lang="ru-RU" b="1" spc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предприятия</a:t>
            </a:r>
            <a:endParaRPr lang="ru-RU" b="1" spc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Благодарю за внимание</a:t>
            </a:r>
            <a:endParaRPr lang="ru-RU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0435D-BE92-4658-84F4-6C1E7950D1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124</TotalTime>
  <Words>560</Words>
  <Application>Microsoft Office PowerPoint</Application>
  <PresentationFormat>Экран (4:3)</PresentationFormat>
  <Paragraphs>48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Оптовая торговля</vt:lpstr>
      <vt:lpstr>Слайд 2</vt:lpstr>
      <vt:lpstr>Оптовиками пользуются, когда с их помощью можно более эффективно выполнить одну или несколько следующих функций:</vt:lpstr>
      <vt:lpstr>Маркетинговые  решения оптовика</vt:lpstr>
      <vt:lpstr>Решение о целевом рынке</vt:lpstr>
      <vt:lpstr>Решение о ценах</vt:lpstr>
      <vt:lpstr>Решение о методах стимулирования</vt:lpstr>
      <vt:lpstr>Решение о месте размещения предприятия</vt:lpstr>
      <vt:lpstr>Благодарю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«Оптовая торговля»</dc:title>
  <dc:creator>Гость</dc:creator>
  <cp:lastModifiedBy>Амир</cp:lastModifiedBy>
  <cp:revision>14</cp:revision>
  <dcterms:created xsi:type="dcterms:W3CDTF">2012-09-27T04:32:51Z</dcterms:created>
  <dcterms:modified xsi:type="dcterms:W3CDTF">2012-12-12T13:32:13Z</dcterms:modified>
</cp:coreProperties>
</file>