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15.12.2012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15.12.2012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071569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«РОЗНИЧНАЯ ТОРГОВЛЯ»</a:t>
            </a:r>
            <a:endParaRPr lang="ru-RU" sz="4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Выполнила студентка ГБОУ СПО Баймакский сельскохозяйственный техникум </a:t>
            </a:r>
          </a:p>
          <a:p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Салимова Дарья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2733490"/>
          </a:xfrm>
        </p:spPr>
        <p:txBody>
          <a:bodyPr>
            <a:normAutofit/>
          </a:bodyPr>
          <a:lstStyle/>
          <a:p>
            <a:pPr marL="624078" indent="-514350">
              <a:buFont typeface="Wingdings" pitchFamily="2" charset="2"/>
              <a:buChar char="Ø"/>
            </a:pPr>
            <a:r>
              <a:rPr lang="ru-RU" sz="2400" dirty="0" smtClean="0"/>
              <a:t>Дежурные магазины;</a:t>
            </a:r>
          </a:p>
          <a:p>
            <a:pPr marL="624078" indent="-514350">
              <a:buFont typeface="Wingdings" pitchFamily="2" charset="2"/>
              <a:buChar char="Ø"/>
            </a:pPr>
            <a:r>
              <a:rPr lang="ru-RU" sz="2400" dirty="0" smtClean="0"/>
              <a:t>Обычные универсамы;</a:t>
            </a:r>
          </a:p>
          <a:p>
            <a:pPr marL="624078" indent="-514350">
              <a:buFont typeface="Wingdings" pitchFamily="2" charset="2"/>
              <a:buChar char="Ø"/>
            </a:pPr>
            <a:r>
              <a:rPr lang="ru-RU" sz="2400" dirty="0" smtClean="0"/>
              <a:t>Супермагазины;</a:t>
            </a:r>
          </a:p>
          <a:p>
            <a:pPr marL="624078" indent="-514350">
              <a:buFont typeface="Wingdings" pitchFamily="2" charset="2"/>
              <a:buChar char="Ø"/>
            </a:pPr>
            <a:r>
              <a:rPr lang="ru-RU" sz="2400" dirty="0" smtClean="0"/>
              <a:t>Специализированные магазины;</a:t>
            </a:r>
          </a:p>
          <a:p>
            <a:pPr marL="624078" indent="-514350">
              <a:buFont typeface="Wingdings" pitchFamily="2" charset="2"/>
              <a:buChar char="Ø"/>
            </a:pPr>
            <a:r>
              <a:rPr lang="ru-RU" sz="2400" dirty="0" smtClean="0"/>
              <a:t>Универмаги;</a:t>
            </a:r>
          </a:p>
          <a:p>
            <a:pPr marL="624078" indent="-514350">
              <a:buFont typeface="Wingdings" pitchFamily="2" charset="2"/>
              <a:buChar char="Ø"/>
            </a:pPr>
            <a:r>
              <a:rPr lang="ru-RU" sz="2400" dirty="0" smtClean="0"/>
              <a:t>Полноассортиментные магазины снижения цен.</a:t>
            </a:r>
          </a:p>
          <a:p>
            <a:pPr marL="624078" indent="-514350">
              <a:buFont typeface="+mj-lt"/>
              <a:buAutoNum type="arabicPeriod"/>
            </a:pPr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Классификация  предприятий по структуре стратегии, организации розничной торговли:</a:t>
            </a:r>
            <a:endParaRPr lang="ru-RU" sz="28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2590614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Торговые автоматы;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Прямые продажи на дом;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Прямой сбыт;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Электронные магазины.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Классификация  немагазинной розничной торговли:</a:t>
            </a:r>
            <a:endParaRPr lang="ru-RU" sz="28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643049"/>
            <a:ext cx="8229600" cy="2500331"/>
          </a:xfrm>
        </p:spPr>
        <p:txBody>
          <a:bodyPr/>
          <a:lstStyle/>
          <a:p>
            <a:pPr marL="541338" indent="-431800">
              <a:buFont typeface="Wingdings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Самообслуживание;</a:t>
            </a:r>
          </a:p>
          <a:p>
            <a:pPr marL="541338" indent="-431800">
              <a:buFont typeface="Wingdings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Свободный отбор товара;</a:t>
            </a:r>
          </a:p>
          <a:p>
            <a:pPr marL="541338" indent="-431800">
              <a:buFont typeface="Wingdings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Ограниченное обслуживание;</a:t>
            </a:r>
          </a:p>
          <a:p>
            <a:pPr marL="541338" indent="-431800">
              <a:buFont typeface="Wingdings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Полное обслуживание.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Предприятия розничной торговли рассматриваются по четырем уровням обслуживания:</a:t>
            </a:r>
            <a:endParaRPr lang="ru-RU" sz="2000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1304730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«Основы маркетинга» Ф.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Котлер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Москва 1995;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«Маркетинг»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А.Барышев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Москва 2002.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Использованная литература</a:t>
            </a:r>
            <a:endParaRPr lang="ru-RU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2714620"/>
            <a:ext cx="8229600" cy="1233292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1252728" indent="-1143000">
              <a:buNone/>
            </a:pPr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Благодарю за внимание !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14291"/>
            <a:ext cx="8229600" cy="2214578"/>
          </a:xfrm>
        </p:spPr>
        <p:txBody>
          <a:bodyPr>
            <a:normAutofit/>
          </a:bodyPr>
          <a:lstStyle/>
          <a:p>
            <a:pPr marL="0" indent="361950">
              <a:buNone/>
            </a:pP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Розничная торговля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это торговля по продаже товаров и услуг непосредственно конечным потребителям для личного, семейного  или домашнего использования.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780928"/>
            <a:ext cx="3599681" cy="2735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780928"/>
            <a:ext cx="3300340" cy="220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378621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участвует в процессе сортировке , подбирая ассортимент товаров и услуг большего числа поставщиков, и предлагая их для продажи 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предоставляем потребителям информацию через рекламу;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храни товары, устанавливает на них цены;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продает товары и услуги предоставляет покупателям кредит  и другие услуги.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Функции  розничной торговли</a:t>
            </a:r>
            <a:endParaRPr lang="ru-RU" sz="4000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Классификация предприятий по формам собственности</a:t>
            </a:r>
            <a:endParaRPr lang="ru-RU" sz="3200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1785926"/>
            <a:ext cx="714380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Предприятия розничной торговли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2786058"/>
            <a:ext cx="1285884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Независимые розничные торговцы</a:t>
            </a:r>
            <a:endParaRPr lang="ru-RU" sz="1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2786058"/>
            <a:ext cx="1285884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Торговая сеть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29058" y="2786058"/>
            <a:ext cx="1428760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Розничные франшизы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43570" y="2786058"/>
            <a:ext cx="1285884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Арендуемый отдел</a:t>
            </a:r>
            <a:endParaRPr lang="ru-RU" sz="1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286644" y="2786058"/>
            <a:ext cx="1285884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Кооперативы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>
            <a:stCxn id="4" idx="2"/>
          </p:cNvCxnSpPr>
          <p:nvPr/>
        </p:nvCxnSpPr>
        <p:spPr>
          <a:xfrm rot="5400000">
            <a:off x="4321967" y="2607463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Соединительная линия уступом 20"/>
          <p:cNvCxnSpPr>
            <a:endCxn id="5" idx="0"/>
          </p:cNvCxnSpPr>
          <p:nvPr/>
        </p:nvCxnSpPr>
        <p:spPr>
          <a:xfrm rot="10800000" flipV="1">
            <a:off x="1142976" y="2571744"/>
            <a:ext cx="3357588" cy="214314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hape 24"/>
          <p:cNvCxnSpPr>
            <a:endCxn id="10" idx="0"/>
          </p:cNvCxnSpPr>
          <p:nvPr/>
        </p:nvCxnSpPr>
        <p:spPr>
          <a:xfrm>
            <a:off x="4500562" y="2571744"/>
            <a:ext cx="3429024" cy="214314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>
            <a:off x="2822563" y="2678902"/>
            <a:ext cx="213520" cy="7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5400000">
            <a:off x="6107918" y="2678901"/>
            <a:ext cx="214314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729"/>
            <a:ext cx="8229600" cy="1714512"/>
          </a:xfrm>
        </p:spPr>
        <p:txBody>
          <a:bodyPr/>
          <a:lstStyle/>
          <a:p>
            <a:pPr marL="0" indent="361950">
              <a:buNone/>
            </a:pP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Независимые розничные торговцы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они владеют, как правило , одним магазином и осуществляют персональное обслуживание.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flipH="1">
            <a:off x="251520" y="2348880"/>
            <a:ext cx="2493301" cy="1869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501008"/>
            <a:ext cx="4032118" cy="3025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729"/>
            <a:ext cx="8229600" cy="1928826"/>
          </a:xfrm>
        </p:spPr>
        <p:txBody>
          <a:bodyPr>
            <a:normAutofit/>
          </a:bodyPr>
          <a:lstStyle/>
          <a:p>
            <a:pPr marL="0" indent="361950">
              <a:buNone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Торговая сеть 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подразумевает совместное владение двумя или более розничными точками осуществляет централизованную закупку и сбыт продукции.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3429000"/>
            <a:ext cx="5097760" cy="2860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204864"/>
            <a:ext cx="3096344" cy="2106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729"/>
            <a:ext cx="8229600" cy="1928825"/>
          </a:xfrm>
        </p:spPr>
        <p:txBody>
          <a:bodyPr/>
          <a:lstStyle/>
          <a:p>
            <a:pPr marL="0" indent="361950">
              <a:buNone/>
            </a:pPr>
            <a:r>
              <a:rPr lang="ru-RU" sz="3200" b="1" i="1" dirty="0" smtClean="0">
                <a:solidFill>
                  <a:srgbClr val="C00000"/>
                </a:solidFill>
              </a:rPr>
              <a:t>Р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озничные франшизы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юридически оформленные соглашения между владельцами привилегий, в качестве которых могут выступать производители, оптовики.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228184" y="4653136"/>
            <a:ext cx="2667200" cy="20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69432" y="3068960"/>
            <a:ext cx="316835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3528" y="2276872"/>
            <a:ext cx="2808312" cy="210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729"/>
            <a:ext cx="8229600" cy="1143008"/>
          </a:xfrm>
        </p:spPr>
        <p:txBody>
          <a:bodyPr>
            <a:normAutofit/>
          </a:bodyPr>
          <a:lstStyle/>
          <a:p>
            <a:pPr marL="0" indent="361950">
              <a:buNone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Арендуемый отдел-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отдел в розничном магазине, который сдается в аренду.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4077072"/>
            <a:ext cx="3120578" cy="2341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1484784"/>
            <a:ext cx="2828933" cy="1697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62000" y="3285075"/>
            <a:ext cx="4026024" cy="268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14291"/>
            <a:ext cx="8229600" cy="1571636"/>
          </a:xfrm>
        </p:spPr>
        <p:txBody>
          <a:bodyPr>
            <a:normAutofit/>
          </a:bodyPr>
          <a:lstStyle/>
          <a:p>
            <a:pPr marL="0" indent="361950">
              <a:buNone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Кооперативы розничной торговли 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позволяет существенно снизить издержки, осуществлять совместное планирование и рекламу.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700808"/>
            <a:ext cx="4176464" cy="2479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700808"/>
            <a:ext cx="350557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104</TotalTime>
  <Words>275</Words>
  <Application>Microsoft Office PowerPoint</Application>
  <PresentationFormat>Экран (4:3)</PresentationFormat>
  <Paragraphs>42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«РОЗНИЧНАЯ ТОРГОВЛЯ»</vt:lpstr>
      <vt:lpstr>Слайд 2</vt:lpstr>
      <vt:lpstr>Функции  розничной торговли</vt:lpstr>
      <vt:lpstr>Классификация предприятий по формам собственности</vt:lpstr>
      <vt:lpstr>Слайд 5</vt:lpstr>
      <vt:lpstr>Слайд 6</vt:lpstr>
      <vt:lpstr>Слайд 7</vt:lpstr>
      <vt:lpstr>Слайд 8</vt:lpstr>
      <vt:lpstr>Слайд 9</vt:lpstr>
      <vt:lpstr>Классификация  предприятий по структуре стратегии, организации розничной торговли:</vt:lpstr>
      <vt:lpstr>Классификация  немагазинной розничной торговли:</vt:lpstr>
      <vt:lpstr>Предприятия розничной торговли рассматриваются по четырем уровням обслуживания:</vt:lpstr>
      <vt:lpstr>Использованная литература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</dc:title>
  <cp:lastModifiedBy>Надршина</cp:lastModifiedBy>
  <cp:revision>16</cp:revision>
  <dcterms:modified xsi:type="dcterms:W3CDTF">2012-12-15T02:04:11Z</dcterms:modified>
</cp:coreProperties>
</file>