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28" autoAdjust="0"/>
  </p:normalViewPr>
  <p:slideViewPr>
    <p:cSldViewPr>
      <p:cViewPr varScale="1">
        <p:scale>
          <a:sx n="47" d="100"/>
          <a:sy n="47" d="100"/>
        </p:scale>
        <p:origin x="-5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132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2F81A-9488-4D5D-8FD4-2F3B0AB1470C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0181A-7A6E-46D8-ACAB-128A1476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143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презентацию внедрены текстовые файлы «Биография нобелевского лауреата». Чтобы открыть файл, кликните на значок </a:t>
            </a:r>
            <a:r>
              <a:rPr lang="en-US" baseline="0" dirty="0" smtClean="0"/>
              <a:t>Word</a:t>
            </a:r>
            <a:r>
              <a:rPr lang="ru-RU" baseline="0" smtClean="0"/>
              <a:t> ПКМ.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0181A-7A6E-46D8-ACAB-128A14763C1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6010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0181A-7A6E-46D8-ACAB-128A14763C1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601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B37431A-F806-465B-A700-BD7D5EACC276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53C86D3-6CA8-4C83-B9AB-AF3F3340F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_________Microsoft_Office_Word1.docx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_________Microsoft_Office_Word2.docx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package" Target="../embeddings/_________Microsoft_Office_Word3.docx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package" Target="../embeddings/_________Microsoft_Office_Word4.docx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package" Target="../embeddings/_________Microsoft_Office_Word5.docx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_________Microsoft_Office_Word6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8143931" cy="1731982"/>
          </a:xfrm>
        </p:spPr>
        <p:txBody>
          <a:bodyPr/>
          <a:lstStyle/>
          <a:p>
            <a:r>
              <a:rPr lang="ru-RU" sz="4800" b="1" dirty="0">
                <a:latin typeface="Monotype Corsiva" pitchFamily="66" charset="0"/>
              </a:rPr>
              <a:t>Гении в </a:t>
            </a:r>
            <a:r>
              <a:rPr lang="ru-RU" sz="4800" b="1" dirty="0" smtClean="0">
                <a:latin typeface="Monotype Corsiva" pitchFamily="66" charset="0"/>
              </a:rPr>
              <a:t>литературе: лауреаты Нобелевской премии.</a:t>
            </a:r>
            <a:r>
              <a:rPr lang="ru-RU" sz="4800" dirty="0" smtClean="0">
                <a:latin typeface="Monotype Corsiva" pitchFamily="66" charset="0"/>
              </a:rPr>
              <a:t> </a:t>
            </a:r>
            <a:r>
              <a:rPr lang="ru-RU" sz="3200" dirty="0" smtClean="0">
                <a:latin typeface="Monotype Corsiva" pitchFamily="66" charset="0"/>
              </a:rPr>
              <a:t/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dirty="0" smtClean="0">
                <a:latin typeface="Monotype Corsiva" pitchFamily="66" charset="0"/>
              </a:rPr>
              <a:t>Создаем портрет слова «ГЕНИЙ»</a:t>
            </a:r>
            <a:r>
              <a:rPr lang="ru-RU" sz="3200" b="1" i="1" dirty="0" smtClean="0"/>
              <a:t> </a:t>
            </a:r>
            <a:r>
              <a:rPr lang="ru-RU" sz="3200" b="1" dirty="0" smtClean="0">
                <a:latin typeface="Monotype Corsiva" pitchFamily="66" charset="0"/>
              </a:rPr>
              <a:t/>
            </a:r>
            <a:br>
              <a:rPr lang="ru-RU" sz="3200" b="1" dirty="0" smtClean="0">
                <a:latin typeface="Monotype Corsiva" pitchFamily="66" charset="0"/>
              </a:rPr>
            </a:b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7343804" cy="2661534"/>
          </a:xfrm>
        </p:spPr>
        <p:txBody>
          <a:bodyPr>
            <a:normAutofit fontScale="62500" lnSpcReduction="20000"/>
          </a:bodyPr>
          <a:lstStyle/>
          <a:p>
            <a:r>
              <a:rPr lang="ru-RU" sz="3200" b="1" i="1" dirty="0" smtClean="0"/>
              <a:t>Гений лет не имеет – он преодолевает все, что останавливает обыкновенные умы. </a:t>
            </a:r>
          </a:p>
          <a:p>
            <a:r>
              <a:rPr lang="ru-RU" sz="3200" b="1" i="1" dirty="0" smtClean="0"/>
              <a:t> </a:t>
            </a:r>
            <a:r>
              <a:rPr lang="ru-RU" sz="3200" b="1" dirty="0" smtClean="0"/>
              <a:t>(Ларошфуко)</a:t>
            </a:r>
            <a:r>
              <a:rPr lang="ru-RU" sz="3200" b="1" i="1" dirty="0" smtClean="0"/>
              <a:t>.(Эпиграф к рассказу «Старый гений» Н.С.Лескова)</a:t>
            </a:r>
            <a:endParaRPr lang="ru-RU" sz="3200" dirty="0" smtClean="0">
              <a:latin typeface="Monotype Corsiva" pitchFamily="66" charset="0"/>
            </a:endParaRPr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2800" i="1" dirty="0" smtClean="0"/>
              <a:t>Команда «Добрые духи» МБОУ «Лицей №124», </a:t>
            </a:r>
          </a:p>
          <a:p>
            <a:pPr algn="r"/>
            <a:r>
              <a:rPr lang="ru-RU" sz="2800" i="1" dirty="0" smtClean="0"/>
              <a:t>города Барнаула Алтайского края.</a:t>
            </a:r>
          </a:p>
          <a:p>
            <a:pPr algn="r"/>
            <a:r>
              <a:rPr lang="ru-RU" sz="2800" i="1" dirty="0" smtClean="0"/>
              <a:t>Руководитель: </a:t>
            </a:r>
            <a:r>
              <a:rPr lang="ru-RU" sz="2800" i="1" dirty="0" err="1" smtClean="0"/>
              <a:t>Залескова</a:t>
            </a:r>
            <a:r>
              <a:rPr lang="ru-RU" sz="2800" i="1" dirty="0" smtClean="0"/>
              <a:t> Ирина Владимировна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xmlns="" val="1165818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785794"/>
            <a:ext cx="7389187" cy="1731982"/>
          </a:xfrm>
        </p:spPr>
        <p:txBody>
          <a:bodyPr/>
          <a:lstStyle/>
          <a:p>
            <a:r>
              <a:rPr lang="ru-RU" sz="4400" b="1" dirty="0" smtClean="0">
                <a:latin typeface="Monotype Corsiva" pitchFamily="66" charset="0"/>
              </a:rPr>
              <a:t>Почему Н.С.Лесков назвал героя рассказа «Старый гений» гением?</a:t>
            </a:r>
            <a:endParaRPr lang="ru-RU" sz="4400" b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571876"/>
            <a:ext cx="8215370" cy="271464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effectLst/>
              </a:rPr>
              <a:t>Человек, который нашел, как уладить столь трудное дело, вполне имеет право считать себя гением. В России невозможного нет! </a:t>
            </a:r>
          </a:p>
          <a:p>
            <a:pPr algn="just"/>
            <a:r>
              <a:rPr lang="ru-RU" sz="2000" dirty="0" smtClean="0">
                <a:effectLst/>
              </a:rPr>
              <a:t>Лескову не жаль для “пассажного гения” столь высокого определения, он не вкладывает в него никакой иронии. Гений покарал “злодейство”, и для автора важен не малый “масштаб” гениальности, а важна его высокая суть.</a:t>
            </a:r>
          </a:p>
          <a:p>
            <a:pPr algn="just"/>
            <a:r>
              <a:rPr lang="ru-RU" sz="2000" dirty="0" smtClean="0">
                <a:effectLst/>
              </a:rPr>
              <a:t>Человеческий талант, в чём бы он ни проявлялся, всегда вносит в жизнь светлое, жизнеутверждающее начало. Потому что связан, по Лескову, с духовной красотой и теплотой человеческого сердца.</a:t>
            </a:r>
          </a:p>
          <a:p>
            <a:pPr algn="just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77768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7997" y="2275305"/>
            <a:ext cx="8193233" cy="442101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000" b="1" dirty="0" smtClean="0">
                <a:latin typeface="Monotype Corsiva" pitchFamily="66" charset="0"/>
              </a:rPr>
              <a:t>  Гений </a:t>
            </a:r>
            <a:r>
              <a:rPr lang="ru-RU" sz="2200" dirty="0">
                <a:latin typeface="Monotype Corsiva" pitchFamily="66" charset="0"/>
              </a:rPr>
              <a:t>(лат. </a:t>
            </a:r>
            <a:r>
              <a:rPr lang="ru-RU" sz="2200" dirty="0" err="1">
                <a:latin typeface="Monotype Corsiva" pitchFamily="66" charset="0"/>
              </a:rPr>
              <a:t>Gens</a:t>
            </a:r>
            <a:r>
              <a:rPr lang="ru-RU" sz="2200" dirty="0">
                <a:latin typeface="Monotype Corsiva" pitchFamily="66" charset="0"/>
              </a:rPr>
              <a:t>, </a:t>
            </a:r>
            <a:r>
              <a:rPr lang="ru-RU" sz="2200" dirty="0" err="1">
                <a:latin typeface="Monotype Corsiva" pitchFamily="66" charset="0"/>
              </a:rPr>
              <a:t>Genus</a:t>
            </a:r>
            <a:r>
              <a:rPr lang="ru-RU" sz="2200" dirty="0">
                <a:latin typeface="Monotype Corsiva" pitchFamily="66" charset="0"/>
              </a:rPr>
              <a:t> — "происхождение, род") — в древнеримской </a:t>
            </a:r>
            <a:r>
              <a:rPr lang="ru-RU" sz="2200" dirty="0" smtClean="0">
                <a:latin typeface="Monotype Corsiva" pitchFamily="66" charset="0"/>
              </a:rPr>
              <a:t>мифологии — </a:t>
            </a:r>
            <a:r>
              <a:rPr lang="ru-RU" sz="2200" dirty="0">
                <a:latin typeface="Monotype Corsiva" pitchFamily="66" charset="0"/>
              </a:rPr>
              <a:t>божество, прародитель рода, племени, а также олицетворение мужской силы. Считалось, что каждый мужчина имеет своего </a:t>
            </a:r>
            <a:r>
              <a:rPr lang="ru-RU" sz="2200" dirty="0" smtClean="0">
                <a:latin typeface="Monotype Corsiva" pitchFamily="66" charset="0"/>
              </a:rPr>
              <a:t>гения, </a:t>
            </a:r>
            <a:r>
              <a:rPr lang="ru-RU" sz="2200" dirty="0">
                <a:latin typeface="Monotype Corsiva" pitchFamily="66" charset="0"/>
              </a:rPr>
              <a:t>ему воздвигали домашние святилища, приносили дары </a:t>
            </a:r>
            <a:r>
              <a:rPr lang="ru-RU" sz="2200" dirty="0" smtClean="0">
                <a:latin typeface="Monotype Corsiva" pitchFamily="66" charset="0"/>
              </a:rPr>
              <a:t>.</a:t>
            </a:r>
          </a:p>
          <a:p>
            <a:pPr algn="ctr"/>
            <a:endParaRPr lang="ru-RU" sz="2000" dirty="0">
              <a:latin typeface="Monotype Corsiva" pitchFamily="66" charset="0"/>
            </a:endParaRPr>
          </a:p>
          <a:p>
            <a:pPr algn="ctr"/>
            <a:endParaRPr lang="ru-RU" sz="2000" dirty="0" smtClean="0">
              <a:latin typeface="Monotype Corsiva" pitchFamily="66" charset="0"/>
            </a:endParaRPr>
          </a:p>
          <a:p>
            <a:pPr algn="ctr"/>
            <a:endParaRPr lang="ru-RU" sz="2000" dirty="0">
              <a:latin typeface="Monotype Corsiva" pitchFamily="66" charset="0"/>
            </a:endParaRPr>
          </a:p>
          <a:p>
            <a:pPr algn="ctr"/>
            <a:endParaRPr lang="ru-RU" sz="2000" dirty="0" smtClean="0">
              <a:latin typeface="Monotype Corsiva" pitchFamily="66" charset="0"/>
            </a:endParaRPr>
          </a:p>
          <a:p>
            <a:pPr algn="ctr"/>
            <a:endParaRPr lang="ru-RU" sz="2000" dirty="0">
              <a:latin typeface="Monotype Corsiva" pitchFamily="66" charset="0"/>
            </a:endParaRPr>
          </a:p>
          <a:p>
            <a:pPr algn="ctr"/>
            <a:endParaRPr lang="ru-RU" sz="2000" dirty="0" smtClean="0">
              <a:latin typeface="Monotype Corsiva" pitchFamily="66" charset="0"/>
            </a:endParaRPr>
          </a:p>
          <a:p>
            <a:pPr algn="ctr"/>
            <a:endParaRPr lang="ru-RU" sz="2000" dirty="0" smtClean="0"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latin typeface="Monotype Corsiva" pitchFamily="66" charset="0"/>
              </a:rPr>
              <a:t>Добрый </a:t>
            </a:r>
            <a:r>
              <a:rPr lang="ru-RU" sz="2200" b="1" dirty="0" smtClean="0">
                <a:latin typeface="Monotype Corsiva" pitchFamily="66" charset="0"/>
              </a:rPr>
              <a:t>гений</a:t>
            </a:r>
            <a:r>
              <a:rPr lang="ru-RU" sz="2200" dirty="0" smtClean="0">
                <a:latin typeface="Monotype Corsiva" pitchFamily="66" charset="0"/>
              </a:rPr>
              <a:t>(греч</a:t>
            </a:r>
            <a:r>
              <a:rPr lang="ru-RU" sz="2200" dirty="0">
                <a:latin typeface="Monotype Corsiva" pitchFamily="66" charset="0"/>
              </a:rPr>
              <a:t>. </a:t>
            </a:r>
            <a:r>
              <a:rPr lang="ru-RU" sz="2200" dirty="0" err="1">
                <a:latin typeface="Monotype Corsiva" pitchFamily="66" charset="0"/>
              </a:rPr>
              <a:t>agatos</a:t>
            </a:r>
            <a:r>
              <a:rPr lang="ru-RU" sz="2200" dirty="0">
                <a:latin typeface="Monotype Corsiva" pitchFamily="66" charset="0"/>
              </a:rPr>
              <a:t> </a:t>
            </a:r>
            <a:r>
              <a:rPr lang="ru-RU" sz="2200" dirty="0" err="1">
                <a:latin typeface="Monotype Corsiva" pitchFamily="66" charset="0"/>
              </a:rPr>
              <a:t>daimon</a:t>
            </a:r>
            <a:r>
              <a:rPr lang="ru-RU" sz="2200" dirty="0">
                <a:latin typeface="Monotype Corsiva" pitchFamily="66" charset="0"/>
              </a:rPr>
              <a:t>) — "</a:t>
            </a:r>
            <a:r>
              <a:rPr lang="ru-RU" sz="2200" dirty="0" err="1">
                <a:latin typeface="Monotype Corsiva" pitchFamily="66" charset="0"/>
              </a:rPr>
              <a:t>агато́с</a:t>
            </a:r>
            <a:r>
              <a:rPr lang="ru-RU" sz="2200" dirty="0">
                <a:latin typeface="Monotype Corsiva" pitchFamily="66" charset="0"/>
              </a:rPr>
              <a:t> </a:t>
            </a:r>
            <a:r>
              <a:rPr lang="ru-RU" sz="2200" dirty="0" err="1">
                <a:latin typeface="Monotype Corsiva" pitchFamily="66" charset="0"/>
              </a:rPr>
              <a:t>да́ймон</a:t>
            </a:r>
            <a:r>
              <a:rPr lang="ru-RU" sz="2200" dirty="0">
                <a:latin typeface="Monotype Corsiva" pitchFamily="66" charset="0"/>
              </a:rPr>
              <a:t>", дух-хранитель, сопровождал человека на протяжении всей жизни, а после смерти становился "добрым гением" для тех, кого этот человек любил.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500042"/>
            <a:ext cx="7756263" cy="105425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Откуда есть пошло слово «гений»?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7" name="Picture 3" descr="E:\Иришкина папка\Гений\Geobio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73016"/>
            <a:ext cx="2469485" cy="182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0523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204864"/>
            <a:ext cx="7745505" cy="387781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Monotype Corsiva" pitchFamily="66" charset="0"/>
              </a:rPr>
              <a:t>Гении в литературе </a:t>
            </a:r>
            <a:r>
              <a:rPr lang="ru-RU" sz="2000" dirty="0">
                <a:latin typeface="Monotype Corsiva" pitchFamily="66" charset="0"/>
              </a:rPr>
              <a:t>—</a:t>
            </a:r>
            <a:r>
              <a:rPr lang="ru-RU" sz="2000" dirty="0" smtClean="0">
                <a:latin typeface="Monotype Corsiva" pitchFamily="66" charset="0"/>
              </a:rPr>
              <a:t> люди, чьи произведения достигли сердец многих людей. Их произведения смогли тронуть, а ,возможно, и изменить внутренний мир читателя. В России выделяют 5 человек, которые поистине достойны звания литературного гения, являются лауреатами Нобелевской премии.</a:t>
            </a:r>
          </a:p>
          <a:p>
            <a:r>
              <a:rPr lang="ru-RU" sz="2000" dirty="0" smtClean="0">
                <a:latin typeface="Monotype Corsiva" pitchFamily="66" charset="0"/>
                <a:hlinkClick r:id="rId2" action="ppaction://hlinksldjump"/>
              </a:rPr>
              <a:t>Иосиф Бродский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  <a:hlinkClick r:id="rId3" action="ppaction://hlinksldjump"/>
              </a:rPr>
              <a:t>Александр Солженицын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  <a:hlinkClick r:id="rId4" action="ppaction://hlinksldjump"/>
              </a:rPr>
              <a:t>Михаил Шолохов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  <a:hlinkClick r:id="rId5" action="ppaction://hlinksldjump"/>
              </a:rPr>
              <a:t>Борис Пастернак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  <a:hlinkClick r:id="rId6" action="ppaction://hlinksldjump"/>
              </a:rPr>
              <a:t>Иван Бунин</a:t>
            </a:r>
            <a:endParaRPr lang="ru-RU" sz="2000" dirty="0">
              <a:latin typeface="Monotype Corsiva" pitchFamily="66" charset="0"/>
            </a:endParaRPr>
          </a:p>
          <a:p>
            <a:pPr algn="ctr"/>
            <a:endParaRPr lang="ru-RU" sz="2000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Гении в литературе.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E:\Иришкина папка\Гений\3_1773_666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3643314"/>
            <a:ext cx="2143140" cy="291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3351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052 -0.00763 L 0.00052 -0.079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09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3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3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3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4746721" cy="3877815"/>
          </a:xfrm>
        </p:spPr>
        <p:txBody>
          <a:bodyPr>
            <a:normAutofit/>
          </a:bodyPr>
          <a:lstStyle/>
          <a:p>
            <a:r>
              <a:rPr lang="ru-RU" sz="1800" b="1" dirty="0" err="1">
                <a:latin typeface="Monotype Corsiva" pitchFamily="66" charset="0"/>
              </a:rPr>
              <a:t>Ио́сиф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Алекса́ндрович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Бро́дский</a:t>
            </a:r>
            <a:r>
              <a:rPr lang="ru-RU" sz="1800" dirty="0">
                <a:latin typeface="Monotype Corsiva" pitchFamily="66" charset="0"/>
              </a:rPr>
              <a:t> (24 мая 1940, Ленинград — 28 января 1996, Нью-Йорк) — русский и американский поэт, эссеист, </a:t>
            </a:r>
            <a:r>
              <a:rPr lang="ru-RU" sz="1800" dirty="0" smtClean="0">
                <a:latin typeface="Monotype Corsiva" pitchFamily="66" charset="0"/>
              </a:rPr>
              <a:t>драматург,  </a:t>
            </a:r>
            <a:r>
              <a:rPr lang="ru-RU" sz="1800" dirty="0">
                <a:latin typeface="Monotype Corsiva" pitchFamily="66" charset="0"/>
              </a:rPr>
              <a:t>переводчик, лауреат Нобелевской премии по литературе 1987 года, поэт-лауреат </a:t>
            </a:r>
            <a:r>
              <a:rPr lang="ru-RU" sz="1800" dirty="0" smtClean="0">
                <a:latin typeface="Monotype Corsiva" pitchFamily="66" charset="0"/>
              </a:rPr>
              <a:t>США в </a:t>
            </a:r>
            <a:r>
              <a:rPr lang="ru-RU" sz="1800" dirty="0">
                <a:latin typeface="Monotype Corsiva" pitchFamily="66" charset="0"/>
              </a:rPr>
              <a:t>1991—1992 годах. Стихи писал преимущественно на русском языке, эссеистику на английском. Один из крупнейших русских поэтов XX века</a:t>
            </a:r>
            <a:r>
              <a:rPr lang="ru-RU" sz="1800" dirty="0" smtClean="0">
                <a:latin typeface="Monotype Corsiva" pitchFamily="66" charset="0"/>
              </a:rPr>
              <a:t>.</a:t>
            </a:r>
          </a:p>
          <a:p>
            <a:endParaRPr lang="ru-RU" sz="1800" dirty="0">
              <a:latin typeface="Monotype Corsiva" pitchFamily="66" charset="0"/>
            </a:endParaRPr>
          </a:p>
          <a:p>
            <a:endParaRPr lang="ru-RU" sz="1800" dirty="0" smtClean="0">
              <a:latin typeface="Monotype Corsiva" pitchFamily="66" charset="0"/>
            </a:endParaRPr>
          </a:p>
          <a:p>
            <a:endParaRPr lang="ru-RU" sz="1800" dirty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Monotype Corsiva" pitchFamily="66" charset="0"/>
                <a:hlinkClick r:id="rId3" action="ppaction://hlinksldjump"/>
              </a:rPr>
              <a:t>Гении литературы</a:t>
            </a:r>
            <a:r>
              <a:rPr lang="ru-RU" sz="1600" b="1" dirty="0" smtClean="0">
                <a:latin typeface="Monotype Corsiva" pitchFamily="66" charset="0"/>
              </a:rPr>
              <a:t> </a:t>
            </a:r>
            <a:endParaRPr lang="ru-RU" sz="1600" b="1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Иосиф Бродский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E:\Иришкина папка\Гений\240px-Joseph_Brodsky_19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5968" y="2348880"/>
            <a:ext cx="2592288" cy="362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7215206" y="428604"/>
          <a:ext cx="1524011" cy="1285884"/>
        </p:xfrm>
        <a:graphic>
          <a:graphicData uri="http://schemas.openxmlformats.org/presentationml/2006/ole">
            <p:oleObj spid="_x0000_s1026" name="Документ" showAsIcon="1" r:id="rId5" imgW="914400" imgH="7714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002762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4664841" cy="3877815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err="1">
                <a:latin typeface="Monotype Corsiva" pitchFamily="66" charset="0"/>
              </a:rPr>
              <a:t>Алекса́ндр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Иса́евич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Солжени́цын</a:t>
            </a:r>
            <a:r>
              <a:rPr lang="ru-RU" sz="1800" dirty="0">
                <a:latin typeface="Monotype Corsiva" pitchFamily="66" charset="0"/>
              </a:rPr>
              <a:t> (11 декабря 1918, Кисловодск — 3 августа 2008, Москва) — русский писатель, публицист, поэт, общественный и политический деятель, живший и работавший в СССР, Швейцарии, США и России. Лауреат Нобелевской премии по литературе (1970). Помимо художественных литературных произведений, затрагивающих, как правило, острые общественно-политические вопросы, получил широкую известность своими историко-публицистическими произведениями по истории России XIX—XX веков</a:t>
            </a:r>
            <a:r>
              <a:rPr lang="ru-RU" sz="1600" dirty="0" smtClean="0">
                <a:latin typeface="Monotype Corsiva" pitchFamily="66" charset="0"/>
              </a:rPr>
              <a:t>.</a:t>
            </a:r>
          </a:p>
          <a:p>
            <a:endParaRPr lang="ru-RU" sz="1600" dirty="0">
              <a:latin typeface="Monotype Corsiva" pitchFamily="66" charset="0"/>
            </a:endParaRPr>
          </a:p>
          <a:p>
            <a:endParaRPr lang="ru-RU" sz="1600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sz="1700" b="1" dirty="0" smtClean="0">
                <a:latin typeface="Monotype Corsiva" pitchFamily="66" charset="0"/>
                <a:hlinkClick r:id="rId3" action="ppaction://hlinksldjump"/>
              </a:rPr>
              <a:t>Гении литературы</a:t>
            </a:r>
            <a:endParaRPr lang="ru-RU" sz="1700" b="1" dirty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Александр Солженицын</a:t>
            </a:r>
          </a:p>
        </p:txBody>
      </p:sp>
      <p:pic>
        <p:nvPicPr>
          <p:cNvPr id="4098" name="Picture 2" descr="E:\Иришкина папка\Гений\00602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806" y="2348880"/>
            <a:ext cx="241605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57158" y="5500678"/>
          <a:ext cx="1608678" cy="1357322"/>
        </p:xfrm>
        <a:graphic>
          <a:graphicData uri="http://schemas.openxmlformats.org/presentationml/2006/ole">
            <p:oleObj spid="_x0000_s2050" name="Документ" showAsIcon="1" r:id="rId5" imgW="914400" imgH="7714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79447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4376809" cy="3877815"/>
          </a:xfrm>
        </p:spPr>
        <p:txBody>
          <a:bodyPr>
            <a:noAutofit/>
          </a:bodyPr>
          <a:lstStyle/>
          <a:p>
            <a:r>
              <a:rPr lang="ru-RU" sz="1700" b="1" dirty="0" err="1">
                <a:latin typeface="Monotype Corsiva" pitchFamily="66" charset="0"/>
              </a:rPr>
              <a:t>Михаи́л</a:t>
            </a:r>
            <a:r>
              <a:rPr lang="ru-RU" sz="1700" b="1" dirty="0">
                <a:latin typeface="Monotype Corsiva" pitchFamily="66" charset="0"/>
              </a:rPr>
              <a:t> </a:t>
            </a:r>
            <a:r>
              <a:rPr lang="ru-RU" sz="1700" b="1" dirty="0" err="1">
                <a:latin typeface="Monotype Corsiva" pitchFamily="66" charset="0"/>
              </a:rPr>
              <a:t>Алекса́ндрович</a:t>
            </a:r>
            <a:r>
              <a:rPr lang="ru-RU" sz="1700" b="1" dirty="0">
                <a:latin typeface="Monotype Corsiva" pitchFamily="66" charset="0"/>
              </a:rPr>
              <a:t> </a:t>
            </a:r>
            <a:r>
              <a:rPr lang="ru-RU" sz="1700" b="1" dirty="0" err="1">
                <a:latin typeface="Monotype Corsiva" pitchFamily="66" charset="0"/>
              </a:rPr>
              <a:t>Шо́лохов</a:t>
            </a:r>
            <a:r>
              <a:rPr lang="ru-RU" sz="1700" dirty="0">
                <a:latin typeface="Monotype Corsiva" pitchFamily="66" charset="0"/>
              </a:rPr>
              <a:t> (</a:t>
            </a:r>
            <a:r>
              <a:rPr lang="ru-RU" sz="1700" dirty="0" smtClean="0">
                <a:latin typeface="Monotype Corsiva" pitchFamily="66" charset="0"/>
              </a:rPr>
              <a:t>11</a:t>
            </a:r>
            <a:r>
              <a:rPr lang="ru-RU" sz="1700" dirty="0">
                <a:latin typeface="Monotype Corsiva" pitchFamily="66" charset="0"/>
              </a:rPr>
              <a:t> мая 1905, хутор </a:t>
            </a:r>
            <a:r>
              <a:rPr lang="ru-RU" sz="1700" dirty="0" err="1">
                <a:latin typeface="Monotype Corsiva" pitchFamily="66" charset="0"/>
              </a:rPr>
              <a:t>Кружилин</a:t>
            </a:r>
            <a:r>
              <a:rPr lang="ru-RU" sz="1700" dirty="0">
                <a:latin typeface="Monotype Corsiva" pitchFamily="66" charset="0"/>
              </a:rPr>
              <a:t> Донецкого округа Области Войска Донского (ныне Шолоховский район Ростовской области) — 21 февраля 1984, станица Вёшенская, Ростовская область) — советский писатель и общественный </a:t>
            </a:r>
            <a:r>
              <a:rPr lang="ru-RU" sz="1700" dirty="0" smtClean="0">
                <a:latin typeface="Monotype Corsiva" pitchFamily="66" charset="0"/>
              </a:rPr>
              <a:t>деятель.</a:t>
            </a:r>
            <a:r>
              <a:rPr lang="en-US" sz="1700" dirty="0" smtClean="0">
                <a:latin typeface="Monotype Corsiva" pitchFamily="66" charset="0"/>
              </a:rPr>
              <a:t> </a:t>
            </a:r>
            <a:r>
              <a:rPr lang="ru-RU" sz="1700" dirty="0" smtClean="0">
                <a:latin typeface="Monotype Corsiva" pitchFamily="66" charset="0"/>
              </a:rPr>
              <a:t>Лауреат </a:t>
            </a:r>
            <a:r>
              <a:rPr lang="ru-RU" sz="1700" dirty="0">
                <a:latin typeface="Monotype Corsiva" pitchFamily="66" charset="0"/>
              </a:rPr>
              <a:t>Нобелевской премии по литературе (1965 год — «за художественную силу и цельность эпоса о Донском казачестве в переломное для России время»). Академик АН СССР (1939). Дважды Герой Социалистического </a:t>
            </a:r>
            <a:r>
              <a:rPr lang="ru-RU" sz="1700" dirty="0" smtClean="0">
                <a:latin typeface="Monotype Corsiva" pitchFamily="66" charset="0"/>
              </a:rPr>
              <a:t>Труда </a:t>
            </a:r>
            <a:r>
              <a:rPr lang="ru-RU" sz="1700" dirty="0">
                <a:latin typeface="Monotype Corsiva" pitchFamily="66" charset="0"/>
              </a:rPr>
              <a:t>(1967, 1980</a:t>
            </a:r>
            <a:r>
              <a:rPr lang="ru-RU" sz="1700" dirty="0" smtClean="0">
                <a:latin typeface="Monotype Corsiva" pitchFamily="66" charset="0"/>
              </a:rPr>
              <a:t>).</a:t>
            </a:r>
          </a:p>
          <a:p>
            <a:endParaRPr lang="ru-RU" sz="1700" dirty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Monotype Corsiva" pitchFamily="66" charset="0"/>
                <a:hlinkClick r:id="rId3" action="ppaction://hlinksldjump"/>
              </a:rPr>
              <a:t>Гении литературы</a:t>
            </a:r>
            <a:endParaRPr lang="ru-RU" sz="1600" b="1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Михаил Шолохов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E:\Иришкина папка\Гений\220px-Sholokhov-19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99886"/>
            <a:ext cx="2651893" cy="359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7215205" y="571480"/>
          <a:ext cx="1524011" cy="1285884"/>
        </p:xfrm>
        <a:graphic>
          <a:graphicData uri="http://schemas.openxmlformats.org/presentationml/2006/ole">
            <p:oleObj spid="_x0000_s3074" name="Документ" showAsIcon="1" r:id="rId5" imgW="914400" imgH="7714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187829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4664841" cy="3877815"/>
          </a:xfrm>
        </p:spPr>
        <p:txBody>
          <a:bodyPr>
            <a:normAutofit/>
          </a:bodyPr>
          <a:lstStyle/>
          <a:p>
            <a:r>
              <a:rPr lang="ru-RU" sz="1800" b="1" dirty="0" err="1">
                <a:latin typeface="Monotype Corsiva" pitchFamily="66" charset="0"/>
              </a:rPr>
              <a:t>Бори́с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Леони́дович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Пастерна́к</a:t>
            </a:r>
            <a:r>
              <a:rPr lang="ru-RU" sz="1800" dirty="0">
                <a:latin typeface="Monotype Corsiva" pitchFamily="66" charset="0"/>
              </a:rPr>
              <a:t> (29 января </a:t>
            </a:r>
            <a:r>
              <a:rPr lang="ru-RU" sz="1800" dirty="0" smtClean="0">
                <a:latin typeface="Monotype Corsiva" pitchFamily="66" charset="0"/>
              </a:rPr>
              <a:t>1890</a:t>
            </a:r>
            <a:r>
              <a:rPr lang="ru-RU" sz="1800" dirty="0">
                <a:latin typeface="Monotype Corsiva" pitchFamily="66" charset="0"/>
              </a:rPr>
              <a:t>, Москва  — 30 мая 1960, Переделкино, Московская область) — русский писатель, один из крупнейших поэтов XX века, лауреат Нобелевской премии по </a:t>
            </a:r>
            <a:r>
              <a:rPr lang="ru-RU" sz="1800" dirty="0" smtClean="0">
                <a:latin typeface="Monotype Corsiva" pitchFamily="66" charset="0"/>
              </a:rPr>
              <a:t>литературе (1958).</a:t>
            </a:r>
          </a:p>
          <a:p>
            <a:endParaRPr lang="ru-RU" sz="1800" dirty="0">
              <a:latin typeface="Monotype Corsiva" pitchFamily="66" charset="0"/>
            </a:endParaRPr>
          </a:p>
          <a:p>
            <a:endParaRPr lang="ru-RU" sz="1800" dirty="0" smtClean="0">
              <a:latin typeface="Monotype Corsiva" pitchFamily="66" charset="0"/>
            </a:endParaRPr>
          </a:p>
          <a:p>
            <a:endParaRPr lang="ru-RU" sz="1800" dirty="0">
              <a:latin typeface="Monotype Corsiva" pitchFamily="66" charset="0"/>
            </a:endParaRPr>
          </a:p>
          <a:p>
            <a:endParaRPr lang="ru-RU" sz="1800" dirty="0" smtClean="0">
              <a:latin typeface="Monotype Corsiva" pitchFamily="66" charset="0"/>
            </a:endParaRPr>
          </a:p>
          <a:p>
            <a:endParaRPr lang="ru-RU" sz="1800" dirty="0">
              <a:latin typeface="Monotype Corsiva" pitchFamily="66" charset="0"/>
            </a:endParaRPr>
          </a:p>
          <a:p>
            <a:endParaRPr lang="ru-RU" sz="1800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Monotype Corsiva" pitchFamily="66" charset="0"/>
                <a:hlinkClick r:id="rId3" action="ppaction://hlinksldjump"/>
              </a:rPr>
              <a:t>Гении литературы</a:t>
            </a:r>
            <a:endParaRPr lang="ru-RU" sz="1600" b="1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Борис Пастернак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E:\Иришкина папка\Гений\12Ostrovskiy_Pasterna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420888"/>
            <a:ext cx="2446436" cy="359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2000232" y="4143380"/>
          <a:ext cx="1785950" cy="1506895"/>
        </p:xfrm>
        <a:graphic>
          <a:graphicData uri="http://schemas.openxmlformats.org/presentationml/2006/ole">
            <p:oleObj spid="_x0000_s4098" name="Документ" showAsIcon="1" r:id="rId5" imgW="914400" imgH="7714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9807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4304801" cy="3877815"/>
          </a:xfrm>
        </p:spPr>
        <p:txBody>
          <a:bodyPr>
            <a:normAutofit/>
          </a:bodyPr>
          <a:lstStyle/>
          <a:p>
            <a:r>
              <a:rPr lang="ru-RU" sz="1800" b="1" dirty="0" err="1">
                <a:latin typeface="Monotype Corsiva" pitchFamily="66" charset="0"/>
              </a:rPr>
              <a:t>Ива́н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Алексе́евич</a:t>
            </a:r>
            <a:r>
              <a:rPr lang="ru-RU" sz="1800" b="1" dirty="0">
                <a:latin typeface="Monotype Corsiva" pitchFamily="66" charset="0"/>
              </a:rPr>
              <a:t> </a:t>
            </a:r>
            <a:r>
              <a:rPr lang="ru-RU" sz="1800" b="1" dirty="0" err="1">
                <a:latin typeface="Monotype Corsiva" pitchFamily="66" charset="0"/>
              </a:rPr>
              <a:t>Бу́нин</a:t>
            </a:r>
            <a:r>
              <a:rPr lang="ru-RU" sz="1800" dirty="0">
                <a:latin typeface="Monotype Corsiva" pitchFamily="66" charset="0"/>
              </a:rPr>
              <a:t> (</a:t>
            </a:r>
            <a:r>
              <a:rPr lang="ru-RU" sz="1800" dirty="0" smtClean="0">
                <a:latin typeface="Monotype Corsiva" pitchFamily="66" charset="0"/>
              </a:rPr>
              <a:t>10 (22) октября</a:t>
            </a:r>
            <a:r>
              <a:rPr lang="ru-RU" sz="1800" dirty="0">
                <a:latin typeface="Monotype Corsiva" pitchFamily="66" charset="0"/>
              </a:rPr>
              <a:t> </a:t>
            </a:r>
            <a:r>
              <a:rPr lang="ru-RU" sz="1800" dirty="0" smtClean="0">
                <a:latin typeface="Monotype Corsiva" pitchFamily="66" charset="0"/>
              </a:rPr>
              <a:t>1870, Воронеж, </a:t>
            </a:r>
            <a:r>
              <a:rPr lang="ru-RU" sz="1800" dirty="0">
                <a:latin typeface="Monotype Corsiva" pitchFamily="66" charset="0"/>
              </a:rPr>
              <a:t>Российская империя — 8 ноября 1953, Париж, Четвёртая французская </a:t>
            </a:r>
            <a:r>
              <a:rPr lang="ru-RU" sz="1800" dirty="0" smtClean="0">
                <a:latin typeface="Monotype Corsiva" pitchFamily="66" charset="0"/>
              </a:rPr>
              <a:t>республика)</a:t>
            </a:r>
            <a:r>
              <a:rPr lang="ru-RU" sz="1800" dirty="0">
                <a:latin typeface="Monotype Corsiva" pitchFamily="66" charset="0"/>
              </a:rPr>
              <a:t> — русский писатель, поэт, почётный академик Петербургской академии </a:t>
            </a:r>
            <a:r>
              <a:rPr lang="ru-RU" sz="1800" dirty="0" smtClean="0">
                <a:latin typeface="Monotype Corsiva" pitchFamily="66" charset="0"/>
              </a:rPr>
              <a:t>наук (1909</a:t>
            </a:r>
            <a:r>
              <a:rPr lang="ru-RU" sz="1800" dirty="0">
                <a:latin typeface="Monotype Corsiva" pitchFamily="66" charset="0"/>
              </a:rPr>
              <a:t>), лауреат Нобелевской премии по литературе 1933 года</a:t>
            </a:r>
            <a:r>
              <a:rPr lang="ru-RU" sz="1800" dirty="0" smtClean="0">
                <a:latin typeface="Monotype Corsiva" pitchFamily="66" charset="0"/>
              </a:rPr>
              <a:t>.</a:t>
            </a:r>
          </a:p>
          <a:p>
            <a:endParaRPr lang="ru-RU" sz="1800" dirty="0">
              <a:latin typeface="Monotype Corsiva" pitchFamily="66" charset="0"/>
            </a:endParaRPr>
          </a:p>
          <a:p>
            <a:endParaRPr lang="ru-RU" sz="1800" dirty="0" smtClean="0">
              <a:latin typeface="Monotype Corsiva" pitchFamily="66" charset="0"/>
            </a:endParaRPr>
          </a:p>
          <a:p>
            <a:endParaRPr lang="ru-RU" sz="1800" dirty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Monotype Corsiva" pitchFamily="66" charset="0"/>
                <a:hlinkClick r:id="rId3" action="ppaction://hlinksldjump"/>
              </a:rPr>
              <a:t>Гении литературы</a:t>
            </a:r>
            <a:endParaRPr lang="ru-RU" sz="1600" b="1" dirty="0" smtClean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Иван Бунин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E:\Иришкина папка\Гений\260px-Ivan_Bunin-19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6838" y="2348879"/>
            <a:ext cx="2831904" cy="363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6929454" y="714356"/>
          <a:ext cx="1693345" cy="1428760"/>
        </p:xfrm>
        <a:graphic>
          <a:graphicData uri="http://schemas.openxmlformats.org/presentationml/2006/ole">
            <p:oleObj spid="_x0000_s5122" name="Документ" showAsIcon="1" r:id="rId5" imgW="914400" imgH="7714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3246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      Щелкните </a:t>
            </a:r>
          </a:p>
          <a:p>
            <a:pPr>
              <a:buNone/>
            </a:pPr>
            <a:r>
              <a:rPr lang="ru-RU" sz="3200" dirty="0" smtClean="0">
                <a:latin typeface="Monotype Corsiva" pitchFamily="66" charset="0"/>
              </a:rPr>
              <a:t>          по значку</a:t>
            </a:r>
          </a:p>
          <a:p>
            <a:pPr>
              <a:buNone/>
            </a:pPr>
            <a:endParaRPr lang="ru-RU" sz="3200" dirty="0" smtClean="0">
              <a:latin typeface="Monotype Corsiva" pitchFamily="66" charset="0"/>
            </a:endParaRPr>
          </a:p>
          <a:p>
            <a:pPr>
              <a:buNone/>
            </a:pPr>
            <a:endParaRPr lang="ru-RU" sz="3200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Проверьте себя!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E:\Иришкина папка\Гений\83419938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2214554"/>
            <a:ext cx="3023766" cy="43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1142976" y="3786190"/>
          <a:ext cx="2794020" cy="2357454"/>
        </p:xfrm>
        <a:graphic>
          <a:graphicData uri="http://schemas.openxmlformats.org/presentationml/2006/ole">
            <p:oleObj spid="_x0000_s6146" name="Документ" showAsIcon="1" r:id="rId4" imgW="914400" imgH="7714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69358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357</Words>
  <Application>Microsoft Office PowerPoint</Application>
  <PresentationFormat>Экран (4:3)</PresentationFormat>
  <Paragraphs>65</Paragraphs>
  <Slides>10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Твердый переплет</vt:lpstr>
      <vt:lpstr>Документ</vt:lpstr>
      <vt:lpstr>Гении в литературе: лауреаты Нобелевской премии.  Создаем портрет слова «ГЕНИЙ»  </vt:lpstr>
      <vt:lpstr>Откуда есть пошло слово «гений»?</vt:lpstr>
      <vt:lpstr>Гении в литературе.</vt:lpstr>
      <vt:lpstr>Иосиф Бродский</vt:lpstr>
      <vt:lpstr>Александр Солженицын</vt:lpstr>
      <vt:lpstr>Михаил Шолохов</vt:lpstr>
      <vt:lpstr>Борис Пастернак</vt:lpstr>
      <vt:lpstr>Иван Бунин</vt:lpstr>
      <vt:lpstr>Проверьте себя!</vt:lpstr>
      <vt:lpstr>Почему Н.С.Лесков назвал героя рассказа «Старый гений» гением?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Гении в литературе</dc:title>
  <dc:creator>Ирина</dc:creator>
  <cp:lastModifiedBy>comp</cp:lastModifiedBy>
  <cp:revision>24</cp:revision>
  <dcterms:created xsi:type="dcterms:W3CDTF">2013-05-14T08:35:43Z</dcterms:created>
  <dcterms:modified xsi:type="dcterms:W3CDTF">2013-05-29T09:17:10Z</dcterms:modified>
</cp:coreProperties>
</file>