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8" r:id="rId4"/>
    <p:sldId id="258" r:id="rId5"/>
    <p:sldId id="269" r:id="rId6"/>
    <p:sldId id="259" r:id="rId7"/>
    <p:sldId id="270" r:id="rId8"/>
    <p:sldId id="260" r:id="rId9"/>
    <p:sldId id="261" r:id="rId10"/>
    <p:sldId id="262" r:id="rId11"/>
    <p:sldId id="271" r:id="rId12"/>
    <p:sldId id="263" r:id="rId13"/>
    <p:sldId id="272" r:id="rId14"/>
    <p:sldId id="264" r:id="rId15"/>
    <p:sldId id="273" r:id="rId16"/>
    <p:sldId id="274" r:id="rId17"/>
    <p:sldId id="265" r:id="rId18"/>
    <p:sldId id="275" r:id="rId19"/>
    <p:sldId id="266" r:id="rId20"/>
    <p:sldId id="276" r:id="rId21"/>
    <p:sldId id="277" r:id="rId22"/>
    <p:sldId id="267" r:id="rId23"/>
    <p:sldId id="278"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8" d="100"/>
          <a:sy n="88" d="100"/>
        </p:scale>
        <p:origin x="-146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F484AE0-E4DB-4E74-9F54-44F76B5C0313}" type="datetimeFigureOut">
              <a:rPr lang="ru-RU" smtClean="0"/>
              <a:pPr/>
              <a:t>09.07.2013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80564EE-DF7E-486B-AE6E-4D6AD37EA8F1}"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F484AE0-E4DB-4E74-9F54-44F76B5C0313}" type="datetimeFigureOut">
              <a:rPr lang="ru-RU" smtClean="0"/>
              <a:pPr/>
              <a:t>09.07.2013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80564EE-DF7E-486B-AE6E-4D6AD37EA8F1}"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F484AE0-E4DB-4E74-9F54-44F76B5C0313}" type="datetimeFigureOut">
              <a:rPr lang="ru-RU" smtClean="0"/>
              <a:pPr/>
              <a:t>09.07.2013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80564EE-DF7E-486B-AE6E-4D6AD37EA8F1}"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F484AE0-E4DB-4E74-9F54-44F76B5C0313}" type="datetimeFigureOut">
              <a:rPr lang="ru-RU" smtClean="0"/>
              <a:pPr/>
              <a:t>09.07.2013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80564EE-DF7E-486B-AE6E-4D6AD37EA8F1}"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F484AE0-E4DB-4E74-9F54-44F76B5C0313}" type="datetimeFigureOut">
              <a:rPr lang="ru-RU" smtClean="0"/>
              <a:pPr/>
              <a:t>09.07.2013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80564EE-DF7E-486B-AE6E-4D6AD37EA8F1}"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F484AE0-E4DB-4E74-9F54-44F76B5C0313}" type="datetimeFigureOut">
              <a:rPr lang="ru-RU" smtClean="0"/>
              <a:pPr/>
              <a:t>09.07.2013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80564EE-DF7E-486B-AE6E-4D6AD37EA8F1}"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F484AE0-E4DB-4E74-9F54-44F76B5C0313}" type="datetimeFigureOut">
              <a:rPr lang="ru-RU" smtClean="0"/>
              <a:pPr/>
              <a:t>09.07.2013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80564EE-DF7E-486B-AE6E-4D6AD37EA8F1}"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F484AE0-E4DB-4E74-9F54-44F76B5C0313}" type="datetimeFigureOut">
              <a:rPr lang="ru-RU" smtClean="0"/>
              <a:pPr/>
              <a:t>09.07.2013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80564EE-DF7E-486B-AE6E-4D6AD37EA8F1}"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F484AE0-E4DB-4E74-9F54-44F76B5C0313}" type="datetimeFigureOut">
              <a:rPr lang="ru-RU" smtClean="0"/>
              <a:pPr/>
              <a:t>09.07.2013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80564EE-DF7E-486B-AE6E-4D6AD37EA8F1}"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F484AE0-E4DB-4E74-9F54-44F76B5C0313}" type="datetimeFigureOut">
              <a:rPr lang="ru-RU" smtClean="0"/>
              <a:pPr/>
              <a:t>09.07.2013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80564EE-DF7E-486B-AE6E-4D6AD37EA8F1}"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F484AE0-E4DB-4E74-9F54-44F76B5C0313}" type="datetimeFigureOut">
              <a:rPr lang="ru-RU" smtClean="0"/>
              <a:pPr/>
              <a:t>09.07.2013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80564EE-DF7E-486B-AE6E-4D6AD37EA8F1}"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484AE0-E4DB-4E74-9F54-44F76B5C0313}" type="datetimeFigureOut">
              <a:rPr lang="ru-RU" smtClean="0"/>
              <a:pPr/>
              <a:t>09.07.2013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0564EE-DF7E-486B-AE6E-4D6AD37EA8F1}"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file:///H:\Documents%20and%20Settings\User\&#1056;&#1072;&#1073;&#1086;&#1095;&#1080;&#1081;%20&#1089;&#1090;&#1086;&#1083;\oparina.jpg" TargetMode="Externa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hyperlink" Target="file:///H:\Documents%20and%20Settings\User\&#1056;&#1072;&#1073;&#1086;&#1095;&#1080;&#1081;%20&#1089;&#1090;&#1086;&#1083;\41140218_1237286272_D097D0B5D0BCD0BBD18F.jp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14.jpg" TargetMode="Externa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hyperlink" Target="15.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0.jpeg"/><Relationship Id="rId2" Type="http://schemas.openxmlformats.org/officeDocument/2006/relationships/hyperlink" Target="11.jpg" TargetMode="External"/><Relationship Id="rId1" Type="http://schemas.openxmlformats.org/officeDocument/2006/relationships/slideLayout" Target="../slideLayouts/slideLayout2.xml"/><Relationship Id="rId6" Type="http://schemas.openxmlformats.org/officeDocument/2006/relationships/hyperlink" Target="18.jpg" TargetMode="External"/><Relationship Id="rId5" Type="http://schemas.openxmlformats.org/officeDocument/2006/relationships/image" Target="../media/image29.jpeg"/><Relationship Id="rId4" Type="http://schemas.openxmlformats.org/officeDocument/2006/relationships/hyperlink" Target="17.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hyperlink" Target="file:///H:\Documents%20and%20Settings\User\&#1056;&#1072;&#1073;&#1086;&#1095;&#1080;&#1081;%20&#1089;&#1090;&#1086;&#1083;\fb726303a9ea.jpg" TargetMode="Externa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hyperlink" Target="file:///H:\Documents%20and%20Settings\User\&#1056;&#1072;&#1073;&#1086;&#1095;&#1080;&#1081;%20&#1089;&#1090;&#1086;&#1083;\fffb5501f37c26d728617f17f6944c43.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5.jpeg"/><Relationship Id="rId2" Type="http://schemas.openxmlformats.org/officeDocument/2006/relationships/hyperlink" Target="19.jpg" TargetMode="External"/><Relationship Id="rId1" Type="http://schemas.openxmlformats.org/officeDocument/2006/relationships/slideLayout" Target="../slideLayouts/slideLayout2.xml"/><Relationship Id="rId6" Type="http://schemas.openxmlformats.org/officeDocument/2006/relationships/hyperlink" Target="&#1086;&#1086;&#1086;&#1086;.jpg" TargetMode="External"/><Relationship Id="rId5" Type="http://schemas.openxmlformats.org/officeDocument/2006/relationships/image" Target="../media/image34.jpeg"/><Relationship Id="rId4" Type="http://schemas.openxmlformats.org/officeDocument/2006/relationships/hyperlink" Target="&#1102;&#1102;&#1102;.jp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hyperlink" Target="file:///H:\Documents%20and%20Settings\User\&#1056;&#1072;&#1073;&#1086;&#1095;&#1080;&#1081;%20&#1089;&#1090;&#1086;&#1083;\TheWondersOfWinter_004.jpg" TargetMode="Externa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hyperlink" Target="file:///H:\Documents%20and%20Settings\User\&#1056;&#1072;&#1073;&#1086;&#1095;&#1080;&#1081;%20&#1089;&#1090;&#1086;&#1083;\731.jp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40.jpeg"/><Relationship Id="rId2" Type="http://schemas.openxmlformats.org/officeDocument/2006/relationships/hyperlink" Target="&#1088;&#1085;&#1082;.jpg" TargetMode="External"/><Relationship Id="rId1" Type="http://schemas.openxmlformats.org/officeDocument/2006/relationships/slideLayout" Target="../slideLayouts/slideLayout2.xml"/><Relationship Id="rId6" Type="http://schemas.openxmlformats.org/officeDocument/2006/relationships/hyperlink" Target="&#1080;.jpg" TargetMode="External"/><Relationship Id="rId5" Type="http://schemas.openxmlformats.org/officeDocument/2006/relationships/image" Target="../media/image39.jpeg"/><Relationship Id="rId4" Type="http://schemas.openxmlformats.org/officeDocument/2006/relationships/hyperlink" Target="&#1076;&#1085;&#1082;.jp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3.jpeg"/><Relationship Id="rId2" Type="http://schemas.openxmlformats.org/officeDocument/2006/relationships/hyperlink" Target="1.jpg" TargetMode="External"/><Relationship Id="rId1" Type="http://schemas.openxmlformats.org/officeDocument/2006/relationships/slideLayout" Target="../slideLayouts/slideLayout2.xml"/><Relationship Id="rId6" Type="http://schemas.openxmlformats.org/officeDocument/2006/relationships/hyperlink" Target="3.jpg" TargetMode="External"/><Relationship Id="rId5" Type="http://schemas.openxmlformats.org/officeDocument/2006/relationships/image" Target="../media/image42.jpeg"/><Relationship Id="rId4" Type="http://schemas.openxmlformats.org/officeDocument/2006/relationships/hyperlink" Target="2.jp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file:///H:\Documents%20and%20Settings\User\&#1056;&#1072;&#1073;&#1086;&#1095;&#1080;&#1081;%20&#1089;&#1090;&#1086;&#1083;\evk_oparin-2.jpg" TargetMode="External"/><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hyperlink" Target="http://www.eversostrange.com/wp-content/uploads/2011/02/J._B._S._Haldane.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hyperlink" Target="4.jpg" TargetMode="External"/><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hyperlink" Target="5.jp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hyperlink" Target="file:///H:\Documents%20and%20Settings\User\&#1056;&#1072;&#1073;&#1086;&#1095;&#1080;&#1081;%20&#1089;&#1090;&#1086;&#1083;\SMiller.jpg" TargetMode="External"/><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hyperlink" Target="file:///H:\Documents%20and%20Settings\User\&#1056;&#1072;&#1073;&#1086;&#1095;&#1080;&#1081;%20&#1089;&#1090;&#1086;&#1083;\tmp1261_thumb.jp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5.jpeg"/><Relationship Id="rId2" Type="http://schemas.openxmlformats.org/officeDocument/2006/relationships/hyperlink" Target="file:///H:\Documents%20and%20Settings\User\&#1056;&#1072;&#1073;&#1086;&#1095;&#1080;&#1081;%20&#1089;&#1090;&#1086;&#1083;\2120.jpg" TargetMode="External"/><Relationship Id="rId1" Type="http://schemas.openxmlformats.org/officeDocument/2006/relationships/slideLayout" Target="../slideLayouts/slideLayout2.xml"/><Relationship Id="rId6" Type="http://schemas.openxmlformats.org/officeDocument/2006/relationships/hyperlink" Target="2.jpg" TargetMode="External"/><Relationship Id="rId5" Type="http://schemas.openxmlformats.org/officeDocument/2006/relationships/image" Target="../media/image4.jpeg"/><Relationship Id="rId4" Type="http://schemas.openxmlformats.org/officeDocument/2006/relationships/hyperlink" Target="1.jp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hyperlink" Target="7.jpg"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0a11bb7c43e0dea8bdf9e47b4b897f6f.jpg" TargetMode="External"/><Relationship Id="rId3" Type="http://schemas.openxmlformats.org/officeDocument/2006/relationships/image" Target="../media/image51.jpeg"/><Relationship Id="rId7" Type="http://schemas.openxmlformats.org/officeDocument/2006/relationships/image" Target="../media/image53.jpeg"/><Relationship Id="rId2" Type="http://schemas.openxmlformats.org/officeDocument/2006/relationships/hyperlink" Target="9.jpg" TargetMode="External"/><Relationship Id="rId1" Type="http://schemas.openxmlformats.org/officeDocument/2006/relationships/slideLayout" Target="../slideLayouts/slideLayout2.xml"/><Relationship Id="rId6" Type="http://schemas.openxmlformats.org/officeDocument/2006/relationships/hyperlink" Target="1300077125_016.jpg" TargetMode="External"/><Relationship Id="rId11" Type="http://schemas.openxmlformats.org/officeDocument/2006/relationships/image" Target="../media/image55.jpeg"/><Relationship Id="rId5" Type="http://schemas.openxmlformats.org/officeDocument/2006/relationships/image" Target="../media/image52.jpeg"/><Relationship Id="rId10" Type="http://schemas.openxmlformats.org/officeDocument/2006/relationships/hyperlink" Target="1197098426_doggy_7.jpg" TargetMode="External"/><Relationship Id="rId4" Type="http://schemas.openxmlformats.org/officeDocument/2006/relationships/hyperlink" Target="guzelkareler62.jpg" TargetMode="External"/><Relationship Id="rId9" Type="http://schemas.openxmlformats.org/officeDocument/2006/relationships/image" Target="../media/image54.jpeg"/></Relationships>
</file>

<file path=ppt/slides/_rels/slide2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hyperlink" Target="file:///H:\Documents%20and%20Settings\User\&#1056;&#1072;&#1073;&#1086;&#1095;&#1080;&#1081;%20&#1089;&#1090;&#1086;&#1083;\0_d967d_8df40146_XL.jpg" TargetMode="External"/><Relationship Id="rId1" Type="http://schemas.openxmlformats.org/officeDocument/2006/relationships/slideLayout" Target="../slideLayouts/slideLayout2.xml"/><Relationship Id="rId5" Type="http://schemas.openxmlformats.org/officeDocument/2006/relationships/image" Target="../media/image57.jpeg"/><Relationship Id="rId4" Type="http://schemas.openxmlformats.org/officeDocument/2006/relationships/hyperlink" Target="10.jpg"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7.jpg" TargetMode="External"/><Relationship Id="rId3" Type="http://schemas.openxmlformats.org/officeDocument/2006/relationships/image" Target="../media/image6.jpeg"/><Relationship Id="rId7" Type="http://schemas.openxmlformats.org/officeDocument/2006/relationships/image" Target="../media/image8.jpeg"/><Relationship Id="rId2" Type="http://schemas.openxmlformats.org/officeDocument/2006/relationships/hyperlink" Target="4.jpg" TargetMode="External"/><Relationship Id="rId1" Type="http://schemas.openxmlformats.org/officeDocument/2006/relationships/slideLayout" Target="../slideLayouts/slideLayout2.xml"/><Relationship Id="rId6" Type="http://schemas.openxmlformats.org/officeDocument/2006/relationships/hyperlink" Target="6.jpg" TargetMode="External"/><Relationship Id="rId11" Type="http://schemas.openxmlformats.org/officeDocument/2006/relationships/image" Target="../media/image10.jpeg"/><Relationship Id="rId5" Type="http://schemas.openxmlformats.org/officeDocument/2006/relationships/image" Target="../media/image7.jpeg"/><Relationship Id="rId10" Type="http://schemas.openxmlformats.org/officeDocument/2006/relationships/hyperlink" Target="8.jpeg" TargetMode="External"/><Relationship Id="rId4" Type="http://schemas.openxmlformats.org/officeDocument/2006/relationships/hyperlink" Target="5.jpg" TargetMode="External"/><Relationship Id="rId9"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file:///H:\Documents%20and%20Settings\User\&#1056;&#1072;&#1073;&#1086;&#1095;&#1080;&#1081;%20&#1089;&#1090;&#1086;&#1083;\evk_oparin-1.jpg" TargetMode="Externa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hyperlink" Target="file:///H:\Documents%20and%20Settings\User\&#1056;&#1072;&#1073;&#1086;&#1095;&#1080;&#1081;%20&#1089;&#1090;&#1086;&#1083;\f_7059702.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9.jpg" TargetMode="Externa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hyperlink" Target="10.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7.jpeg"/><Relationship Id="rId2" Type="http://schemas.openxmlformats.org/officeDocument/2006/relationships/hyperlink" Target="file:///H:\Documents%20and%20Settings\User\&#1056;&#1072;&#1073;&#1086;&#1095;&#1080;&#1081;%20&#1089;&#1090;&#1086;&#1083;\volcaniceruptions12.jpg" TargetMode="External"/><Relationship Id="rId1" Type="http://schemas.openxmlformats.org/officeDocument/2006/relationships/slideLayout" Target="../slideLayouts/slideLayout2.xml"/><Relationship Id="rId6" Type="http://schemas.openxmlformats.org/officeDocument/2006/relationships/hyperlink" Target="file:///H:\Documents%20and%20Settings\User\&#1056;&#1072;&#1073;&#1086;&#1095;&#1080;&#1081;%20&#1089;&#1090;&#1086;&#1083;\19051192_zelenie_volni.jpg" TargetMode="External"/><Relationship Id="rId5" Type="http://schemas.openxmlformats.org/officeDocument/2006/relationships/image" Target="../media/image16.jpeg"/><Relationship Id="rId4" Type="http://schemas.openxmlformats.org/officeDocument/2006/relationships/hyperlink" Target="file:///H:\Documents%20and%20Settings\User\&#1056;&#1072;&#1073;&#1086;&#1095;&#1080;&#1081;%20&#1089;&#1090;&#1086;&#1083;\95015244_45.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0.jpeg"/><Relationship Id="rId2" Type="http://schemas.openxmlformats.org/officeDocument/2006/relationships/hyperlink" Target="11.jpg" TargetMode="External"/><Relationship Id="rId1" Type="http://schemas.openxmlformats.org/officeDocument/2006/relationships/slideLayout" Target="../slideLayouts/slideLayout2.xml"/><Relationship Id="rId6" Type="http://schemas.openxmlformats.org/officeDocument/2006/relationships/hyperlink" Target="13.jpg" TargetMode="External"/><Relationship Id="rId5" Type="http://schemas.openxmlformats.org/officeDocument/2006/relationships/image" Target="../media/image19.jpeg"/><Relationship Id="rId4" Type="http://schemas.openxmlformats.org/officeDocument/2006/relationships/hyperlink" Target="12.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3.jpeg"/><Relationship Id="rId2" Type="http://schemas.openxmlformats.org/officeDocument/2006/relationships/hyperlink" Target="file:///H:\Documents%20and%20Settings\User\&#1056;&#1072;&#1073;&#1086;&#1095;&#1080;&#1081;%20&#1089;&#1090;&#1086;&#1083;\1233385850_electricjellyfish.jpg" TargetMode="External"/><Relationship Id="rId1" Type="http://schemas.openxmlformats.org/officeDocument/2006/relationships/slideLayout" Target="../slideLayouts/slideLayout2.xml"/><Relationship Id="rId6" Type="http://schemas.openxmlformats.org/officeDocument/2006/relationships/hyperlink" Target="file:///H:\Documents%20and%20Settings\User\&#1056;&#1072;&#1073;&#1086;&#1095;&#1080;&#1081;%20&#1089;&#1090;&#1086;&#1083;\podborka_749_43.jpg" TargetMode="External"/><Relationship Id="rId5" Type="http://schemas.openxmlformats.org/officeDocument/2006/relationships/image" Target="../media/image22.jpeg"/><Relationship Id="rId4" Type="http://schemas.openxmlformats.org/officeDocument/2006/relationships/hyperlink" Target="file:///H:\Documents%20and%20Settings\User\&#1056;&#1072;&#1073;&#1086;&#1095;&#1080;&#1081;%20&#1089;&#1090;&#1086;&#1083;\b7fa6a39ae563860ef6cf3deb0fc0834.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file:///H:\Documents%20and%20Settings\User\&#1056;&#1072;&#1073;&#1086;&#1095;&#1080;&#1081;%20&#1089;&#1090;&#1086;&#1083;\0a2a61951b40eeed3d474e8b90ee1558.jpg" TargetMode="Externa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hyperlink" Target="file:///H:\Documents%20and%20Settings\User\&#1056;&#1072;&#1073;&#1086;&#1095;&#1080;&#1081;%20&#1089;&#1090;&#1086;&#1083;\4c8f80827dda69ebe6643a912093081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9144000" cy="1470025"/>
          </a:xfrm>
        </p:spPr>
        <p:txBody>
          <a:bodyPr>
            <a:noAutofit/>
          </a:bodyPr>
          <a:lstStyle/>
          <a:p>
            <a:r>
              <a:rPr lang="ru-RU" sz="4000" b="1" i="1" dirty="0" smtClean="0"/>
              <a:t>Теория </a:t>
            </a:r>
            <a:r>
              <a:rPr lang="ru-RU" sz="4000" b="1" i="1" dirty="0" smtClean="0"/>
              <a:t>Опарина</a:t>
            </a:r>
            <a:r>
              <a:rPr lang="en-US" sz="4000" b="1" i="1" dirty="0" smtClean="0"/>
              <a:t>-</a:t>
            </a:r>
            <a:r>
              <a:rPr lang="ru-RU" sz="4000" b="1" i="1" dirty="0" err="1" smtClean="0"/>
              <a:t>Холдейна</a:t>
            </a:r>
            <a:r>
              <a:rPr lang="ru-RU" sz="4000" b="1" i="1" dirty="0" smtClean="0"/>
              <a:t/>
            </a:r>
            <a:br>
              <a:rPr lang="ru-RU" sz="4000" b="1" i="1" dirty="0" smtClean="0"/>
            </a:br>
            <a:r>
              <a:rPr lang="ru-RU" sz="4000" b="1" i="1" dirty="0" smtClean="0"/>
              <a:t> </a:t>
            </a:r>
            <a:r>
              <a:rPr lang="ru-RU" sz="4000" b="1" i="1" dirty="0" smtClean="0"/>
              <a:t>о происхождении жизни на Земле</a:t>
            </a:r>
            <a:endParaRPr lang="ru-RU" sz="4000" b="1" i="1" dirty="0"/>
          </a:p>
        </p:txBody>
      </p:sp>
      <p:pic>
        <p:nvPicPr>
          <p:cNvPr id="9" name="Рисунок 8" descr="oparina.jpg">
            <a:hlinkClick r:id="rId2" action="ppaction://hlinkfile"/>
          </p:cNvPr>
          <p:cNvPicPr>
            <a:picLocks noChangeAspect="1"/>
          </p:cNvPicPr>
          <p:nvPr/>
        </p:nvPicPr>
        <p:blipFill>
          <a:blip r:embed="rId3" cstate="print"/>
          <a:stretch>
            <a:fillRect/>
          </a:stretch>
        </p:blipFill>
        <p:spPr>
          <a:xfrm>
            <a:off x="467544" y="1772816"/>
            <a:ext cx="3114489" cy="430837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0" name="Рисунок 9" descr="41140218_1237286272_D097D0B5D0BCD0BBD18F.jpg">
            <a:hlinkClick r:id="rId4" action="ppaction://hlinkfile"/>
          </p:cNvPr>
          <p:cNvPicPr>
            <a:picLocks noChangeAspect="1"/>
          </p:cNvPicPr>
          <p:nvPr/>
        </p:nvPicPr>
        <p:blipFill>
          <a:blip r:embed="rId5" cstate="print"/>
          <a:stretch>
            <a:fillRect/>
          </a:stretch>
        </p:blipFill>
        <p:spPr>
          <a:xfrm>
            <a:off x="4139952" y="1772816"/>
            <a:ext cx="3781773" cy="302433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2" name="Прямоугольник 11"/>
          <p:cNvSpPr/>
          <p:nvPr/>
        </p:nvSpPr>
        <p:spPr>
          <a:xfrm>
            <a:off x="3851920" y="5013176"/>
            <a:ext cx="5112568" cy="1569660"/>
          </a:xfrm>
          <a:prstGeom prst="rect">
            <a:avLst/>
          </a:prstGeom>
        </p:spPr>
        <p:txBody>
          <a:bodyPr wrap="square">
            <a:spAutoFit/>
          </a:bodyPr>
          <a:lstStyle/>
          <a:p>
            <a:r>
              <a:rPr lang="ru-RU" sz="2400" b="1" i="1" dirty="0" smtClean="0"/>
              <a:t> </a:t>
            </a:r>
            <a:r>
              <a:rPr lang="ru-RU" b="1" i="1" dirty="0" smtClean="0"/>
              <a:t>Презентация по биологии студентки ГБОУ СПО «Кущевский медицинский колледж» </a:t>
            </a:r>
            <a:r>
              <a:rPr lang="ru-RU" b="1" i="1" dirty="0" err="1" smtClean="0"/>
              <a:t>Аханкари</a:t>
            </a:r>
            <a:r>
              <a:rPr lang="ru-RU" b="1" i="1" dirty="0" smtClean="0"/>
              <a:t> Ксении, группа 122, курс </a:t>
            </a:r>
            <a:r>
              <a:rPr lang="en-US" b="1" i="1" dirty="0" smtClean="0"/>
              <a:t>I</a:t>
            </a:r>
            <a:r>
              <a:rPr lang="ru-RU" b="1" i="1" dirty="0" smtClean="0"/>
              <a:t>,</a:t>
            </a:r>
          </a:p>
          <a:p>
            <a:r>
              <a:rPr lang="ru-RU" b="1" i="1" dirty="0" smtClean="0"/>
              <a:t>отделение «Сестринское дело»</a:t>
            </a:r>
          </a:p>
          <a:p>
            <a:r>
              <a:rPr lang="ru-RU" b="1" i="1" dirty="0" smtClean="0"/>
              <a:t>Преподаватель Е.А.Белозерова</a:t>
            </a:r>
            <a:endParaRPr lang="ru-RU" b="1" i="1" dirty="0"/>
          </a:p>
        </p:txBody>
      </p:sp>
    </p:spTree>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764704"/>
            <a:ext cx="9144000" cy="3761259"/>
          </a:xfrm>
        </p:spPr>
        <p:txBody>
          <a:bodyPr>
            <a:normAutofit/>
          </a:bodyPr>
          <a:lstStyle/>
          <a:p>
            <a:pPr>
              <a:buNone/>
            </a:pPr>
            <a:r>
              <a:rPr lang="ru-RU" sz="2000" i="1" dirty="0" smtClean="0"/>
              <a:t>               </a:t>
            </a:r>
            <a:r>
              <a:rPr lang="ru-RU" sz="2000" i="1" u="sng" dirty="0" smtClean="0"/>
              <a:t>Коацерваты</a:t>
            </a:r>
            <a:r>
              <a:rPr lang="ru-RU" sz="2000" i="1" dirty="0" smtClean="0"/>
              <a:t> </a:t>
            </a:r>
            <a:r>
              <a:rPr lang="ru-RU" sz="2000" dirty="0" smtClean="0"/>
              <a:t>— это комплексы коллоидных частиц, раствор которых разделяется на два слоя: слой, богатый коллоидными частицами, и жидкость, почти свободную от них. Коацерваты обладали способностью поглощать различные вещества, растворенные в водах первичного океана. В результате внутреннее строение коацерватов менялось, что вело или к их распаду, или к накоплению веществ, т.е. к росту и изменению химического состава, повышающего их устойчивость в постоянно меняющихся условиях. </a:t>
            </a:r>
            <a:endParaRPr lang="ru-RU" sz="2000" dirty="0"/>
          </a:p>
        </p:txBody>
      </p:sp>
      <p:pic>
        <p:nvPicPr>
          <p:cNvPr id="4" name="Рисунок 3" descr="14.jpg">
            <a:hlinkClick r:id="rId2" action="ppaction://hlinkfile"/>
          </p:cNvPr>
          <p:cNvPicPr>
            <a:picLocks noChangeAspect="1"/>
          </p:cNvPicPr>
          <p:nvPr/>
        </p:nvPicPr>
        <p:blipFill>
          <a:blip r:embed="rId3" cstate="print"/>
          <a:stretch>
            <a:fillRect/>
          </a:stretch>
        </p:blipFill>
        <p:spPr>
          <a:xfrm>
            <a:off x="179512" y="3284984"/>
            <a:ext cx="4860032" cy="30375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5" name="Рисунок 4" descr="15.jpg">
            <a:hlinkClick r:id="rId4" action="ppaction://hlinkfile"/>
          </p:cNvPr>
          <p:cNvPicPr>
            <a:picLocks noChangeAspect="1"/>
          </p:cNvPicPr>
          <p:nvPr/>
        </p:nvPicPr>
        <p:blipFill>
          <a:blip r:embed="rId5" cstate="print"/>
          <a:stretch>
            <a:fillRect/>
          </a:stretch>
        </p:blipFill>
        <p:spPr>
          <a:xfrm>
            <a:off x="5220072" y="3313786"/>
            <a:ext cx="3744416" cy="299553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cSld>
  <p:clrMapOvr>
    <a:masterClrMapping/>
  </p:clrMapOvr>
  <p:transition>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7504" y="404664"/>
            <a:ext cx="8928992" cy="4121299"/>
          </a:xfrm>
        </p:spPr>
        <p:txBody>
          <a:bodyPr/>
          <a:lstStyle/>
          <a:p>
            <a:pPr>
              <a:buNone/>
            </a:pPr>
            <a:r>
              <a:rPr lang="ru-RU" sz="2000" dirty="0" smtClean="0"/>
              <a:t>              Теория биохимической эволюции рассматривает коацерваты как </a:t>
            </a:r>
            <a:r>
              <a:rPr lang="ru-RU" sz="2000" dirty="0" err="1" smtClean="0"/>
              <a:t>предбиологические</a:t>
            </a:r>
            <a:r>
              <a:rPr lang="ru-RU" sz="2000" dirty="0" smtClean="0"/>
              <a:t> системы, представляющие собой группы молекул, окруженные водной оболочкой. Коацерваты оказались способными поглощать из внешней среды различные органические вещества, что обеспечило возможность первичного обмена веществ со средой.</a:t>
            </a:r>
          </a:p>
          <a:p>
            <a:endParaRPr lang="ru-RU" dirty="0"/>
          </a:p>
        </p:txBody>
      </p:sp>
      <p:pic>
        <p:nvPicPr>
          <p:cNvPr id="4" name="Рисунок 3" descr="16.jpg">
            <a:hlinkClick r:id="rId2" action="ppaction://hlinkfile"/>
          </p:cNvPr>
          <p:cNvPicPr>
            <a:picLocks noChangeAspect="1"/>
          </p:cNvPicPr>
          <p:nvPr/>
        </p:nvPicPr>
        <p:blipFill>
          <a:blip r:embed="rId3" cstate="print"/>
          <a:stretch>
            <a:fillRect/>
          </a:stretch>
        </p:blipFill>
        <p:spPr>
          <a:xfrm>
            <a:off x="179512" y="2564904"/>
            <a:ext cx="4104456" cy="307518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5" name="Рисунок 4" descr="17.jpg">
            <a:hlinkClick r:id="rId4" action="ppaction://hlinkfile"/>
          </p:cNvPr>
          <p:cNvPicPr>
            <a:picLocks noChangeAspect="1"/>
          </p:cNvPicPr>
          <p:nvPr/>
        </p:nvPicPr>
        <p:blipFill>
          <a:blip r:embed="rId5" cstate="print"/>
          <a:stretch>
            <a:fillRect/>
          </a:stretch>
        </p:blipFill>
        <p:spPr>
          <a:xfrm>
            <a:off x="4067944" y="4149080"/>
            <a:ext cx="3456384" cy="259486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6" name="Рисунок 5" descr="18.jpg">
            <a:hlinkClick r:id="rId6" action="ppaction://hlinkfile"/>
          </p:cNvPr>
          <p:cNvPicPr>
            <a:picLocks noChangeAspect="1"/>
          </p:cNvPicPr>
          <p:nvPr/>
        </p:nvPicPr>
        <p:blipFill>
          <a:blip r:embed="rId7" cstate="print"/>
          <a:stretch>
            <a:fillRect/>
          </a:stretch>
        </p:blipFill>
        <p:spPr>
          <a:xfrm>
            <a:off x="5940152" y="2204864"/>
            <a:ext cx="3068960" cy="306896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404664"/>
            <a:ext cx="4464496" cy="6453336"/>
          </a:xfrm>
        </p:spPr>
        <p:txBody>
          <a:bodyPr>
            <a:normAutofit/>
          </a:bodyPr>
          <a:lstStyle/>
          <a:p>
            <a:r>
              <a:rPr lang="ru-RU" sz="2000" u="sng" dirty="0" smtClean="0"/>
              <a:t>На </a:t>
            </a:r>
            <a:r>
              <a:rPr lang="ru-RU" sz="2000" i="1" u="sng" dirty="0" smtClean="0"/>
              <a:t>третьем этапе</a:t>
            </a:r>
            <a:r>
              <a:rPr lang="ru-RU" sz="2000" i="1" dirty="0" smtClean="0"/>
              <a:t>, </a:t>
            </a:r>
            <a:r>
              <a:rPr lang="ru-RU" sz="2000" dirty="0" smtClean="0"/>
              <a:t>как предполагал Опарин, начал действовать естественный отбор. В массе </a:t>
            </a:r>
            <a:r>
              <a:rPr lang="ru-RU" sz="2000" dirty="0" err="1" smtClean="0"/>
              <a:t>коацерватных</a:t>
            </a:r>
            <a:r>
              <a:rPr lang="ru-RU" sz="2000" dirty="0" smtClean="0"/>
              <a:t> капель происходил отбор коацерватов, наиболее устойчивых к данным условиям среды. Процесс отбора шел в течение многих миллионов лет, в результате чего сохранилась только малая часть коацерватов. Однако сохранившиеся </a:t>
            </a:r>
            <a:r>
              <a:rPr lang="ru-RU" sz="2000" dirty="0" err="1" smtClean="0"/>
              <a:t>коацерватные</a:t>
            </a:r>
            <a:r>
              <a:rPr lang="ru-RU" sz="2000" dirty="0" smtClean="0"/>
              <a:t> капли обладали способностью к первичному метаболизму. А обмен веществ — первейшее свойство жизни. </a:t>
            </a:r>
            <a:endParaRPr lang="ru-RU" sz="2000" dirty="0"/>
          </a:p>
        </p:txBody>
      </p:sp>
      <p:pic>
        <p:nvPicPr>
          <p:cNvPr id="4" name="Рисунок 3" descr="fb726303a9ea.jpg">
            <a:hlinkClick r:id="rId2" action="ppaction://hlinkfile"/>
          </p:cNvPr>
          <p:cNvPicPr>
            <a:picLocks noChangeAspect="1"/>
          </p:cNvPicPr>
          <p:nvPr/>
        </p:nvPicPr>
        <p:blipFill>
          <a:blip r:embed="rId3" cstate="print"/>
          <a:stretch>
            <a:fillRect/>
          </a:stretch>
        </p:blipFill>
        <p:spPr>
          <a:xfrm>
            <a:off x="5076056" y="404664"/>
            <a:ext cx="3600062" cy="243001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5" name="Рисунок 4" descr="fffb5501f37c26d728617f17f6944c43.jpg">
            <a:hlinkClick r:id="rId4" action="ppaction://hlinkfile"/>
          </p:cNvPr>
          <p:cNvPicPr>
            <a:picLocks noChangeAspect="1"/>
          </p:cNvPicPr>
          <p:nvPr/>
        </p:nvPicPr>
        <p:blipFill>
          <a:blip r:embed="rId5" cstate="print"/>
          <a:stretch>
            <a:fillRect/>
          </a:stretch>
        </p:blipFill>
        <p:spPr>
          <a:xfrm>
            <a:off x="4860032" y="3284984"/>
            <a:ext cx="3960440" cy="318438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476672"/>
            <a:ext cx="8784976" cy="4049291"/>
          </a:xfrm>
        </p:spPr>
        <p:txBody>
          <a:bodyPr>
            <a:normAutofit/>
          </a:bodyPr>
          <a:lstStyle/>
          <a:p>
            <a:pPr>
              <a:buNone/>
            </a:pPr>
            <a:r>
              <a:rPr lang="ru-RU" sz="2000" dirty="0" smtClean="0"/>
              <a:t>             Вместе с тем, достигнув определенных размеров, материнская капля могла распадаться на дочерние, которые сохраняли особенности материнской структуры. Таким образом, можно говорить о приобретении коацерватами свойства самовоспроизведения — одного из важнейших признаков жизни. По сути дела, на этой стадии коацерваты превратились в простейшие живые организмы.</a:t>
            </a:r>
            <a:endParaRPr lang="ru-RU" sz="2000" dirty="0"/>
          </a:p>
        </p:txBody>
      </p:sp>
      <p:pic>
        <p:nvPicPr>
          <p:cNvPr id="4" name="Рисунок 3" descr="19.jpg">
            <a:hlinkClick r:id="rId2" action="ppaction://hlinkfile"/>
          </p:cNvPr>
          <p:cNvPicPr>
            <a:picLocks noChangeAspect="1"/>
          </p:cNvPicPr>
          <p:nvPr/>
        </p:nvPicPr>
        <p:blipFill>
          <a:blip r:embed="rId3" cstate="print"/>
          <a:stretch>
            <a:fillRect/>
          </a:stretch>
        </p:blipFill>
        <p:spPr>
          <a:xfrm>
            <a:off x="179512" y="2564904"/>
            <a:ext cx="3744416" cy="281110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5" name="Рисунок 4" descr="ююю.jpg">
            <a:hlinkClick r:id="rId4" action="ppaction://hlinkfile"/>
          </p:cNvPr>
          <p:cNvPicPr>
            <a:picLocks noChangeAspect="1"/>
          </p:cNvPicPr>
          <p:nvPr/>
        </p:nvPicPr>
        <p:blipFill>
          <a:blip r:embed="rId5" cstate="print"/>
          <a:stretch>
            <a:fillRect/>
          </a:stretch>
        </p:blipFill>
        <p:spPr>
          <a:xfrm>
            <a:off x="3347864" y="4365104"/>
            <a:ext cx="3325523" cy="249289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6" name="Рисунок 5" descr="оооо.jpg">
            <a:hlinkClick r:id="rId6" action="ppaction://hlinkfile"/>
          </p:cNvPr>
          <p:cNvPicPr>
            <a:picLocks noChangeAspect="1"/>
          </p:cNvPicPr>
          <p:nvPr/>
        </p:nvPicPr>
        <p:blipFill>
          <a:blip r:embed="rId7" cstate="print"/>
          <a:stretch>
            <a:fillRect/>
          </a:stretch>
        </p:blipFill>
        <p:spPr>
          <a:xfrm>
            <a:off x="5508104" y="2276872"/>
            <a:ext cx="3464764" cy="259727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476672"/>
            <a:ext cx="4896544" cy="5544616"/>
          </a:xfrm>
        </p:spPr>
        <p:txBody>
          <a:bodyPr>
            <a:normAutofit/>
          </a:bodyPr>
          <a:lstStyle/>
          <a:p>
            <a:pPr>
              <a:buNone/>
            </a:pPr>
            <a:r>
              <a:rPr lang="ru-RU" sz="2000" dirty="0" smtClean="0"/>
              <a:t>      Дальнейшая эволюция этих </a:t>
            </a:r>
            <a:r>
              <a:rPr lang="ru-RU" sz="2000" dirty="0" err="1" smtClean="0"/>
              <a:t>предбиологических</a:t>
            </a:r>
            <a:r>
              <a:rPr lang="ru-RU" sz="2000" dirty="0" smtClean="0"/>
              <a:t> структур была возможна только при усложнении обменных и энергетических процессов внутри коацервата. Более прочную изоляцию внутренней среды от внешних воздействий могла обеспечить только мембрана. Вокруг коацерватов, богатых органическими соединениями, возникли слои липидов, отделившие коацерват от окружающей его водной среды. В процессе эволюции липиды трансформировались в наружную мембрану, что значительно повысило жизнеспособность и устойчивость организмов. </a:t>
            </a:r>
            <a:br>
              <a:rPr lang="ru-RU" sz="2000" dirty="0" smtClean="0"/>
            </a:br>
            <a:endParaRPr lang="ru-RU" sz="2000" dirty="0"/>
          </a:p>
        </p:txBody>
      </p:sp>
      <p:pic>
        <p:nvPicPr>
          <p:cNvPr id="4" name="Рисунок 3" descr="TheWondersOfWinter_004.jpg">
            <a:hlinkClick r:id="rId2" action="ppaction://hlinkfile"/>
          </p:cNvPr>
          <p:cNvPicPr>
            <a:picLocks noChangeAspect="1"/>
          </p:cNvPicPr>
          <p:nvPr/>
        </p:nvPicPr>
        <p:blipFill>
          <a:blip r:embed="rId3" cstate="print"/>
          <a:stretch>
            <a:fillRect/>
          </a:stretch>
        </p:blipFill>
        <p:spPr>
          <a:xfrm>
            <a:off x="5205340" y="404664"/>
            <a:ext cx="3729833" cy="309634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5" name="Рисунок 4" descr="731.jpg">
            <a:hlinkClick r:id="rId4" action="ppaction://hlinkfile"/>
          </p:cNvPr>
          <p:cNvPicPr>
            <a:picLocks noChangeAspect="1"/>
          </p:cNvPicPr>
          <p:nvPr/>
        </p:nvPicPr>
        <p:blipFill>
          <a:blip r:embed="rId5" cstate="print"/>
          <a:stretch>
            <a:fillRect/>
          </a:stretch>
        </p:blipFill>
        <p:spPr>
          <a:xfrm>
            <a:off x="5205670" y="3861048"/>
            <a:ext cx="3765511" cy="235344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cSld>
  <p:clrMapOvr>
    <a:masterClrMapping/>
  </p:clrMapOvr>
  <p:transition>
    <p:checke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404664"/>
            <a:ext cx="8784976" cy="4121299"/>
          </a:xfrm>
        </p:spPr>
        <p:txBody>
          <a:bodyPr>
            <a:noAutofit/>
          </a:bodyPr>
          <a:lstStyle/>
          <a:p>
            <a:pPr>
              <a:buNone/>
            </a:pPr>
            <a:r>
              <a:rPr lang="ru-RU" sz="2000" dirty="0" smtClean="0"/>
              <a:t>             В </a:t>
            </a:r>
            <a:r>
              <a:rPr lang="ru-RU" sz="2000" dirty="0" err="1" smtClean="0"/>
              <a:t>протоклетках</a:t>
            </a:r>
            <a:r>
              <a:rPr lang="ru-RU" sz="2000" dirty="0" smtClean="0"/>
              <a:t> вроде </a:t>
            </a:r>
            <a:r>
              <a:rPr lang="ru-RU" sz="2000" dirty="0" err="1" smtClean="0"/>
              <a:t>кацерватов</a:t>
            </a:r>
            <a:r>
              <a:rPr lang="ru-RU" sz="2000" dirty="0" smtClean="0"/>
              <a:t> или микросфер шли реакции полимеризации нуклеотидов, пока из них не сформировался </a:t>
            </a:r>
            <a:r>
              <a:rPr lang="ru-RU" sz="2000" dirty="0" err="1" smtClean="0"/>
              <a:t>протоген</a:t>
            </a:r>
            <a:r>
              <a:rPr lang="ru-RU" sz="2000" dirty="0" smtClean="0"/>
              <a:t> – первичный ген, способный катализировать возникновение определенной аминокислотной последовательности - первого белка. Вероятно, первым таким белком был предшественник фермента, катализирующего синтез ДНК или РНК. </a:t>
            </a:r>
            <a:endParaRPr lang="ru-RU" sz="2000" dirty="0"/>
          </a:p>
        </p:txBody>
      </p:sp>
      <p:pic>
        <p:nvPicPr>
          <p:cNvPr id="4" name="Рисунок 3" descr="рнк.jpg">
            <a:hlinkClick r:id="rId2" action="ppaction://hlinkfile"/>
          </p:cNvPr>
          <p:cNvPicPr>
            <a:picLocks noChangeAspect="1"/>
          </p:cNvPicPr>
          <p:nvPr/>
        </p:nvPicPr>
        <p:blipFill>
          <a:blip r:embed="rId3" cstate="print"/>
          <a:stretch>
            <a:fillRect/>
          </a:stretch>
        </p:blipFill>
        <p:spPr>
          <a:xfrm>
            <a:off x="251520" y="2564904"/>
            <a:ext cx="4356264" cy="311161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5" name="Рисунок 4" descr="днк.jpg">
            <a:hlinkClick r:id="rId4" action="ppaction://hlinkfile"/>
          </p:cNvPr>
          <p:cNvPicPr>
            <a:picLocks noChangeAspect="1"/>
          </p:cNvPicPr>
          <p:nvPr/>
        </p:nvPicPr>
        <p:blipFill>
          <a:blip r:embed="rId5" cstate="print"/>
          <a:stretch>
            <a:fillRect/>
          </a:stretch>
        </p:blipFill>
        <p:spPr>
          <a:xfrm>
            <a:off x="4427984" y="3501008"/>
            <a:ext cx="3059832" cy="314630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6" name="Рисунок 5" descr="и.jpg">
            <a:hlinkClick r:id="rId6" action="ppaction://hlinkfile"/>
          </p:cNvPr>
          <p:cNvPicPr>
            <a:picLocks noChangeAspect="1"/>
          </p:cNvPicPr>
          <p:nvPr/>
        </p:nvPicPr>
        <p:blipFill>
          <a:blip r:embed="rId7" cstate="print"/>
          <a:stretch>
            <a:fillRect/>
          </a:stretch>
        </p:blipFill>
        <p:spPr>
          <a:xfrm>
            <a:off x="6588224" y="2060848"/>
            <a:ext cx="2353444" cy="235344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260648"/>
            <a:ext cx="8856984" cy="4265315"/>
          </a:xfrm>
        </p:spPr>
        <p:txBody>
          <a:bodyPr>
            <a:normAutofit/>
          </a:bodyPr>
          <a:lstStyle/>
          <a:p>
            <a:pPr>
              <a:buNone/>
            </a:pPr>
            <a:r>
              <a:rPr lang="ru-RU" sz="2000" dirty="0" smtClean="0"/>
              <a:t>             Те </a:t>
            </a:r>
            <a:r>
              <a:rPr lang="ru-RU" sz="2000" dirty="0" err="1" smtClean="0"/>
              <a:t>протоклетки</a:t>
            </a:r>
            <a:r>
              <a:rPr lang="ru-RU" sz="2000" dirty="0" smtClean="0"/>
              <a:t>, в которых возник примитивный механизм наследственности и белкового синтеза, быстрее делились и забрали в себя все органические вещества первичного океана. На этой стадии шел уже естественный отбор на скорость размножения; любое усовершенствование биосинтеза подхватывалось, и новые </a:t>
            </a:r>
            <a:r>
              <a:rPr lang="ru-RU" sz="2000" dirty="0" err="1" smtClean="0"/>
              <a:t>протоклетки</a:t>
            </a:r>
            <a:r>
              <a:rPr lang="ru-RU" sz="2000" dirty="0" smtClean="0"/>
              <a:t> вытесняли все предыдущие.</a:t>
            </a:r>
            <a:endParaRPr lang="ru-RU" sz="2000" dirty="0"/>
          </a:p>
        </p:txBody>
      </p:sp>
      <p:pic>
        <p:nvPicPr>
          <p:cNvPr id="4" name="Рисунок 3" descr="1.jpg">
            <a:hlinkClick r:id="rId2" action="ppaction://hlinkfile"/>
          </p:cNvPr>
          <p:cNvPicPr>
            <a:picLocks noChangeAspect="1"/>
          </p:cNvPicPr>
          <p:nvPr/>
        </p:nvPicPr>
        <p:blipFill>
          <a:blip r:embed="rId3" cstate="print"/>
          <a:stretch>
            <a:fillRect/>
          </a:stretch>
        </p:blipFill>
        <p:spPr>
          <a:xfrm>
            <a:off x="107504" y="2708920"/>
            <a:ext cx="3732898" cy="280873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5" name="Рисунок 4" descr="2.jpg">
            <a:hlinkClick r:id="rId4" action="ppaction://hlinkfile"/>
          </p:cNvPr>
          <p:cNvPicPr>
            <a:picLocks noChangeAspect="1"/>
          </p:cNvPicPr>
          <p:nvPr/>
        </p:nvPicPr>
        <p:blipFill>
          <a:blip r:embed="rId5" cstate="print"/>
          <a:stretch>
            <a:fillRect/>
          </a:stretch>
        </p:blipFill>
        <p:spPr>
          <a:xfrm>
            <a:off x="3995936" y="2708920"/>
            <a:ext cx="1985372" cy="280893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6" name="Рисунок 5" descr="3.jpg">
            <a:hlinkClick r:id="rId6" action="ppaction://hlinkfile"/>
          </p:cNvPr>
          <p:cNvPicPr>
            <a:picLocks noChangeAspect="1"/>
          </p:cNvPicPr>
          <p:nvPr/>
        </p:nvPicPr>
        <p:blipFill>
          <a:blip r:embed="rId7" cstate="print"/>
          <a:stretch>
            <a:fillRect/>
          </a:stretch>
        </p:blipFill>
        <p:spPr>
          <a:xfrm>
            <a:off x="6084167" y="2708920"/>
            <a:ext cx="2952903" cy="280831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260648"/>
            <a:ext cx="8496944" cy="3240360"/>
          </a:xfrm>
        </p:spPr>
        <p:txBody>
          <a:bodyPr>
            <a:normAutofit fontScale="92500" lnSpcReduction="20000"/>
          </a:bodyPr>
          <a:lstStyle/>
          <a:p>
            <a:pPr>
              <a:buNone/>
            </a:pPr>
            <a:r>
              <a:rPr lang="ru-RU" sz="2800" dirty="0" smtClean="0"/>
              <a:t>         </a:t>
            </a:r>
            <a:r>
              <a:rPr lang="ru-RU" sz="2200" dirty="0" smtClean="0"/>
              <a:t>Теорию А.И.Опарина горячо поддержал кембриджский профессор Джон </a:t>
            </a:r>
            <a:r>
              <a:rPr lang="ru-RU" sz="2200" dirty="0" err="1" smtClean="0"/>
              <a:t>Холдейн</a:t>
            </a:r>
            <a:r>
              <a:rPr lang="ru-RU" sz="2200" dirty="0" smtClean="0"/>
              <a:t>. Он открыл полемику по проблеме происхождения жизни в статье, опубликованной в </a:t>
            </a:r>
            <a:r>
              <a:rPr lang="ru-RU" sz="2200" dirty="0" err="1" smtClean="0"/>
              <a:t>Rationalist</a:t>
            </a:r>
            <a:r>
              <a:rPr lang="ru-RU" sz="2200" dirty="0" smtClean="0"/>
              <a:t> </a:t>
            </a:r>
            <a:r>
              <a:rPr lang="ru-RU" sz="2200" dirty="0" err="1" smtClean="0"/>
              <a:t>Annual</a:t>
            </a:r>
            <a:r>
              <a:rPr lang="ru-RU" sz="2200" dirty="0" smtClean="0"/>
              <a:t> </a:t>
            </a:r>
            <a:r>
              <a:rPr lang="ru-RU" sz="2200" dirty="0" err="1" smtClean="0"/>
              <a:t>в</a:t>
            </a:r>
            <a:r>
              <a:rPr lang="ru-RU" sz="2200" dirty="0" smtClean="0"/>
              <a:t> 1929 году. </a:t>
            </a:r>
          </a:p>
          <a:p>
            <a:pPr>
              <a:buNone/>
            </a:pPr>
            <a:r>
              <a:rPr lang="ru-RU" sz="2200" dirty="0" smtClean="0"/>
              <a:t>       В ней Д. </a:t>
            </a:r>
            <a:r>
              <a:rPr lang="ru-RU" sz="2200" dirty="0" err="1" smtClean="0"/>
              <a:t>Холдейн</a:t>
            </a:r>
            <a:r>
              <a:rPr lang="ru-RU" sz="2200" dirty="0" smtClean="0"/>
              <a:t> выдвинул гипотезу о том, что на первобытной Земле скопились огромные количества органических соединений, образовав то, что он назвал горячим разбавленным бульоном (</a:t>
            </a:r>
            <a:r>
              <a:rPr lang="ru-RU" sz="2200" dirty="0" err="1" smtClean="0"/>
              <a:t>hot</a:t>
            </a:r>
            <a:r>
              <a:rPr lang="ru-RU" sz="2200" dirty="0" smtClean="0"/>
              <a:t> </a:t>
            </a:r>
            <a:r>
              <a:rPr lang="ru-RU" sz="2200" dirty="0" err="1" smtClean="0"/>
              <a:t>dilute</a:t>
            </a:r>
            <a:r>
              <a:rPr lang="ru-RU" sz="2200" dirty="0" smtClean="0"/>
              <a:t> </a:t>
            </a:r>
            <a:r>
              <a:rPr lang="ru-RU" sz="2200" dirty="0" err="1" smtClean="0"/>
              <a:t>soup</a:t>
            </a:r>
            <a:r>
              <a:rPr lang="ru-RU" sz="2200" dirty="0" smtClean="0"/>
              <a:t>; впоследствии прижилось название первичный бульон или </a:t>
            </a:r>
            <a:r>
              <a:rPr lang="ru-RU" sz="2200" dirty="0" err="1" smtClean="0"/>
              <a:t>протобульон</a:t>
            </a:r>
            <a:r>
              <a:rPr lang="ru-RU" sz="2200" dirty="0" smtClean="0"/>
              <a:t> - </a:t>
            </a:r>
            <a:r>
              <a:rPr lang="ru-RU" sz="2200" dirty="0" err="1" smtClean="0"/>
              <a:t>primeval</a:t>
            </a:r>
            <a:r>
              <a:rPr lang="ru-RU" sz="2200" dirty="0" smtClean="0"/>
              <a:t> </a:t>
            </a:r>
            <a:r>
              <a:rPr lang="ru-RU" sz="2200" dirty="0" err="1" smtClean="0"/>
              <a:t>soup</a:t>
            </a:r>
            <a:r>
              <a:rPr lang="ru-RU" sz="2200" dirty="0" smtClean="0"/>
              <a:t>). </a:t>
            </a:r>
            <a:br>
              <a:rPr lang="ru-RU" sz="2200" dirty="0" smtClean="0"/>
            </a:br>
            <a:r>
              <a:rPr lang="ru-RU" sz="2200" dirty="0" smtClean="0"/>
              <a:t/>
            </a:r>
            <a:br>
              <a:rPr lang="ru-RU" sz="2200" dirty="0" smtClean="0"/>
            </a:br>
            <a:r>
              <a:rPr lang="ru-RU" sz="2200" dirty="0" smtClean="0"/>
              <a:t/>
            </a:r>
            <a:br>
              <a:rPr lang="ru-RU" sz="2200" dirty="0" smtClean="0"/>
            </a:br>
            <a:endParaRPr lang="ru-RU" sz="2200" dirty="0"/>
          </a:p>
        </p:txBody>
      </p:sp>
      <p:pic>
        <p:nvPicPr>
          <p:cNvPr id="4" name="Рисунок 3" descr="evk_oparin-2.jpg">
            <a:hlinkClick r:id="rId2" action="ppaction://hlinkfile"/>
          </p:cNvPr>
          <p:cNvPicPr>
            <a:picLocks noChangeAspect="1"/>
          </p:cNvPicPr>
          <p:nvPr/>
        </p:nvPicPr>
        <p:blipFill>
          <a:blip r:embed="rId3" cstate="print"/>
          <a:stretch>
            <a:fillRect/>
          </a:stretch>
        </p:blipFill>
        <p:spPr>
          <a:xfrm>
            <a:off x="1403648" y="2636912"/>
            <a:ext cx="3134263" cy="398182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026" name="Picture 2" descr="C:\Users\metodist\AppData\Local\Temp\J._B._S._Haldane.jpg">
            <a:hlinkClick r:id="rId4"/>
          </p:cNvPr>
          <p:cNvPicPr>
            <a:picLocks noChangeAspect="1" noChangeArrowheads="1"/>
          </p:cNvPicPr>
          <p:nvPr/>
        </p:nvPicPr>
        <p:blipFill>
          <a:blip r:embed="rId5" cstate="print"/>
          <a:srcRect/>
          <a:stretch>
            <a:fillRect/>
          </a:stretch>
        </p:blipFill>
        <p:spPr bwMode="auto">
          <a:xfrm>
            <a:off x="5436096" y="2636912"/>
            <a:ext cx="2660943" cy="4005845"/>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548679"/>
            <a:ext cx="8892480" cy="1872209"/>
          </a:xfrm>
        </p:spPr>
        <p:txBody>
          <a:bodyPr>
            <a:normAutofit fontScale="62500" lnSpcReduction="20000"/>
          </a:bodyPr>
          <a:lstStyle/>
          <a:p>
            <a:pPr>
              <a:buNone/>
            </a:pPr>
            <a:r>
              <a:rPr lang="ru-RU" sz="3100" dirty="0" smtClean="0"/>
              <a:t>          </a:t>
            </a:r>
            <a:r>
              <a:rPr lang="ru-RU" dirty="0" smtClean="0"/>
              <a:t>Современное двуединое понятие первобытного бульона и самозарождения жизни исходит из теории </a:t>
            </a:r>
            <a:r>
              <a:rPr lang="ru-RU" dirty="0" err="1" smtClean="0"/>
              <a:t>Опарина-Холдейна</a:t>
            </a:r>
            <a:r>
              <a:rPr lang="ru-RU" dirty="0" smtClean="0"/>
              <a:t> о происхождении жизни. Наибольшим успехом теории </a:t>
            </a:r>
            <a:r>
              <a:rPr lang="ru-RU" dirty="0" err="1" smtClean="0"/>
              <a:t>Опарина-Холдейна</a:t>
            </a:r>
            <a:r>
              <a:rPr lang="ru-RU" dirty="0" smtClean="0"/>
              <a:t> стал широко разрекламированный эксперимент, проведенный в 1953 году американским аспирантом Стэнли Миллером. </a:t>
            </a:r>
            <a:br>
              <a:rPr lang="ru-RU" dirty="0" smtClean="0"/>
            </a:br>
            <a:endParaRPr lang="ru-RU" dirty="0"/>
          </a:p>
        </p:txBody>
      </p:sp>
      <p:pic>
        <p:nvPicPr>
          <p:cNvPr id="4" name="Рисунок 3" descr="4.jpg">
            <a:hlinkClick r:id="rId2" action="ppaction://hlinkfile"/>
          </p:cNvPr>
          <p:cNvPicPr>
            <a:picLocks noChangeAspect="1"/>
          </p:cNvPicPr>
          <p:nvPr/>
        </p:nvPicPr>
        <p:blipFill>
          <a:blip r:embed="rId3" cstate="print"/>
          <a:stretch>
            <a:fillRect/>
          </a:stretch>
        </p:blipFill>
        <p:spPr>
          <a:xfrm>
            <a:off x="4427984" y="4221088"/>
            <a:ext cx="3960440" cy="239234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5" name="Рисунок 4" descr="5.jpg">
            <a:hlinkClick r:id="rId4" action="ppaction://hlinkfile"/>
          </p:cNvPr>
          <p:cNvPicPr>
            <a:picLocks noChangeAspect="1"/>
          </p:cNvPicPr>
          <p:nvPr/>
        </p:nvPicPr>
        <p:blipFill>
          <a:blip r:embed="rId5" cstate="print"/>
          <a:stretch>
            <a:fillRect/>
          </a:stretch>
        </p:blipFill>
        <p:spPr>
          <a:xfrm>
            <a:off x="323528" y="2204864"/>
            <a:ext cx="4966570" cy="199762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H="1">
            <a:off x="-2268760" y="0"/>
            <a:ext cx="1800200" cy="836712"/>
          </a:xfrm>
        </p:spPr>
        <p:txBody>
          <a:bodyPr/>
          <a:lstStyle/>
          <a:p>
            <a:endParaRPr lang="ru-RU" dirty="0"/>
          </a:p>
        </p:txBody>
      </p:sp>
      <p:sp>
        <p:nvSpPr>
          <p:cNvPr id="3" name="Содержимое 2"/>
          <p:cNvSpPr>
            <a:spLocks noGrp="1"/>
          </p:cNvSpPr>
          <p:nvPr>
            <p:ph idx="1"/>
          </p:nvPr>
        </p:nvSpPr>
        <p:spPr>
          <a:xfrm>
            <a:off x="251520" y="908720"/>
            <a:ext cx="4176464" cy="5328592"/>
          </a:xfrm>
        </p:spPr>
        <p:txBody>
          <a:bodyPr>
            <a:normAutofit fontScale="70000" lnSpcReduction="20000"/>
          </a:bodyPr>
          <a:lstStyle/>
          <a:p>
            <a:pPr>
              <a:buNone/>
            </a:pPr>
            <a:r>
              <a:rPr lang="ru-RU" sz="2800" dirty="0" smtClean="0"/>
              <a:t/>
            </a:r>
            <a:br>
              <a:rPr lang="ru-RU" sz="2800" dirty="0" smtClean="0"/>
            </a:br>
            <a:r>
              <a:rPr lang="ru-RU" sz="2800" dirty="0" smtClean="0"/>
              <a:t>Чарльз Дарвин верил, что неживая материя может преобразоваться в живую с помощью электричества - ведь еще на его деда, Эразма Дарвина, произвел большое впечатление Франкенштейн, вышедший из-под пера Мэри Шелли. Мысль о том, что пиротехнические упражнения с электричеством могут породить жизнь, имела огромную притягательность; так что неудивителен огромный интерес к эксперименту Стэнли Миллера, результаты которого были опубликованы в 1953 году. </a:t>
            </a:r>
            <a:br>
              <a:rPr lang="ru-RU" sz="2800" dirty="0" smtClean="0"/>
            </a:br>
            <a:r>
              <a:rPr lang="ru-RU" dirty="0" smtClean="0"/>
              <a:t/>
            </a:r>
            <a:br>
              <a:rPr lang="ru-RU" dirty="0" smtClean="0"/>
            </a:br>
            <a:endParaRPr lang="ru-RU" dirty="0"/>
          </a:p>
        </p:txBody>
      </p:sp>
      <p:pic>
        <p:nvPicPr>
          <p:cNvPr id="4" name="Рисунок 3" descr="SMiller.jpg">
            <a:hlinkClick r:id="rId2" action="ppaction://hlinkfile"/>
          </p:cNvPr>
          <p:cNvPicPr>
            <a:picLocks noChangeAspect="1"/>
          </p:cNvPicPr>
          <p:nvPr/>
        </p:nvPicPr>
        <p:blipFill>
          <a:blip r:embed="rId3" cstate="print"/>
          <a:stretch>
            <a:fillRect/>
          </a:stretch>
        </p:blipFill>
        <p:spPr>
          <a:xfrm>
            <a:off x="6876256" y="1052736"/>
            <a:ext cx="1757989" cy="248853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5" name="Рисунок 4" descr="tmp1261_thumb.jpg">
            <a:hlinkClick r:id="rId4" action="ppaction://hlinkfile"/>
          </p:cNvPr>
          <p:cNvPicPr>
            <a:picLocks noChangeAspect="1"/>
          </p:cNvPicPr>
          <p:nvPr/>
        </p:nvPicPr>
        <p:blipFill>
          <a:blip r:embed="rId5" cstate="print"/>
          <a:stretch>
            <a:fillRect/>
          </a:stretch>
        </p:blipFill>
        <p:spPr>
          <a:xfrm>
            <a:off x="5148064" y="3645024"/>
            <a:ext cx="3578500" cy="2974882"/>
          </a:xfrm>
          <a:prstGeom prst="rect">
            <a:avLst/>
          </a:prstGeom>
        </p:spPr>
      </p:pic>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260648"/>
            <a:ext cx="9144000" cy="3024336"/>
          </a:xfrm>
        </p:spPr>
        <p:txBody>
          <a:bodyPr>
            <a:normAutofit/>
          </a:bodyPr>
          <a:lstStyle/>
          <a:p>
            <a:pPr lvl="1">
              <a:buNone/>
            </a:pPr>
            <a:r>
              <a:rPr lang="ru-RU" sz="2000" dirty="0" smtClean="0"/>
              <a:t>	       В 1924 г. русский ученый Александр Иванович Опарин впервые сформулировал основные положения концепции </a:t>
            </a:r>
            <a:r>
              <a:rPr lang="ru-RU" sz="2000" dirty="0" err="1" smtClean="0"/>
              <a:t>предбиологической</a:t>
            </a:r>
            <a:r>
              <a:rPr lang="ru-RU" sz="2000" dirty="0" smtClean="0"/>
              <a:t> эволюции. Появление жизни он рассматривал как единый естественный процесс, который состоял из протекавшей в условиях ранней Земли первоначальной химической эволюции, перешедшей постепенно на качественно новый уровень — биохимическую эволюцию. </a:t>
            </a:r>
            <a:endParaRPr lang="ru-RU" sz="2000" dirty="0"/>
          </a:p>
        </p:txBody>
      </p:sp>
      <p:pic>
        <p:nvPicPr>
          <p:cNvPr id="4" name="Рисунок 3" descr="2120.jpg">
            <a:hlinkClick r:id="rId2" action="ppaction://hlinkfile"/>
          </p:cNvPr>
          <p:cNvPicPr>
            <a:picLocks noChangeAspect="1"/>
          </p:cNvPicPr>
          <p:nvPr/>
        </p:nvPicPr>
        <p:blipFill>
          <a:blip r:embed="rId3" cstate="print"/>
          <a:stretch>
            <a:fillRect/>
          </a:stretch>
        </p:blipFill>
        <p:spPr>
          <a:xfrm>
            <a:off x="5364088" y="2852936"/>
            <a:ext cx="3445183" cy="244827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5" name="Рисунок 4" descr="1.jpg">
            <a:hlinkClick r:id="rId4" action="ppaction://hlinkfile"/>
          </p:cNvPr>
          <p:cNvPicPr>
            <a:picLocks noChangeAspect="1"/>
          </p:cNvPicPr>
          <p:nvPr/>
        </p:nvPicPr>
        <p:blipFill>
          <a:blip r:embed="rId5" cstate="print"/>
          <a:stretch>
            <a:fillRect/>
          </a:stretch>
        </p:blipFill>
        <p:spPr>
          <a:xfrm>
            <a:off x="179512" y="2852936"/>
            <a:ext cx="3590214" cy="263320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6" name="Рисунок 5" descr="2.jpg">
            <a:hlinkClick r:id="rId6" action="ppaction://hlinkfile"/>
          </p:cNvPr>
          <p:cNvPicPr>
            <a:picLocks noChangeAspect="1"/>
          </p:cNvPicPr>
          <p:nvPr/>
        </p:nvPicPr>
        <p:blipFill>
          <a:blip r:embed="rId7" cstate="print"/>
          <a:stretch>
            <a:fillRect/>
          </a:stretch>
        </p:blipFill>
        <p:spPr>
          <a:xfrm>
            <a:off x="3275856" y="4606863"/>
            <a:ext cx="3001516" cy="225113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cSld>
  <p:clrMapOvr>
    <a:masterClrMapping/>
  </p:clrMapOvr>
  <p:transition>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620688"/>
            <a:ext cx="8712968" cy="4350494"/>
          </a:xfrm>
        </p:spPr>
        <p:txBody>
          <a:bodyPr>
            <a:noAutofit/>
          </a:bodyPr>
          <a:lstStyle/>
          <a:p>
            <a:pPr>
              <a:buNone/>
            </a:pPr>
            <a:r>
              <a:rPr lang="en-US" sz="2400" dirty="0" smtClean="0"/>
              <a:t>          </a:t>
            </a:r>
            <a:r>
              <a:rPr lang="ru-RU" sz="2000" dirty="0" smtClean="0"/>
              <a:t>Эксперимент Миллера, ставший поворотным пунктом в этой области, был предельно прост. Аппарат состоял из двух стеклянных колб, соединенных в замкнутую цепь. В одну из колб помещено устройство, имитирующее грозовые эффекты - два электрода, между которыми происходит разряд при напряжении около 60 тысяч вольт; в другой колбе постоянно кипит вода. Затем аппарат заполняется атмосферой, предположительно существовавшей на древней Земле: метаном, водородом и аммиаком. </a:t>
            </a:r>
            <a:endParaRPr lang="ru-RU" sz="2400" dirty="0"/>
          </a:p>
        </p:txBody>
      </p:sp>
      <p:pic>
        <p:nvPicPr>
          <p:cNvPr id="4" name="Рисунок 3" descr="7.jpg">
            <a:hlinkClick r:id="rId2" action="ppaction://hlinkfile"/>
          </p:cNvPr>
          <p:cNvPicPr>
            <a:picLocks noChangeAspect="1"/>
          </p:cNvPicPr>
          <p:nvPr/>
        </p:nvPicPr>
        <p:blipFill>
          <a:blip r:embed="rId3" cstate="print"/>
          <a:stretch>
            <a:fillRect/>
          </a:stretch>
        </p:blipFill>
        <p:spPr>
          <a:xfrm>
            <a:off x="2051720" y="3356992"/>
            <a:ext cx="5715000" cy="314325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404664"/>
            <a:ext cx="8784976" cy="4121299"/>
          </a:xfrm>
        </p:spPr>
        <p:txBody>
          <a:bodyPr>
            <a:normAutofit/>
          </a:bodyPr>
          <a:lstStyle/>
          <a:p>
            <a:pPr>
              <a:buNone/>
            </a:pPr>
            <a:r>
              <a:rPr lang="en-US" sz="2000" dirty="0" smtClean="0"/>
              <a:t>          </a:t>
            </a:r>
            <a:r>
              <a:rPr lang="ru-RU" sz="2000" dirty="0" smtClean="0"/>
              <a:t>Аппарат проработал неделю, после чего были исследованы продукты реакции. В основном получилась вязкое месиво случайных соединений; в растворе также было обнаружено некоторое количество органических веществ, в том числе и простейшие аминокислоты - глицин (NH2CH2COOH) и </a:t>
            </a:r>
            <a:r>
              <a:rPr lang="ru-RU" sz="2000" dirty="0" err="1" smtClean="0"/>
              <a:t>аланин</a:t>
            </a:r>
            <a:r>
              <a:rPr lang="ru-RU" sz="2000" dirty="0" smtClean="0"/>
              <a:t> (NH2CH(CH3)COOH). </a:t>
            </a:r>
            <a:endParaRPr lang="ru-RU" sz="2000" dirty="0"/>
          </a:p>
        </p:txBody>
      </p:sp>
      <p:pic>
        <p:nvPicPr>
          <p:cNvPr id="4" name="Рисунок 3" descr="9.jpg">
            <a:hlinkClick r:id="rId2" action="ppaction://hlinkfile"/>
          </p:cNvPr>
          <p:cNvPicPr>
            <a:picLocks noChangeAspect="1"/>
          </p:cNvPicPr>
          <p:nvPr/>
        </p:nvPicPr>
        <p:blipFill>
          <a:blip r:embed="rId3" cstate="print"/>
          <a:stretch>
            <a:fillRect/>
          </a:stretch>
        </p:blipFill>
        <p:spPr>
          <a:xfrm>
            <a:off x="179512" y="2276872"/>
            <a:ext cx="3240360" cy="2388608"/>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5" name="Рисунок 4" descr="guzelkareler62.jpg">
            <a:hlinkClick r:id="rId4" action="ppaction://hlinkfile"/>
          </p:cNvPr>
          <p:cNvPicPr>
            <a:picLocks noChangeAspect="1"/>
          </p:cNvPicPr>
          <p:nvPr/>
        </p:nvPicPr>
        <p:blipFill>
          <a:blip r:embed="rId5" cstate="print"/>
          <a:stretch>
            <a:fillRect/>
          </a:stretch>
        </p:blipFill>
        <p:spPr>
          <a:xfrm>
            <a:off x="3419872" y="1988840"/>
            <a:ext cx="3552395" cy="266429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6" name="Рисунок 5" descr="1300077125_016.jpg">
            <a:hlinkClick r:id="rId6" action="ppaction://hlinkfile"/>
          </p:cNvPr>
          <p:cNvPicPr>
            <a:picLocks noChangeAspect="1"/>
          </p:cNvPicPr>
          <p:nvPr/>
        </p:nvPicPr>
        <p:blipFill>
          <a:blip r:embed="rId7" cstate="print"/>
          <a:stretch>
            <a:fillRect/>
          </a:stretch>
        </p:blipFill>
        <p:spPr>
          <a:xfrm>
            <a:off x="6660232" y="2276872"/>
            <a:ext cx="2231529" cy="167193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Рисунок 6" descr="0a11bb7c43e0dea8bdf9e47b4b897f6f.jpg">
            <a:hlinkClick r:id="rId8" action="ppaction://hlinkfile"/>
          </p:cNvPr>
          <p:cNvPicPr>
            <a:picLocks noChangeAspect="1"/>
          </p:cNvPicPr>
          <p:nvPr/>
        </p:nvPicPr>
        <p:blipFill>
          <a:blip r:embed="rId9" cstate="print"/>
          <a:stretch>
            <a:fillRect/>
          </a:stretch>
        </p:blipFill>
        <p:spPr>
          <a:xfrm>
            <a:off x="2267744" y="4653136"/>
            <a:ext cx="3053987" cy="20485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8" name="Рисунок 7" descr="1197098426_doggy_7.jpg">
            <a:hlinkClick r:id="rId10" action="ppaction://hlinkfile"/>
          </p:cNvPr>
          <p:cNvPicPr>
            <a:picLocks noChangeAspect="1"/>
          </p:cNvPicPr>
          <p:nvPr/>
        </p:nvPicPr>
        <p:blipFill>
          <a:blip r:embed="rId11" cstate="print"/>
          <a:stretch>
            <a:fillRect/>
          </a:stretch>
        </p:blipFill>
        <p:spPr>
          <a:xfrm>
            <a:off x="5796136" y="4293096"/>
            <a:ext cx="3095624" cy="231933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620688"/>
            <a:ext cx="4716016" cy="6065912"/>
          </a:xfrm>
        </p:spPr>
        <p:txBody>
          <a:bodyPr>
            <a:noAutofit/>
          </a:bodyPr>
          <a:lstStyle/>
          <a:p>
            <a:pPr>
              <a:spcBef>
                <a:spcPts val="0"/>
              </a:spcBef>
              <a:buNone/>
            </a:pPr>
            <a:r>
              <a:rPr lang="en-US" sz="2000" dirty="0" smtClean="0"/>
              <a:t>             </a:t>
            </a:r>
            <a:r>
              <a:rPr lang="ru-RU" sz="2000" dirty="0" smtClean="0"/>
              <a:t>Публикация данных эксперимента Миллера вызвала беспрецедентный интерес, и вскоре многие другие ученые стали повторять этот эксперимент. При этом обнаружилось, что видоизменение условий эксперимента дает возможность получать небольшое количество других аминокислот. Однако повторить эксперимент было сложно, и многие результаты были получены только после множества безрезультатных</a:t>
            </a:r>
            <a:r>
              <a:rPr lang="en-US" sz="2000" dirty="0" smtClean="0"/>
              <a:t> </a:t>
            </a:r>
            <a:r>
              <a:rPr lang="ru-RU" sz="2000" dirty="0" smtClean="0"/>
              <a:t>попыток. </a:t>
            </a:r>
            <a:endParaRPr lang="en-US" sz="2000" dirty="0" smtClean="0"/>
          </a:p>
          <a:p>
            <a:pPr>
              <a:spcBef>
                <a:spcPts val="0"/>
              </a:spcBef>
              <a:buNone/>
            </a:pPr>
            <a:r>
              <a:rPr lang="en-US" sz="2000" dirty="0" smtClean="0"/>
              <a:t>       </a:t>
            </a:r>
            <a:r>
              <a:rPr lang="ru-RU" sz="2000" dirty="0" smtClean="0"/>
              <a:t>Сообщалось о том, что в процессе экспериментов возникли основные компоненты, необходимые для жизни.</a:t>
            </a:r>
            <a:endParaRPr lang="ru-RU" sz="2000" dirty="0"/>
          </a:p>
        </p:txBody>
      </p:sp>
      <p:pic>
        <p:nvPicPr>
          <p:cNvPr id="5" name="Рисунок 4" descr="0_d967d_8df40146_XL.jpg">
            <a:hlinkClick r:id="rId2" action="ppaction://hlinkfile"/>
          </p:cNvPr>
          <p:cNvPicPr>
            <a:picLocks noChangeAspect="1"/>
          </p:cNvPicPr>
          <p:nvPr/>
        </p:nvPicPr>
        <p:blipFill>
          <a:blip r:embed="rId3" cstate="print"/>
          <a:stretch>
            <a:fillRect/>
          </a:stretch>
        </p:blipFill>
        <p:spPr>
          <a:xfrm>
            <a:off x="4716016" y="3338990"/>
            <a:ext cx="4248472" cy="318635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6" name="Рисунок 5" descr="10.jpg">
            <a:hlinkClick r:id="rId4" action="ppaction://hlinkfile"/>
          </p:cNvPr>
          <p:cNvPicPr>
            <a:picLocks noChangeAspect="1"/>
          </p:cNvPicPr>
          <p:nvPr/>
        </p:nvPicPr>
        <p:blipFill>
          <a:blip r:embed="rId5" cstate="print"/>
          <a:stretch>
            <a:fillRect/>
          </a:stretch>
        </p:blipFill>
        <p:spPr>
          <a:xfrm>
            <a:off x="4716016" y="476672"/>
            <a:ext cx="4262874" cy="266429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cSld>
  <p:clrMapOvr>
    <a:masterClrMapping/>
  </p:clrMapOvr>
  <p:transition>
    <p:randomBa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052736"/>
          </a:xfrm>
        </p:spPr>
        <p:txBody>
          <a:bodyPr>
            <a:normAutofit fontScale="90000"/>
          </a:bodyPr>
          <a:lstStyle/>
          <a:p>
            <a:r>
              <a:rPr lang="ru-RU" b="1" dirty="0" smtClean="0"/>
              <a:t>Список использованных источников</a:t>
            </a:r>
            <a:endParaRPr lang="ru-RU" dirty="0"/>
          </a:p>
        </p:txBody>
      </p:sp>
      <p:sp>
        <p:nvSpPr>
          <p:cNvPr id="3" name="Содержимое 2"/>
          <p:cNvSpPr>
            <a:spLocks noGrp="1"/>
          </p:cNvSpPr>
          <p:nvPr>
            <p:ph idx="1"/>
          </p:nvPr>
        </p:nvSpPr>
        <p:spPr>
          <a:xfrm>
            <a:off x="251520" y="836712"/>
            <a:ext cx="8712968" cy="5289451"/>
          </a:xfrm>
        </p:spPr>
        <p:txBody>
          <a:bodyPr>
            <a:normAutofit fontScale="92500" lnSpcReduction="10000"/>
          </a:bodyPr>
          <a:lstStyle/>
          <a:p>
            <a:pPr>
              <a:buNone/>
            </a:pPr>
            <a:endParaRPr/>
          </a:p>
          <a:p>
            <a:pPr>
              <a:buNone/>
            </a:pPr>
            <a:r>
              <a:rPr lang="ru-RU" sz="2400" dirty="0" smtClean="0"/>
              <a:t>1. Белоцерковский О.М., Опарин А.И. Численный эксперимент в турбулентности от порядка к хаосу. РАН 2-е, доп. изд.- М.: Наука, 2000.-223с.</a:t>
            </a:r>
          </a:p>
          <a:p>
            <a:pPr>
              <a:buNone/>
            </a:pPr>
            <a:r>
              <a:rPr lang="ru-RU" sz="2400" dirty="0" smtClean="0"/>
              <a:t>2. Опарин А.И.Возникновение жизни на Земле. 3-е </a:t>
            </a:r>
            <a:r>
              <a:rPr lang="ru-RU" sz="2400" dirty="0" err="1" smtClean="0"/>
              <a:t>перераб</a:t>
            </a:r>
            <a:r>
              <a:rPr lang="ru-RU" sz="2400" dirty="0" smtClean="0"/>
              <a:t>. изд.-М.: АН СССР, 1957.-458с.</a:t>
            </a:r>
          </a:p>
          <a:p>
            <a:pPr>
              <a:buNone/>
            </a:pPr>
            <a:r>
              <a:rPr lang="ru-RU" sz="2400" dirty="0" smtClean="0"/>
              <a:t>3. Опарин А.И. Жизнь, ее природа, происхождение и развитие. Институт биохимии. - М.: АН СССР, 1968.-174с.</a:t>
            </a:r>
          </a:p>
          <a:p>
            <a:pPr>
              <a:buNone/>
            </a:pPr>
            <a:r>
              <a:rPr lang="ru-RU" sz="2400" dirty="0" smtClean="0"/>
              <a:t>4.  Основные теории возникновения жизни на Земле [Электронный ресурс]: Режим доступа: интернет – </a:t>
            </a:r>
            <a:r>
              <a:rPr lang="en-US" sz="2400" dirty="0" smtClean="0"/>
              <a:t>http//</a:t>
            </a:r>
            <a:r>
              <a:rPr lang="ru-RU" sz="2400" dirty="0" err="1" smtClean="0"/>
              <a:t>ateismy.net</a:t>
            </a:r>
            <a:r>
              <a:rPr lang="ru-RU" sz="2400" dirty="0" smtClean="0"/>
              <a:t>.</a:t>
            </a:r>
          </a:p>
          <a:p>
            <a:pPr>
              <a:buNone/>
            </a:pPr>
            <a:r>
              <a:rPr lang="ru-RU" sz="2400" dirty="0" smtClean="0"/>
              <a:t>5.   Происхождение жизни [Электронный ресурс]: Режим доступа: интернет – </a:t>
            </a:r>
            <a:r>
              <a:rPr lang="en-US" sz="2400" dirty="0" smtClean="0"/>
              <a:t>http//</a:t>
            </a:r>
            <a:r>
              <a:rPr lang="ru-RU" sz="2400" dirty="0" err="1" smtClean="0"/>
              <a:t>intrae.narod.ru</a:t>
            </a:r>
            <a:r>
              <a:rPr lang="ru-RU" sz="2400" dirty="0" smtClean="0"/>
              <a:t>.</a:t>
            </a:r>
          </a:p>
          <a:p>
            <a:pPr>
              <a:buNone/>
            </a:pPr>
            <a:r>
              <a:rPr lang="ru-RU" sz="2400" dirty="0" smtClean="0"/>
              <a:t>6. Руденко А.П. Роль химии в решении проблемы химической эволюции и биогенеза // Химия и мировоззрение.</a:t>
            </a:r>
            <a:r>
              <a:rPr lang="en-US" sz="2400" dirty="0" smtClean="0"/>
              <a:t> </a:t>
            </a:r>
            <a:r>
              <a:rPr lang="ru-RU" sz="2400" dirty="0" smtClean="0"/>
              <a:t>М., 2006. - 167 с.</a:t>
            </a:r>
          </a:p>
          <a:p>
            <a:pPr>
              <a:buNone/>
            </a:pPr>
            <a:endParaRPr lang="ru-RU"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260648"/>
            <a:ext cx="8784976" cy="4265315"/>
          </a:xfrm>
        </p:spPr>
        <p:txBody>
          <a:bodyPr/>
          <a:lstStyle/>
          <a:p>
            <a:pPr>
              <a:buNone/>
            </a:pPr>
            <a:r>
              <a:rPr lang="ru-RU" sz="2000" dirty="0" smtClean="0"/>
              <a:t>	     Суть гипотезы сводилась к следующему: зарождение жизни на Земле — длительный эволюционный процесс становления живой материи в недрах неживой. И произошло это путем химической эволюции, в результате которой простейшие органические вещества образовались из неорганических под влиянием сильнодействующих физико-химических факторов</a:t>
            </a:r>
            <a:r>
              <a:rPr lang="ru-RU" sz="2400" dirty="0" smtClean="0"/>
              <a:t>.</a:t>
            </a:r>
          </a:p>
          <a:p>
            <a:endParaRPr lang="ru-RU" dirty="0"/>
          </a:p>
        </p:txBody>
      </p:sp>
      <p:pic>
        <p:nvPicPr>
          <p:cNvPr id="4" name="Рисунок 3" descr="4.jpg">
            <a:hlinkClick r:id="rId2" action="ppaction://hlinkfile"/>
          </p:cNvPr>
          <p:cNvPicPr>
            <a:picLocks noChangeAspect="1"/>
          </p:cNvPicPr>
          <p:nvPr/>
        </p:nvPicPr>
        <p:blipFill>
          <a:blip r:embed="rId3" cstate="print"/>
          <a:stretch>
            <a:fillRect/>
          </a:stretch>
        </p:blipFill>
        <p:spPr>
          <a:xfrm>
            <a:off x="755576" y="2348880"/>
            <a:ext cx="3419872" cy="21374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5" name="Рисунок 4" descr="5.jpg">
            <a:hlinkClick r:id="rId4" action="ppaction://hlinkfile"/>
          </p:cNvPr>
          <p:cNvPicPr>
            <a:picLocks noChangeAspect="1"/>
          </p:cNvPicPr>
          <p:nvPr/>
        </p:nvPicPr>
        <p:blipFill>
          <a:blip r:embed="rId5" cstate="print"/>
          <a:stretch>
            <a:fillRect/>
          </a:stretch>
        </p:blipFill>
        <p:spPr>
          <a:xfrm>
            <a:off x="1403648" y="4653136"/>
            <a:ext cx="1488192" cy="20103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6" name="Рисунок 5" descr="6.jpg">
            <a:hlinkClick r:id="rId6" action="ppaction://hlinkfile"/>
          </p:cNvPr>
          <p:cNvPicPr>
            <a:picLocks noChangeAspect="1"/>
          </p:cNvPicPr>
          <p:nvPr/>
        </p:nvPicPr>
        <p:blipFill>
          <a:blip r:embed="rId7" cstate="print"/>
          <a:stretch>
            <a:fillRect/>
          </a:stretch>
        </p:blipFill>
        <p:spPr>
          <a:xfrm>
            <a:off x="3563888" y="3933056"/>
            <a:ext cx="3431281" cy="257346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Рисунок 6" descr="7.jpg">
            <a:hlinkClick r:id="rId8" action="ppaction://hlinkfile"/>
          </p:cNvPr>
          <p:cNvPicPr>
            <a:picLocks noChangeAspect="1"/>
          </p:cNvPicPr>
          <p:nvPr/>
        </p:nvPicPr>
        <p:blipFill>
          <a:blip r:embed="rId9" cstate="print"/>
          <a:stretch>
            <a:fillRect/>
          </a:stretch>
        </p:blipFill>
        <p:spPr>
          <a:xfrm>
            <a:off x="7164288" y="4941168"/>
            <a:ext cx="1728192" cy="129614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8" name="Рисунок 7" descr="8.jpeg">
            <a:hlinkClick r:id="rId10" action="ppaction://hlinkfile"/>
          </p:cNvPr>
          <p:cNvPicPr>
            <a:picLocks noChangeAspect="1"/>
          </p:cNvPicPr>
          <p:nvPr/>
        </p:nvPicPr>
        <p:blipFill>
          <a:blip r:embed="rId11" cstate="print"/>
          <a:stretch>
            <a:fillRect/>
          </a:stretch>
        </p:blipFill>
        <p:spPr>
          <a:xfrm>
            <a:off x="6156176" y="2060848"/>
            <a:ext cx="2793504" cy="2095128"/>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260648"/>
            <a:ext cx="4752528" cy="5688632"/>
          </a:xfrm>
        </p:spPr>
        <p:txBody>
          <a:bodyPr>
            <a:normAutofit fontScale="92500"/>
          </a:bodyPr>
          <a:lstStyle/>
          <a:p>
            <a:pPr>
              <a:buNone/>
            </a:pPr>
            <a:r>
              <a:rPr lang="ru-RU" sz="2800" dirty="0" smtClean="0"/>
              <a:t>            </a:t>
            </a:r>
            <a:r>
              <a:rPr lang="ru-RU" sz="2200" dirty="0" smtClean="0"/>
              <a:t>Рассматривая проблему возникновения жизни путем биохимической эволюции, Опарин выделяет </a:t>
            </a:r>
            <a:r>
              <a:rPr lang="ru-RU" sz="2200" u="sng" dirty="0" smtClean="0"/>
              <a:t>три этапа </a:t>
            </a:r>
            <a:r>
              <a:rPr lang="ru-RU" sz="2200" dirty="0" smtClean="0"/>
              <a:t>перехода от неживой материи к живой:</a:t>
            </a:r>
          </a:p>
          <a:p>
            <a:pPr>
              <a:buNone/>
            </a:pPr>
            <a:r>
              <a:rPr lang="ru-RU" sz="2200" dirty="0" smtClean="0"/>
              <a:t/>
            </a:r>
            <a:br>
              <a:rPr lang="ru-RU" sz="2200" dirty="0" smtClean="0"/>
            </a:br>
            <a:r>
              <a:rPr lang="en-US" sz="2200" b="1" u="sng" dirty="0" smtClean="0"/>
              <a:t>1</a:t>
            </a:r>
            <a:r>
              <a:rPr lang="ru-RU" sz="2200" b="1" u="sng" dirty="0" smtClean="0"/>
              <a:t> </a:t>
            </a:r>
            <a:r>
              <a:rPr lang="ru-RU" sz="2200" u="sng" dirty="0" smtClean="0"/>
              <a:t>этап</a:t>
            </a:r>
            <a:r>
              <a:rPr lang="ru-RU" sz="2200" dirty="0" smtClean="0"/>
              <a:t> синтеза исходных органических соединений из неорганических веществ в условиях первичной атмосферы ранней Земли;</a:t>
            </a:r>
            <a:br>
              <a:rPr lang="ru-RU" sz="2200" dirty="0" smtClean="0"/>
            </a:br>
            <a:endParaRPr lang="ru-RU" sz="2200" dirty="0" smtClean="0"/>
          </a:p>
          <a:p>
            <a:pPr>
              <a:buNone/>
            </a:pPr>
            <a:r>
              <a:rPr lang="ru-RU" sz="2200" b="1" dirty="0" smtClean="0"/>
              <a:t>      </a:t>
            </a:r>
            <a:r>
              <a:rPr lang="en-US" sz="2200" b="1" u="sng" dirty="0" smtClean="0"/>
              <a:t>2</a:t>
            </a:r>
            <a:r>
              <a:rPr lang="ru-RU" sz="2200" b="1" u="sng" dirty="0" smtClean="0"/>
              <a:t> </a:t>
            </a:r>
            <a:r>
              <a:rPr lang="ru-RU" sz="2200" u="sng" dirty="0" smtClean="0"/>
              <a:t>этап </a:t>
            </a:r>
            <a:r>
              <a:rPr lang="ru-RU" sz="2200" dirty="0" smtClean="0"/>
              <a:t>формирования в первичных водоемах Земли из накопившихся органических соединений биополимеров, липидов, углеводородов;</a:t>
            </a:r>
            <a:br>
              <a:rPr lang="ru-RU" sz="2200" dirty="0" smtClean="0"/>
            </a:br>
            <a:endParaRPr lang="en-US" sz="2200" dirty="0" smtClean="0"/>
          </a:p>
          <a:p>
            <a:endParaRPr lang="ru-RU" dirty="0"/>
          </a:p>
        </p:txBody>
      </p:sp>
      <p:pic>
        <p:nvPicPr>
          <p:cNvPr id="4" name="Рисунок 3" descr="evk_oparin-1.jpg">
            <a:hlinkClick r:id="rId2" action="ppaction://hlinkfile"/>
          </p:cNvPr>
          <p:cNvPicPr>
            <a:picLocks noChangeAspect="1"/>
          </p:cNvPicPr>
          <p:nvPr/>
        </p:nvPicPr>
        <p:blipFill>
          <a:blip r:embed="rId3" cstate="print"/>
          <a:stretch>
            <a:fillRect/>
          </a:stretch>
        </p:blipFill>
        <p:spPr>
          <a:xfrm>
            <a:off x="6300192" y="116632"/>
            <a:ext cx="2438645" cy="349805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5" name="Рисунок 4" descr="f_7059702.jpg">
            <a:hlinkClick r:id="rId4" action="ppaction://hlinkfile"/>
          </p:cNvPr>
          <p:cNvPicPr>
            <a:picLocks noChangeAspect="1"/>
          </p:cNvPicPr>
          <p:nvPr/>
        </p:nvPicPr>
        <p:blipFill>
          <a:blip r:embed="rId5" cstate="print"/>
          <a:stretch>
            <a:fillRect/>
          </a:stretch>
        </p:blipFill>
        <p:spPr>
          <a:xfrm>
            <a:off x="4932040" y="3717032"/>
            <a:ext cx="3931947" cy="294896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476672"/>
            <a:ext cx="8784976" cy="2118246"/>
          </a:xfrm>
        </p:spPr>
        <p:txBody>
          <a:bodyPr>
            <a:normAutofit/>
          </a:bodyPr>
          <a:lstStyle/>
          <a:p>
            <a:pPr>
              <a:buNone/>
            </a:pPr>
            <a:r>
              <a:rPr lang="ru-RU" sz="2000" b="1" dirty="0" smtClean="0"/>
              <a:t>      </a:t>
            </a:r>
            <a:r>
              <a:rPr lang="en-US" sz="2000" b="1" u="sng" dirty="0" smtClean="0"/>
              <a:t>3</a:t>
            </a:r>
            <a:r>
              <a:rPr lang="ru-RU" sz="2000" u="sng" dirty="0" smtClean="0"/>
              <a:t> этап</a:t>
            </a:r>
            <a:r>
              <a:rPr lang="ru-RU" sz="2000" dirty="0" smtClean="0"/>
              <a:t> - самоорганизация сложных органических соединений, возникновение на их основе и эволюционное совершенствование процессов обмена веществом и воспроизводства органических структур, завершающееся образованием простейшей клетки.</a:t>
            </a:r>
          </a:p>
          <a:p>
            <a:endParaRPr lang="ru-RU" sz="2800" dirty="0"/>
          </a:p>
        </p:txBody>
      </p:sp>
      <p:pic>
        <p:nvPicPr>
          <p:cNvPr id="4" name="Рисунок 3" descr="9.jpg">
            <a:hlinkClick r:id="rId2" action="ppaction://hlinkfile"/>
          </p:cNvPr>
          <p:cNvPicPr>
            <a:picLocks noChangeAspect="1"/>
          </p:cNvPicPr>
          <p:nvPr/>
        </p:nvPicPr>
        <p:blipFill>
          <a:blip r:embed="rId3" cstate="print"/>
          <a:stretch>
            <a:fillRect/>
          </a:stretch>
        </p:blipFill>
        <p:spPr>
          <a:xfrm>
            <a:off x="683568" y="2492896"/>
            <a:ext cx="4188833" cy="315773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5" name="Рисунок 4" descr="10.jpg">
            <a:hlinkClick r:id="rId4" action="ppaction://hlinkfile"/>
          </p:cNvPr>
          <p:cNvPicPr>
            <a:picLocks noChangeAspect="1"/>
          </p:cNvPicPr>
          <p:nvPr/>
        </p:nvPicPr>
        <p:blipFill>
          <a:blip r:embed="rId5" cstate="print"/>
          <a:stretch>
            <a:fillRect/>
          </a:stretch>
        </p:blipFill>
        <p:spPr>
          <a:xfrm>
            <a:off x="5148064" y="3789040"/>
            <a:ext cx="3625585" cy="271918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836712"/>
            <a:ext cx="4824536" cy="5688632"/>
          </a:xfrm>
        </p:spPr>
        <p:txBody>
          <a:bodyPr>
            <a:noAutofit/>
          </a:bodyPr>
          <a:lstStyle/>
          <a:p>
            <a:pPr>
              <a:buNone/>
            </a:pPr>
            <a:r>
              <a:rPr lang="ru-RU" sz="2000" dirty="0" smtClean="0"/>
              <a:t>      </a:t>
            </a:r>
            <a:r>
              <a:rPr lang="ru-RU" sz="2000" u="sng" dirty="0" smtClean="0"/>
              <a:t>На </a:t>
            </a:r>
            <a:r>
              <a:rPr lang="ru-RU" sz="2000" i="1" u="sng" dirty="0" smtClean="0"/>
              <a:t>первом этапе</a:t>
            </a:r>
            <a:r>
              <a:rPr lang="ru-RU" sz="2000" i="1" dirty="0" smtClean="0"/>
              <a:t>, </a:t>
            </a:r>
            <a:r>
              <a:rPr lang="ru-RU" sz="2000" dirty="0" smtClean="0"/>
              <a:t>около 4 млрд. лет назад, когда Земля была безжизненной, на ней происходили абиотический синтез углеродистых соединений и их последующая </a:t>
            </a:r>
            <a:r>
              <a:rPr lang="ru-RU" sz="2000" dirty="0" err="1" smtClean="0"/>
              <a:t>предбиологическая</a:t>
            </a:r>
            <a:r>
              <a:rPr lang="ru-RU" sz="2000" dirty="0" smtClean="0"/>
              <a:t> эволюция. Для этого периода эволюции Земли были характерны многочисленные вулканические извержения с выбросом огромного количества раскаленной лавы. По мере остывания планеты водяные пары, находившиеся в атмосфере, конденсировались и обрушивались на Землю ливнями, образуя огромные водные пространства.</a:t>
            </a:r>
            <a:endParaRPr lang="ru-RU" sz="2000" dirty="0"/>
          </a:p>
        </p:txBody>
      </p:sp>
      <p:pic>
        <p:nvPicPr>
          <p:cNvPr id="4" name="Рисунок 3" descr="volcaniceruptions12.jpg">
            <a:hlinkClick r:id="rId2" action="ppaction://hlinkfile"/>
          </p:cNvPr>
          <p:cNvPicPr>
            <a:picLocks noChangeAspect="1"/>
          </p:cNvPicPr>
          <p:nvPr/>
        </p:nvPicPr>
        <p:blipFill>
          <a:blip r:embed="rId3" cstate="print"/>
          <a:stretch>
            <a:fillRect/>
          </a:stretch>
        </p:blipFill>
        <p:spPr>
          <a:xfrm>
            <a:off x="5004048" y="188640"/>
            <a:ext cx="3405895" cy="224044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5" name="Рисунок 4" descr="95015244_45.jpg">
            <a:hlinkClick r:id="rId4" action="ppaction://hlinkfile"/>
          </p:cNvPr>
          <p:cNvPicPr>
            <a:picLocks noChangeAspect="1"/>
          </p:cNvPicPr>
          <p:nvPr/>
        </p:nvPicPr>
        <p:blipFill>
          <a:blip r:embed="rId5" cstate="print"/>
          <a:stretch>
            <a:fillRect/>
          </a:stretch>
        </p:blipFill>
        <p:spPr>
          <a:xfrm>
            <a:off x="6711889" y="2492896"/>
            <a:ext cx="2432111" cy="189790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6" name="Рисунок 5" descr="19051192_zelenie_volni.jpg">
            <a:hlinkClick r:id="rId6" action="ppaction://hlinkfile"/>
          </p:cNvPr>
          <p:cNvPicPr>
            <a:picLocks noChangeAspect="1"/>
          </p:cNvPicPr>
          <p:nvPr/>
        </p:nvPicPr>
        <p:blipFill>
          <a:blip r:embed="rId7" cstate="print"/>
          <a:stretch>
            <a:fillRect/>
          </a:stretch>
        </p:blipFill>
        <p:spPr>
          <a:xfrm>
            <a:off x="5076056" y="4437112"/>
            <a:ext cx="3528392" cy="219962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cSld>
  <p:clrMapOvr>
    <a:masterClrMapping/>
  </p:clrMapOvr>
  <p:transition>
    <p:wheel spokes="2"/>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404664"/>
            <a:ext cx="9036496" cy="3342381"/>
          </a:xfrm>
        </p:spPr>
        <p:txBody>
          <a:bodyPr>
            <a:normAutofit/>
          </a:bodyPr>
          <a:lstStyle/>
          <a:p>
            <a:pPr>
              <a:buNone/>
            </a:pPr>
            <a:r>
              <a:rPr lang="ru-RU" sz="2200" dirty="0" smtClean="0"/>
              <a:t>            </a:t>
            </a:r>
            <a:r>
              <a:rPr lang="ru-RU" sz="2000" dirty="0" smtClean="0"/>
              <a:t>Поскольку поверхность Земли оставалась все-таки горячей, вода испарялась, а затем, охлаждаясь в верхних слоях атмосферы, вновь выпадала на поверхность планеты Эти процессы продолжались многие миллионы лет. Таким образом, в водах первичного океана были растворены различные соли. Кроме того, в него попадали и органические соединения: сахара, аминокислоты, азотистые основания, органические кислоты и т.п., непрерывно образующиеся в атмосфере под действием ультрафиолетового излучения, высокой температуры и активной вулканической деятельности.</a:t>
            </a:r>
          </a:p>
          <a:p>
            <a:endParaRPr lang="ru-RU" dirty="0"/>
          </a:p>
        </p:txBody>
      </p:sp>
      <p:pic>
        <p:nvPicPr>
          <p:cNvPr id="4" name="Рисунок 3" descr="11.jpg">
            <a:hlinkClick r:id="rId2" action="ppaction://hlinkfile"/>
          </p:cNvPr>
          <p:cNvPicPr>
            <a:picLocks noChangeAspect="1"/>
          </p:cNvPicPr>
          <p:nvPr/>
        </p:nvPicPr>
        <p:blipFill>
          <a:blip r:embed="rId3" cstate="print"/>
          <a:stretch>
            <a:fillRect/>
          </a:stretch>
        </p:blipFill>
        <p:spPr>
          <a:xfrm>
            <a:off x="251520" y="3140968"/>
            <a:ext cx="3024336" cy="226825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5" name="Рисунок 4" descr="12.jpg">
            <a:hlinkClick r:id="rId4" action="ppaction://hlinkfile"/>
          </p:cNvPr>
          <p:cNvPicPr>
            <a:picLocks noChangeAspect="1"/>
          </p:cNvPicPr>
          <p:nvPr/>
        </p:nvPicPr>
        <p:blipFill>
          <a:blip r:embed="rId5" cstate="print"/>
          <a:stretch>
            <a:fillRect/>
          </a:stretch>
        </p:blipFill>
        <p:spPr>
          <a:xfrm>
            <a:off x="2771800" y="3717032"/>
            <a:ext cx="3923928" cy="261595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6" name="Рисунок 5" descr="13.jpg">
            <a:hlinkClick r:id="rId6" action="ppaction://hlinkfile"/>
          </p:cNvPr>
          <p:cNvPicPr>
            <a:picLocks noChangeAspect="1"/>
          </p:cNvPicPr>
          <p:nvPr/>
        </p:nvPicPr>
        <p:blipFill>
          <a:blip r:embed="rId7" cstate="print"/>
          <a:stretch>
            <a:fillRect/>
          </a:stretch>
        </p:blipFill>
        <p:spPr>
          <a:xfrm>
            <a:off x="6156176" y="4869160"/>
            <a:ext cx="2858912" cy="186042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260648"/>
            <a:ext cx="4752528" cy="3888432"/>
          </a:xfrm>
        </p:spPr>
        <p:txBody>
          <a:bodyPr>
            <a:noAutofit/>
          </a:bodyPr>
          <a:lstStyle/>
          <a:p>
            <a:pPr>
              <a:buNone/>
            </a:pPr>
            <a:r>
              <a:rPr lang="ru-RU" sz="2000" dirty="0" smtClean="0"/>
              <a:t>           Первичный океан, вероятно, содержал в растворенном виде различные органические и неорганические молекулы, попавшие в него из атмосферы и поверхностных слоев Земли. Концентрация органических соединений постоянно увеличивалась, и, в конце концов,</a:t>
            </a:r>
          </a:p>
          <a:p>
            <a:pPr>
              <a:buNone/>
            </a:pPr>
            <a:r>
              <a:rPr lang="ru-RU" sz="2000" dirty="0" smtClean="0"/>
              <a:t>      воды океана стали «бульоном» из белковоподобных веществ — пептидов.</a:t>
            </a:r>
            <a:endParaRPr lang="ru-RU" sz="2000" dirty="0"/>
          </a:p>
        </p:txBody>
      </p:sp>
      <p:pic>
        <p:nvPicPr>
          <p:cNvPr id="4" name="Рисунок 3" descr="1233385850_electricjellyfish.jpg">
            <a:hlinkClick r:id="rId2" action="ppaction://hlinkfile"/>
          </p:cNvPr>
          <p:cNvPicPr>
            <a:picLocks noChangeAspect="1"/>
          </p:cNvPicPr>
          <p:nvPr/>
        </p:nvPicPr>
        <p:blipFill>
          <a:blip r:embed="rId3" cstate="print"/>
          <a:stretch>
            <a:fillRect/>
          </a:stretch>
        </p:blipFill>
        <p:spPr>
          <a:xfrm>
            <a:off x="5652120" y="188640"/>
            <a:ext cx="3259475" cy="244209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5" name="Рисунок 4" descr="b7fa6a39ae563860ef6cf3deb0fc0834.jpg">
            <a:hlinkClick r:id="rId4" action="ppaction://hlinkfile"/>
          </p:cNvPr>
          <p:cNvPicPr>
            <a:picLocks noChangeAspect="1"/>
          </p:cNvPicPr>
          <p:nvPr/>
        </p:nvPicPr>
        <p:blipFill>
          <a:blip r:embed="rId5" cstate="print"/>
          <a:stretch>
            <a:fillRect/>
          </a:stretch>
        </p:blipFill>
        <p:spPr>
          <a:xfrm>
            <a:off x="4860032" y="3140968"/>
            <a:ext cx="4003863" cy="249955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6" name="Рисунок 5" descr="podborka_749_43.jpg">
            <a:hlinkClick r:id="rId6" action="ppaction://hlinkfile"/>
          </p:cNvPr>
          <p:cNvPicPr>
            <a:picLocks noChangeAspect="1"/>
          </p:cNvPicPr>
          <p:nvPr/>
        </p:nvPicPr>
        <p:blipFill>
          <a:blip r:embed="rId7" cstate="print"/>
          <a:stretch>
            <a:fillRect/>
          </a:stretch>
        </p:blipFill>
        <p:spPr>
          <a:xfrm>
            <a:off x="323528" y="4077072"/>
            <a:ext cx="4176464" cy="235075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cSld>
  <p:clrMapOvr>
    <a:masterClrMapping/>
  </p:clrMapOvr>
  <p:transition>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188640"/>
            <a:ext cx="4176464" cy="6669360"/>
          </a:xfrm>
        </p:spPr>
        <p:txBody>
          <a:bodyPr>
            <a:normAutofit/>
          </a:bodyPr>
          <a:lstStyle/>
          <a:p>
            <a:pPr>
              <a:buNone/>
            </a:pPr>
            <a:r>
              <a:rPr lang="ru-RU" sz="2400" dirty="0" smtClean="0"/>
              <a:t>            </a:t>
            </a:r>
            <a:r>
              <a:rPr lang="ru-RU" sz="2000" u="sng" dirty="0" smtClean="0"/>
              <a:t>На </a:t>
            </a:r>
            <a:r>
              <a:rPr lang="ru-RU" sz="2000" i="1" u="sng" dirty="0" smtClean="0"/>
              <a:t>втором этапе</a:t>
            </a:r>
            <a:r>
              <a:rPr lang="ru-RU" sz="2000" i="1" dirty="0" smtClean="0"/>
              <a:t>, </a:t>
            </a:r>
            <a:r>
              <a:rPr lang="ru-RU" sz="2000" dirty="0" smtClean="0"/>
              <a:t>по мере смягчения условий на Земле, под воздействием на химические смеси первичного океана электрических разрядов, тепловой энергии и ультрафиолетовых лучей стало возможным образование сложных органических соединений — биополимеров и нуклеотидов, которые, постепенно объединяясь и усложняясь, превращались в </a:t>
            </a:r>
            <a:r>
              <a:rPr lang="ru-RU" sz="2000" dirty="0" err="1" smtClean="0"/>
              <a:t>протобионтов</a:t>
            </a:r>
            <a:r>
              <a:rPr lang="ru-RU" sz="2000" dirty="0" smtClean="0"/>
              <a:t> (</a:t>
            </a:r>
            <a:r>
              <a:rPr lang="ru-RU" sz="2000" dirty="0" err="1" smtClean="0"/>
              <a:t>доклеточные</a:t>
            </a:r>
            <a:r>
              <a:rPr lang="ru-RU" sz="2000" dirty="0" smtClean="0"/>
              <a:t> предки живых организмов). Итогом эволюции сложных органических веществ стало появление коацерватов, или </a:t>
            </a:r>
            <a:r>
              <a:rPr lang="ru-RU" sz="2000" dirty="0" err="1" smtClean="0"/>
              <a:t>коацерватных</a:t>
            </a:r>
            <a:r>
              <a:rPr lang="ru-RU" sz="2000" dirty="0" smtClean="0"/>
              <a:t> капель.</a:t>
            </a:r>
            <a:endParaRPr lang="ru-RU" sz="2000" dirty="0"/>
          </a:p>
        </p:txBody>
      </p:sp>
      <p:pic>
        <p:nvPicPr>
          <p:cNvPr id="4" name="Рисунок 3" descr="0a2a61951b40eeed3d474e8b90ee1558.jpg">
            <a:hlinkClick r:id="rId2" action="ppaction://hlinkfile"/>
          </p:cNvPr>
          <p:cNvPicPr>
            <a:picLocks noChangeAspect="1"/>
          </p:cNvPicPr>
          <p:nvPr/>
        </p:nvPicPr>
        <p:blipFill>
          <a:blip r:embed="rId3" cstate="print"/>
          <a:stretch>
            <a:fillRect/>
          </a:stretch>
        </p:blipFill>
        <p:spPr>
          <a:xfrm>
            <a:off x="4716016" y="260648"/>
            <a:ext cx="4150544" cy="315717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5" name="Рисунок 4" descr="4c8f80827dda69ebe6643a912093081a.jpg">
            <a:hlinkClick r:id="rId4" action="ppaction://hlinkfile"/>
          </p:cNvPr>
          <p:cNvPicPr>
            <a:picLocks noChangeAspect="1"/>
          </p:cNvPicPr>
          <p:nvPr/>
        </p:nvPicPr>
        <p:blipFill>
          <a:blip r:embed="rId5" cstate="print"/>
          <a:stretch>
            <a:fillRect/>
          </a:stretch>
        </p:blipFill>
        <p:spPr>
          <a:xfrm>
            <a:off x="4499992" y="3645024"/>
            <a:ext cx="4355976" cy="271812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cSld>
  <p:clrMapOvr>
    <a:masterClrMapping/>
  </p:clrMapOvr>
  <p:transition>
    <p:split/>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239</TotalTime>
  <Words>966</Words>
  <Application>Microsoft Office PowerPoint</Application>
  <PresentationFormat>Экран (4:3)</PresentationFormat>
  <Paragraphs>38</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Тема Office</vt:lpstr>
      <vt:lpstr>Теория Опарина-Холдейна  о происхождении жизни на Земле</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Список использованных источников</vt:lpstr>
    </vt:vector>
  </TitlesOfParts>
  <Company>RePack by SPecialiST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Теория Опарина-Холдейна о происхождении жизни на Земле</dc:title>
  <dc:creator>Аханкари Ксения</dc:creator>
  <cp:lastModifiedBy>metodist</cp:lastModifiedBy>
  <cp:revision>27</cp:revision>
  <dcterms:created xsi:type="dcterms:W3CDTF">2013-04-26T19:44:31Z</dcterms:created>
  <dcterms:modified xsi:type="dcterms:W3CDTF">2013-07-09T11:37:22Z</dcterms:modified>
</cp:coreProperties>
</file>