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57" r:id="rId23"/>
    <p:sldId id="26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C5FF"/>
    <a:srgbClr val="C7AB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D147C-2E78-4918-AF1E-97B729DA5B61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874FC-0978-4CF9-AD7B-A64DEFB6D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EC100-681F-4A31-8567-5366CFBC4CFC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BB8D2-726E-4749-90BE-500847F444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5363E-F121-4B41-8D90-B943835D74DB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8E2C8-2ADA-4A71-BB1D-2B5CE11D7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AE19F-2EA4-4F0F-88C8-93C036D55EBE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A18E2-5D12-4219-AF9D-4D6408057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F630-B92C-4141-9568-21437885A296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47B1E-2241-40AA-B3C2-75DEFC870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71B32-DA84-41EC-BE2E-0CBDFAD7ED04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EB7FB-1A87-428B-82A8-D7E4931FA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F0CA4-2947-4000-9747-140DB4A1E1BA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BAEEB-4402-4E2D-90BB-D4B986CF2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47BFF-9EA3-44E6-8D29-E2F398D0CB31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0E886-8AA4-4EC4-8C0A-FB5034E81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106DA-7867-4412-B937-64DB3B3E24F7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FF1E1-9BD2-436D-BA64-14F2BE9BF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E1939-9E83-4D1E-8B4A-9E1FD55670BC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CCC92-85F9-456D-A154-1B0C2166B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6EC32-CFCA-49C4-82F3-BC77CA03F3D0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F38B8-242C-4481-BC43-568433422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0">
              <a:srgbClr val="CC99FF"/>
            </a:gs>
            <a:gs pos="82001">
              <a:srgbClr val="99CCFF"/>
            </a:gs>
            <a:gs pos="100000">
              <a:srgbClr val="CCCCFF">
                <a:alpha val="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FF878D-CFC5-4089-9F47-D6F238D4710D}" type="datetimeFigureOut">
              <a:rPr lang="ru-RU"/>
              <a:pPr>
                <a:defRPr/>
              </a:pPr>
              <a:t>04.09.2013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830203-43E8-4E19-9BED-2EFBDE9C2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Капля 8"/>
          <p:cNvSpPr/>
          <p:nvPr/>
        </p:nvSpPr>
        <p:spPr>
          <a:xfrm rot="16200000">
            <a:off x="1165312" y="-1057808"/>
            <a:ext cx="6597352" cy="8712968"/>
          </a:xfrm>
          <a:prstGeom prst="teardrop">
            <a:avLst/>
          </a:prstGeom>
          <a:solidFill>
            <a:srgbClr val="D8C5FF"/>
          </a:solidFill>
          <a:ln w="215900" cmpd="thickThin">
            <a:solidFill>
              <a:srgbClr val="7030A0"/>
            </a:soli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4" name="Рисунок 10" descr="69415775_01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80288" y="4375150"/>
            <a:ext cx="1628775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Рисунок 12" descr="69415943_10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0825" y="4581525"/>
            <a:ext cx="1112838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5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02513" y="0"/>
            <a:ext cx="174148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nmama.ru/upload/21743jpg.jpg%20%0d9" TargetMode="External"/><Relationship Id="rId13" Type="http://schemas.openxmlformats.org/officeDocument/2006/relationships/hyperlink" Target="http://upload.wikimedia.org/wikipedia/commons/thumb/2/2d/Zeichen_237.svg/600px-Zeichen_237.svg.png%20%0d14" TargetMode="External"/><Relationship Id="rId18" Type="http://schemas.openxmlformats.org/officeDocument/2006/relationships/hyperlink" Target="http://900igr.net/datai/okruzhajuschij-mir/Znaki/0013-017-Ostanovki-obschestvennogo-transporta.gif%20%0d19" TargetMode="External"/><Relationship Id="rId3" Type="http://schemas.openxmlformats.org/officeDocument/2006/relationships/hyperlink" Target="http://img1.liveinternet.ru/images/attach/c/2/69/415/69415943_10.png" TargetMode="External"/><Relationship Id="rId7" Type="http://schemas.openxmlformats.org/officeDocument/2006/relationships/hyperlink" Target="http://admin-tih.ru/upload/medialibrary/9fc/raion201209032.jpg%20%0d8" TargetMode="External"/><Relationship Id="rId12" Type="http://schemas.openxmlformats.org/officeDocument/2006/relationships/hyperlink" Target="http://www.nn.ru/data/forum/images/2010-09/26144198-znak_pesehodnaj_doroska.gif%20%0d13" TargetMode="External"/><Relationship Id="rId17" Type="http://schemas.openxmlformats.org/officeDocument/2006/relationships/hyperlink" Target="http://pddua.com/r/r/61A5492E-1DDD-408C-9E9A-289B52607EC6/4.2_b.big_image.0.62BFE28A28421645.gif%20%0d18" TargetMode="External"/><Relationship Id="rId2" Type="http://schemas.openxmlformats.org/officeDocument/2006/relationships/hyperlink" Target="http://img1.liveinternet.ru/images/attach/c/2/69/415/69415775_01.png" TargetMode="External"/><Relationship Id="rId16" Type="http://schemas.openxmlformats.org/officeDocument/2006/relationships/hyperlink" Target="http://dic.academic.ru/pictures/wiki/files/49/180px-2.6.svg.png" TargetMode="External"/><Relationship Id="rId20" Type="http://schemas.openxmlformats.org/officeDocument/2006/relationships/hyperlink" Target="http://900igr.net/datai/okruzhajuschij-mir/Znaki/0015-021-Punkt-pervoj-meditsinskoj-pomoschi.gif%20%0d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oikovskii.ru/upload/_17.jpg" TargetMode="External"/><Relationship Id="rId11" Type="http://schemas.openxmlformats.org/officeDocument/2006/relationships/hyperlink" Target="http://uaprom-image.s3.amazonaws.com/162753_w640_h640_5362.gif" TargetMode="External"/><Relationship Id="rId5" Type="http://schemas.openxmlformats.org/officeDocument/2006/relationships/hyperlink" Target="http://linda6035.ucoz.ru/" TargetMode="External"/><Relationship Id="rId15" Type="http://schemas.openxmlformats.org/officeDocument/2006/relationships/hyperlink" Target="http://www.testauto.ru/userfiles/dorog_znaki_testauto.png%20%0d16" TargetMode="External"/><Relationship Id="rId10" Type="http://schemas.openxmlformats.org/officeDocument/2006/relationships/hyperlink" Target="http://www.gazetairkutsk.ru/wp-content/uploads/2010/06/100.jpg%20%0d11" TargetMode="External"/><Relationship Id="rId19" Type="http://schemas.openxmlformats.org/officeDocument/2006/relationships/hyperlink" Target="http://www.club446.ru/wp-content/uploads/2012/07/Znak-na-zadnee-steklo-avtomobilya-Slepoy.jpg%20%0d20" TargetMode="External"/><Relationship Id="rId4" Type="http://schemas.openxmlformats.org/officeDocument/2006/relationships/hyperlink" Target="http://i001.radikal.ru/0711/b8/d9de2e060dd9.png" TargetMode="External"/><Relationship Id="rId9" Type="http://schemas.openxmlformats.org/officeDocument/2006/relationships/hyperlink" Target="http://mosaica.ru/sites/default/files/news/preview/2011/10/17/znakpeshehod.jpg%20%0d10" TargetMode="External"/><Relationship Id="rId14" Type="http://schemas.openxmlformats.org/officeDocument/2006/relationships/hyperlink" Target="http://900igr.net/datai/okruzhajuschij-mir/Znaki/0009-011-Dvizhenie-peshekhodov-zaprescheno.jpg%20%0d15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gost.ru/uploads/posts/2011-01/7040648image235.jpg%20%0d36" TargetMode="External"/><Relationship Id="rId2" Type="http://schemas.openxmlformats.org/officeDocument/2006/relationships/hyperlink" Target="http://forchel.ru/uploads/posts/2010-12/1293349987_1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amavto.ru/images/znaki/8_16.gif%20%0d10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214290"/>
            <a:ext cx="62151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err="1" smtClean="0">
                <a:ln w="10541" cmpd="sng">
                  <a:solidFill>
                    <a:schemeClr val="bg1"/>
                  </a:solidFill>
                  <a:prstDash val="solid"/>
                </a:ln>
                <a:latin typeface="Monotype Corsiva" pitchFamily="66" charset="0"/>
              </a:rPr>
              <a:t>Внутришкольная</a:t>
            </a:r>
            <a:r>
              <a:rPr lang="ru-RU" sz="2800" b="1" dirty="0" smtClean="0">
                <a:ln w="10541" cmpd="sng">
                  <a:solidFill>
                    <a:schemeClr val="bg1"/>
                  </a:solidFill>
                  <a:prstDash val="solid"/>
                </a:ln>
                <a:latin typeface="Monotype Corsiva" pitchFamily="66" charset="0"/>
              </a:rPr>
              <a:t> акция «Зебра»</a:t>
            </a:r>
            <a:endParaRPr lang="ru-RU" sz="2800" b="1" dirty="0">
              <a:ln w="10541" cmpd="sng">
                <a:solidFill>
                  <a:schemeClr val="bg1"/>
                </a:solidFill>
                <a:prstDash val="solid"/>
              </a:ln>
              <a:latin typeface="Monotype Corsiva" pitchFamily="66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Игра по правилам дорожного движения для 4-х классов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4429132"/>
            <a:ext cx="6057920" cy="1209668"/>
          </a:xfrm>
        </p:spPr>
        <p:txBody>
          <a:bodyPr/>
          <a:lstStyle/>
          <a:p>
            <a:pPr algn="r"/>
            <a:r>
              <a:rPr lang="ru-RU" sz="1600" dirty="0" smtClean="0">
                <a:solidFill>
                  <a:srgbClr val="0070C0"/>
                </a:solidFill>
              </a:rPr>
              <a:t>Автор: </a:t>
            </a:r>
            <a:r>
              <a:rPr lang="ru-RU" sz="1600" dirty="0" err="1" smtClean="0">
                <a:solidFill>
                  <a:srgbClr val="0070C0"/>
                </a:solidFill>
              </a:rPr>
              <a:t>Проскуровская</a:t>
            </a:r>
            <a:r>
              <a:rPr lang="ru-RU" sz="1600" dirty="0" smtClean="0">
                <a:solidFill>
                  <a:srgbClr val="0070C0"/>
                </a:solidFill>
              </a:rPr>
              <a:t> Оксана Георгиевна</a:t>
            </a:r>
          </a:p>
          <a:p>
            <a:pPr algn="r"/>
            <a:r>
              <a:rPr lang="ru-RU" sz="1600" dirty="0" smtClean="0">
                <a:solidFill>
                  <a:srgbClr val="0070C0"/>
                </a:solidFill>
              </a:rPr>
              <a:t>Учитель начальных классов  первой квалификационной категории МБОУ «ООШ № 33»</a:t>
            </a:r>
          </a:p>
          <a:p>
            <a:pPr algn="r"/>
            <a:r>
              <a:rPr lang="ru-RU" sz="1600" dirty="0" smtClean="0">
                <a:solidFill>
                  <a:srgbClr val="0070C0"/>
                </a:solidFill>
              </a:rPr>
              <a:t>Кемеровская область , г.Новокузнецк, 2013 год</a:t>
            </a:r>
            <a:endParaRPr lang="ru-RU" sz="1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5 задание: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Выбери из предложенных знаков, </a:t>
            </a:r>
            <a:br>
              <a:rPr lang="ru-RU" sz="2400" dirty="0" smtClean="0"/>
            </a:br>
            <a:r>
              <a:rPr lang="ru-RU" sz="2400" i="1" dirty="0" smtClean="0">
                <a:solidFill>
                  <a:srgbClr val="00B050"/>
                </a:solidFill>
              </a:rPr>
              <a:t>знаки СЕРВИСА.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1                                     2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3                                     4</a:t>
            </a:r>
            <a:endParaRPr lang="ru-RU" dirty="0"/>
          </a:p>
        </p:txBody>
      </p:sp>
      <p:pic>
        <p:nvPicPr>
          <p:cNvPr id="4" name="Рисунок 3" descr="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1785926"/>
            <a:ext cx="1075762" cy="1523997"/>
          </a:xfrm>
          <a:prstGeom prst="rect">
            <a:avLst/>
          </a:prstGeom>
        </p:spPr>
      </p:pic>
      <p:pic>
        <p:nvPicPr>
          <p:cNvPr id="5" name="Рисунок 4" descr="1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1643050"/>
            <a:ext cx="1714500" cy="1714500"/>
          </a:xfrm>
          <a:prstGeom prst="rect">
            <a:avLst/>
          </a:prstGeom>
        </p:spPr>
      </p:pic>
      <p:pic>
        <p:nvPicPr>
          <p:cNvPr id="6" name="Рисунок 5" descr="1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4546" y="3714752"/>
            <a:ext cx="2071682" cy="2071682"/>
          </a:xfrm>
          <a:prstGeom prst="rect">
            <a:avLst/>
          </a:prstGeom>
        </p:spPr>
      </p:pic>
      <p:pic>
        <p:nvPicPr>
          <p:cNvPr id="7" name="Рисунок 6" descr="1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3929066"/>
            <a:ext cx="1301211" cy="1938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6 задание: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Выбери из предложенных знаков, </a:t>
            </a:r>
            <a:br>
              <a:rPr lang="ru-RU" sz="2400" dirty="0" smtClean="0"/>
            </a:br>
            <a:r>
              <a:rPr lang="ru-RU" sz="2400" i="1" dirty="0" smtClean="0">
                <a:solidFill>
                  <a:srgbClr val="00B050"/>
                </a:solidFill>
              </a:rPr>
              <a:t>знаки ПРИОРИТЕТА.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1                                  2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3                                  4</a:t>
            </a:r>
            <a:endParaRPr lang="ru-RU" dirty="0"/>
          </a:p>
        </p:txBody>
      </p:sp>
      <p:pic>
        <p:nvPicPr>
          <p:cNvPr id="4" name="Рисунок 3" descr="1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3929066"/>
            <a:ext cx="1714500" cy="1714500"/>
          </a:xfrm>
          <a:prstGeom prst="rect">
            <a:avLst/>
          </a:prstGeom>
        </p:spPr>
      </p:pic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1785926"/>
            <a:ext cx="1428750" cy="1428750"/>
          </a:xfrm>
          <a:prstGeom prst="rect">
            <a:avLst/>
          </a:prstGeom>
        </p:spPr>
      </p:pic>
      <p:pic>
        <p:nvPicPr>
          <p:cNvPr id="6" name="Рисунок 5" descr="1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1714488"/>
            <a:ext cx="1857368" cy="1857368"/>
          </a:xfrm>
          <a:prstGeom prst="rect">
            <a:avLst/>
          </a:prstGeom>
        </p:spPr>
      </p:pic>
      <p:pic>
        <p:nvPicPr>
          <p:cNvPr id="7" name="Рисунок 6" descr="1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3857628"/>
            <a:ext cx="1714500" cy="17145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7 задание: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Выбери из предложенных знаков, </a:t>
            </a:r>
            <a:br>
              <a:rPr lang="ru-RU" sz="2400" dirty="0" smtClean="0"/>
            </a:br>
            <a:r>
              <a:rPr lang="ru-RU" sz="2400" i="1" dirty="0" smtClean="0">
                <a:solidFill>
                  <a:srgbClr val="00B050"/>
                </a:solidFill>
              </a:rPr>
              <a:t>знаки ДОПОЛНИТЕЛЬНОЙ ИНФОРМАЦИИ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1                               2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3                                4</a:t>
            </a:r>
            <a:endParaRPr lang="ru-RU" dirty="0"/>
          </a:p>
        </p:txBody>
      </p:sp>
      <p:pic>
        <p:nvPicPr>
          <p:cNvPr id="4" name="Рисунок 3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1785926"/>
            <a:ext cx="762000" cy="1390650"/>
          </a:xfrm>
          <a:prstGeom prst="rect">
            <a:avLst/>
          </a:prstGeom>
        </p:spPr>
      </p:pic>
      <p:pic>
        <p:nvPicPr>
          <p:cNvPr id="5" name="Рисунок 4" descr="4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071942"/>
            <a:ext cx="1428750" cy="704850"/>
          </a:xfrm>
          <a:prstGeom prst="rect">
            <a:avLst/>
          </a:prstGeom>
        </p:spPr>
      </p:pic>
      <p:pic>
        <p:nvPicPr>
          <p:cNvPr id="6" name="Рисунок 5" descr="3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928802"/>
            <a:ext cx="2190763" cy="1032788"/>
          </a:xfrm>
          <a:prstGeom prst="rect">
            <a:avLst/>
          </a:prstGeom>
        </p:spPr>
      </p:pic>
      <p:pic>
        <p:nvPicPr>
          <p:cNvPr id="7" name="Рисунок 6" descr="1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00232" y="3786190"/>
            <a:ext cx="1714500" cy="171450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Конкурс "Дорожная ситуация"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/>
              <a:t>Внимание командам!</a:t>
            </a:r>
          </a:p>
          <a:p>
            <a:pPr algn="ctr">
              <a:buNone/>
            </a:pPr>
            <a:r>
              <a:rPr lang="ru-RU" i="1" dirty="0" smtClean="0"/>
              <a:t>Вам предложены конверты.</a:t>
            </a:r>
          </a:p>
          <a:p>
            <a:pPr algn="ctr">
              <a:buNone/>
            </a:pPr>
            <a:r>
              <a:rPr lang="ru-RU" i="1" dirty="0" smtClean="0"/>
              <a:t>Командам нужно разобраться</a:t>
            </a:r>
          </a:p>
          <a:p>
            <a:pPr algn="ctr">
              <a:buNone/>
            </a:pPr>
            <a:r>
              <a:rPr lang="ru-RU" i="1" dirty="0" smtClean="0"/>
              <a:t> в дорожной ситуации </a:t>
            </a:r>
          </a:p>
          <a:p>
            <a:pPr algn="ctr">
              <a:buNone/>
            </a:pPr>
            <a:r>
              <a:rPr lang="ru-RU" i="1" dirty="0" smtClean="0"/>
              <a:t>и принять правильное решение.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УСПЕХОВ!!!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Конкурс: «Блиц – опрос.»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sz="28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3602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Ответьте на следующие вопросы:</a:t>
            </a:r>
          </a:p>
          <a:p>
            <a:pPr>
              <a:buNone/>
            </a:pPr>
            <a:r>
              <a:rPr lang="ru-RU" sz="2800" dirty="0" smtClean="0"/>
              <a:t>1.Что такое тротуар?</a:t>
            </a:r>
          </a:p>
          <a:p>
            <a:pPr>
              <a:buNone/>
            </a:pPr>
            <a:r>
              <a:rPr lang="ru-RU" sz="2800" dirty="0" smtClean="0"/>
              <a:t>2.Что такое зебра?</a:t>
            </a:r>
          </a:p>
          <a:p>
            <a:pPr>
              <a:buNone/>
            </a:pPr>
            <a:r>
              <a:rPr lang="ru-RU" sz="2800" dirty="0" smtClean="0"/>
              <a:t>3.Что обязательно должны делать все пассажиры легкового автомобиля?</a:t>
            </a:r>
          </a:p>
          <a:p>
            <a:pPr>
              <a:buNone/>
            </a:pPr>
            <a:r>
              <a:rPr lang="ru-RU" sz="2800" dirty="0" smtClean="0"/>
              <a:t>4.В каком возрасте можно получить права?</a:t>
            </a:r>
          </a:p>
          <a:p>
            <a:pPr>
              <a:buNone/>
            </a:pPr>
            <a:r>
              <a:rPr lang="ru-RU" sz="2800" dirty="0" smtClean="0"/>
              <a:t>5.Как называется денежное наказание нарушителя ПДД?</a:t>
            </a:r>
          </a:p>
          <a:p>
            <a:pPr>
              <a:buNone/>
            </a:pPr>
            <a:r>
              <a:rPr lang="ru-RU" sz="2800" dirty="0" smtClean="0"/>
              <a:t>          6.Какие виды пешеходного перехода вы                         знаете? 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i="1" dirty="0" smtClean="0">
                <a:solidFill>
                  <a:srgbClr val="0070C0"/>
                </a:solidFill>
              </a:rPr>
              <a:t>Конкурс «Фантазёры».</a:t>
            </a:r>
            <a:endParaRPr lang="ru-RU" sz="3200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>
                <a:solidFill>
                  <a:srgbClr val="7030A0"/>
                </a:solidFill>
              </a:rPr>
              <a:t>Уважаемые игроки!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7030A0"/>
                </a:solidFill>
              </a:rPr>
              <a:t>Придумайте свой дорожный знак.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7030A0"/>
                </a:solidFill>
              </a:rPr>
              <a:t>Какого знака не </a:t>
            </a:r>
            <a:r>
              <a:rPr lang="ru-RU" i="1" dirty="0" smtClean="0">
                <a:solidFill>
                  <a:srgbClr val="7030A0"/>
                </a:solidFill>
              </a:rPr>
              <a:t>хватает, </a:t>
            </a:r>
            <a:endParaRPr lang="ru-RU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7030A0"/>
                </a:solidFill>
              </a:rPr>
              <a:t>по вашему </a:t>
            </a:r>
            <a:r>
              <a:rPr lang="ru-RU" i="1" dirty="0" smtClean="0">
                <a:solidFill>
                  <a:srgbClr val="7030A0"/>
                </a:solidFill>
              </a:rPr>
              <a:t>мнению,</a:t>
            </a:r>
            <a:endParaRPr lang="ru-RU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rgbClr val="7030A0"/>
                </a:solidFill>
              </a:rPr>
              <a:t> на улицах нашего города?</a:t>
            </a:r>
            <a:endParaRPr lang="ru-RU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Конкурс: «Соображай - </a:t>
            </a:r>
            <a:r>
              <a:rPr lang="ru-RU" sz="3200" i="1" dirty="0" err="1" smtClean="0">
                <a:solidFill>
                  <a:schemeClr val="accent3">
                    <a:lumMod val="50000"/>
                  </a:schemeClr>
                </a:solidFill>
              </a:rPr>
              <a:t>ка</a:t>
            </a:r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ru-RU" sz="32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«Кто едет скоро, 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тому в дороге не споро.»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«Каков поехал, таков и приехал.»</a:t>
            </a:r>
          </a:p>
          <a:p>
            <a:pPr algn="ctr">
              <a:buNone/>
            </a:pPr>
            <a:endParaRPr lang="ru-RU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Так говорили наши предки, предупреждая своих родных об опасности в дороге.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/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Внимание !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Командам нужно придумать</a:t>
            </a:r>
            <a:br>
              <a:rPr lang="ru-RU" sz="3200" dirty="0" smtClean="0"/>
            </a:br>
            <a:r>
              <a:rPr lang="ru-RU" dirty="0" smtClean="0"/>
              <a:t>пословицу или поговорку,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которая бы предупреждала</a:t>
            </a:r>
            <a:br>
              <a:rPr lang="ru-RU" sz="3200" dirty="0" smtClean="0"/>
            </a:br>
            <a:r>
              <a:rPr lang="ru-RU" sz="3200" dirty="0" smtClean="0"/>
              <a:t>о безопасности на дорогах и улицах </a:t>
            </a:r>
            <a:br>
              <a:rPr lang="ru-RU" sz="3200" dirty="0" smtClean="0"/>
            </a:br>
            <a:r>
              <a:rPr lang="ru-RU" sz="3200" dirty="0" smtClean="0"/>
              <a:t>нашего города.</a:t>
            </a:r>
            <a:br>
              <a:rPr lang="ru-RU" sz="3200" dirty="0" smtClean="0"/>
            </a:br>
            <a:r>
              <a:rPr lang="ru-RU" sz="3200" i="1" dirty="0" smtClean="0">
                <a:solidFill>
                  <a:srgbClr val="C00000"/>
                </a:solidFill>
              </a:rPr>
              <a:t>УДАЧИ!!!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Конкурс «Художники»</a:t>
            </a:r>
            <a:endParaRPr lang="ru-RU" sz="28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Внимание!</a:t>
            </a:r>
          </a:p>
          <a:p>
            <a:pPr algn="ctr">
              <a:buNone/>
            </a:pPr>
            <a:r>
              <a:rPr lang="ru-RU" sz="4000" dirty="0" smtClean="0"/>
              <a:t>Каждой команде нужно раскрасить знак дорожного движения.</a:t>
            </a:r>
          </a:p>
          <a:p>
            <a:pPr algn="ctr">
              <a:buNone/>
            </a:pPr>
            <a:r>
              <a:rPr lang="ru-RU" sz="4000" dirty="0" smtClean="0"/>
              <a:t>Вспомните как он выглядит, подберите нужные цвета и </a:t>
            </a:r>
            <a:r>
              <a:rPr lang="ru-RU" sz="4000" i="1" dirty="0" smtClean="0">
                <a:solidFill>
                  <a:srgbClr val="00B050"/>
                </a:solidFill>
              </a:rPr>
              <a:t>УДАЧИ!!!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5114932" cy="4429156"/>
          </a:xfrm>
        </p:spPr>
        <p:txBody>
          <a:bodyPr/>
          <a:lstStyle/>
          <a:p>
            <a:pPr algn="r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И большим и маленьким </a:t>
            </a:r>
            <a:r>
              <a:rPr lang="ru-RU" sz="3200" dirty="0" smtClean="0"/>
              <a:t>– </a:t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всем без исключения </a:t>
            </a:r>
            <a:r>
              <a:rPr lang="ru-RU" sz="3200" dirty="0" smtClean="0"/>
              <a:t>– </a:t>
            </a:r>
            <a:br>
              <a:rPr lang="ru-RU" sz="3200" dirty="0" smtClean="0"/>
            </a:b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нужно знать и соблюдать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00B050"/>
                </a:solidFill>
              </a:rPr>
              <a:t>правила движения!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Чтобы город жил спокойно,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без аварий и тревог,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наш покой оберегают,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 ДТП предупреждают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dirty="0" smtClean="0">
                <a:solidFill>
                  <a:srgbClr val="C00000"/>
                </a:solidFill>
              </a:rPr>
              <a:t>ЭТИ РЫЦАРИ ДОРОГ.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428604"/>
            <a:ext cx="1785930" cy="1785930"/>
          </a:xfrm>
          <a:prstGeom prst="rect">
            <a:avLst/>
          </a:prstGeom>
        </p:spPr>
      </p:pic>
      <p:pic>
        <p:nvPicPr>
          <p:cNvPr id="4" name="Рисунок 3" descr="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2357430"/>
            <a:ext cx="1714500" cy="1714500"/>
          </a:xfrm>
          <a:prstGeom prst="rect">
            <a:avLst/>
          </a:prstGeom>
        </p:spPr>
      </p:pic>
      <p:pic>
        <p:nvPicPr>
          <p:cNvPr id="5" name="Рисунок 4" descr="1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3929066"/>
            <a:ext cx="1582168" cy="235743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00034" y="1439732"/>
            <a:ext cx="750099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Осторожно на дороге!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Берегите руки - ноги.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Помни правила везде,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А иначе быть беде!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r>
              <a:rPr lang="ru-RU" sz="4000" i="1" dirty="0" smtClean="0">
                <a:solidFill>
                  <a:srgbClr val="C00000"/>
                </a:solidFill>
              </a:rPr>
              <a:t>По городу, по улице</a:t>
            </a:r>
            <a:br>
              <a:rPr lang="ru-RU" sz="4000" i="1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 </a:t>
            </a:r>
            <a:r>
              <a:rPr lang="ru-RU" sz="4000" i="1" dirty="0" smtClean="0">
                <a:solidFill>
                  <a:srgbClr val="00B050"/>
                </a:solidFill>
              </a:rPr>
              <a:t>Не ходят просто так.</a:t>
            </a:r>
            <a:r>
              <a:rPr lang="ru-RU" sz="4000" i="1" dirty="0" smtClean="0">
                <a:solidFill>
                  <a:srgbClr val="C00000"/>
                </a:solidFill>
              </a:rPr>
              <a:t/>
            </a:r>
            <a:br>
              <a:rPr lang="ru-RU" sz="4000" i="1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 </a:t>
            </a:r>
            <a:r>
              <a:rPr lang="ru-RU" sz="4000" i="1" dirty="0" smtClean="0">
                <a:solidFill>
                  <a:srgbClr val="00B0F0"/>
                </a:solidFill>
              </a:rPr>
              <a:t>Когда не знаешь правила,</a:t>
            </a:r>
            <a:r>
              <a:rPr lang="ru-RU" sz="4000" i="1" dirty="0" smtClean="0">
                <a:solidFill>
                  <a:srgbClr val="C00000"/>
                </a:solidFill>
              </a:rPr>
              <a:t/>
            </a:r>
            <a:br>
              <a:rPr lang="ru-RU" sz="4000" i="1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 </a:t>
            </a:r>
            <a:r>
              <a:rPr lang="ru-RU" sz="4000" i="1" dirty="0" smtClean="0">
                <a:solidFill>
                  <a:srgbClr val="002060"/>
                </a:solidFill>
              </a:rPr>
              <a:t>Легко попасть впросак.</a:t>
            </a:r>
            <a:r>
              <a:rPr lang="ru-RU" sz="4000" i="1" dirty="0" smtClean="0">
                <a:solidFill>
                  <a:srgbClr val="C00000"/>
                </a:solidFill>
              </a:rPr>
              <a:t/>
            </a:r>
            <a:br>
              <a:rPr lang="ru-RU" sz="4000" i="1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 </a:t>
            </a:r>
            <a:r>
              <a:rPr lang="ru-RU" sz="4000" i="1" dirty="0" smtClean="0">
                <a:solidFill>
                  <a:schemeClr val="accent3">
                    <a:lumMod val="50000"/>
                  </a:schemeClr>
                </a:solidFill>
              </a:rPr>
              <a:t>Все время будь внимательным</a:t>
            </a:r>
            <a:r>
              <a:rPr lang="ru-RU" sz="4000" i="1" dirty="0" smtClean="0">
                <a:solidFill>
                  <a:srgbClr val="C00000"/>
                </a:solidFill>
              </a:rPr>
              <a:t/>
            </a:r>
            <a:br>
              <a:rPr lang="ru-RU" sz="4000" i="1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 </a:t>
            </a:r>
            <a:r>
              <a:rPr lang="ru-RU" sz="4000" i="1" dirty="0" smtClean="0">
                <a:solidFill>
                  <a:srgbClr val="7030A0"/>
                </a:solidFill>
              </a:rPr>
              <a:t>И помни наперед:</a:t>
            </a:r>
            <a:r>
              <a:rPr lang="ru-RU" sz="4000" i="1" dirty="0" smtClean="0">
                <a:solidFill>
                  <a:srgbClr val="C00000"/>
                </a:solidFill>
              </a:rPr>
              <a:t/>
            </a:r>
            <a:br>
              <a:rPr lang="ru-RU" sz="4000" i="1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 </a:t>
            </a:r>
            <a:r>
              <a:rPr lang="ru-RU" sz="4000" i="1" dirty="0" smtClean="0">
                <a:solidFill>
                  <a:schemeClr val="accent6">
                    <a:lumMod val="75000"/>
                  </a:schemeClr>
                </a:solidFill>
              </a:rPr>
              <a:t>Свои имеют правила</a:t>
            </a:r>
            <a:r>
              <a:rPr lang="ru-RU" sz="4000" i="1" dirty="0" smtClean="0">
                <a:solidFill>
                  <a:srgbClr val="C00000"/>
                </a:solidFill>
              </a:rPr>
              <a:t/>
            </a:r>
            <a:br>
              <a:rPr lang="ru-RU" sz="4000" i="1" dirty="0" smtClean="0">
                <a:solidFill>
                  <a:srgbClr val="C00000"/>
                </a:solidFill>
              </a:rPr>
            </a:br>
            <a:r>
              <a:rPr lang="ru-RU" sz="4000" i="1" dirty="0" smtClean="0">
                <a:solidFill>
                  <a:srgbClr val="C00000"/>
                </a:solidFill>
              </a:rPr>
              <a:t> Шофер и пешеход.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i="1" u="sng" dirty="0" smtClean="0">
                <a:solidFill>
                  <a:srgbClr val="00B050"/>
                </a:solidFill>
              </a:rPr>
              <a:t>Спасибо за участие в игре!</a:t>
            </a:r>
            <a:endParaRPr lang="ru-RU" i="1" u="sng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добрый путь </a:t>
            </a:r>
          </a:p>
          <a:p>
            <a:pPr>
              <a:buNone/>
            </a:pPr>
            <a:r>
              <a:rPr lang="ru-RU" dirty="0" smtClean="0"/>
              <a:t>            и</a:t>
            </a:r>
            <a:endParaRPr lang="ru-RU" dirty="0"/>
          </a:p>
        </p:txBody>
      </p:sp>
      <p:pic>
        <p:nvPicPr>
          <p:cNvPr id="4" name="Рисунок 3" descr="2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1357299"/>
            <a:ext cx="4275496" cy="4357718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4979988" cy="500066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7030A0"/>
                </a:solidFill>
                <a:latin typeface="Monotype Corsiva" pitchFamily="66" charset="0"/>
              </a:rPr>
              <a:t>Интернет-ресурсы: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7427913" cy="5340369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600" dirty="0" smtClean="0">
                <a:latin typeface="Monotype Corsiva" pitchFamily="66" charset="0"/>
              </a:rPr>
              <a:t>Гном </a:t>
            </a:r>
            <a:r>
              <a:rPr lang="en-US" sz="1600" dirty="0" smtClean="0">
                <a:latin typeface="Monotype Corsiva" pitchFamily="66" charset="0"/>
                <a:hlinkClick r:id="rId2"/>
              </a:rPr>
              <a:t>http://img1.liveinternet.ru/images/attach/c/2//69/415/69415775_01.png</a:t>
            </a:r>
            <a:endParaRPr lang="ru-RU" sz="1600" dirty="0" smtClean="0"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600" dirty="0" smtClean="0">
                <a:latin typeface="Monotype Corsiva" pitchFamily="66" charset="0"/>
              </a:rPr>
              <a:t>Гном 1 </a:t>
            </a:r>
            <a:r>
              <a:rPr lang="en-US" sz="1600" dirty="0" smtClean="0">
                <a:latin typeface="Monotype Corsiva" pitchFamily="66" charset="0"/>
                <a:hlinkClick r:id="rId3"/>
              </a:rPr>
              <a:t>http://img1.liveinternet.ru/images/attach/c/2//69/415/69415943_10.png</a:t>
            </a:r>
            <a:endParaRPr lang="ru-RU" sz="1600" dirty="0" smtClean="0"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1600" dirty="0" smtClean="0">
                <a:latin typeface="Monotype Corsiva" pitchFamily="66" charset="0"/>
              </a:rPr>
              <a:t>Солнце </a:t>
            </a:r>
            <a:r>
              <a:rPr lang="en-US" sz="1600" dirty="0" smtClean="0">
                <a:latin typeface="Monotype Corsiva" pitchFamily="66" charset="0"/>
                <a:hlinkClick r:id="rId4"/>
              </a:rPr>
              <a:t>http://i001.radikal.ru/0711/b8/d9de2e060dd9.png</a:t>
            </a:r>
            <a:endParaRPr lang="ru-RU" sz="1600" dirty="0" smtClean="0"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dirty="0" smtClean="0">
                <a:latin typeface="Monotype Corsiva" pitchFamily="66" charset="0"/>
              </a:rPr>
              <a:t>Автор шаблона презентации: Фокина Лидия Петровна учитель начальных классов МКОУ «СОШ ст. Евсино» </a:t>
            </a:r>
            <a:r>
              <a:rPr lang="ru-RU" sz="1600" dirty="0" err="1" smtClean="0">
                <a:latin typeface="Monotype Corsiva" pitchFamily="66" charset="0"/>
              </a:rPr>
              <a:t>Искитимского</a:t>
            </a:r>
            <a:r>
              <a:rPr lang="ru-RU" sz="1600" dirty="0" smtClean="0">
                <a:latin typeface="Monotype Corsiva" pitchFamily="66" charset="0"/>
              </a:rPr>
              <a:t> района Новосибирской области , сайт </a:t>
            </a:r>
            <a:r>
              <a:rPr lang="en-US" sz="1600" dirty="0" smtClean="0">
                <a:latin typeface="Monotype Corsiva" pitchFamily="66" charset="0"/>
                <a:hlinkClick r:id="rId5"/>
              </a:rPr>
              <a:t>http://linda6035.ucoz.ru</a:t>
            </a:r>
            <a:r>
              <a:rPr lang="en-US" sz="1600" dirty="0" smtClean="0">
                <a:latin typeface="Monotype Corsiva" pitchFamily="66" charset="0"/>
                <a:hlinkClick r:id="rId5"/>
              </a:rPr>
              <a:t>/</a:t>
            </a:r>
            <a:endParaRPr lang="ru-RU" sz="16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6"/>
              </a:rPr>
              <a:t>http://voikovskii.ru/upload/_17.jpg</a:t>
            </a:r>
            <a:r>
              <a:rPr lang="ru-RU" sz="1200" dirty="0" smtClean="0"/>
              <a:t>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7"/>
              </a:rPr>
              <a:t>http://admin-tih.ru/upload/medialibrary/9fc/raion201209032.jpg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8"/>
              </a:rPr>
              <a:t>http://www.nnmama.ru/upload/21743jpg.jpg 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9"/>
              </a:rPr>
              <a:t>http</a:t>
            </a:r>
            <a:r>
              <a:rPr lang="ru-RU" sz="1200" u="sng" dirty="0" smtClean="0">
                <a:hlinkClick r:id="rId9"/>
              </a:rPr>
              <a:t>://mosaica.ru/sites/default/files/news/preview/2011/10/17/znakpeshehod.jpg 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10"/>
              </a:rPr>
              <a:t>http</a:t>
            </a:r>
            <a:r>
              <a:rPr lang="ru-RU" sz="1200" u="sng" dirty="0" smtClean="0">
                <a:hlinkClick r:id="rId10"/>
              </a:rPr>
              <a:t>://www.gazetairkutsk.ru/wp-content/uploads/2010/06/100.jpg 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11"/>
              </a:rPr>
              <a:t>http</a:t>
            </a:r>
            <a:r>
              <a:rPr lang="ru-RU" sz="1200" u="sng" dirty="0" smtClean="0">
                <a:hlinkClick r:id="rId11"/>
              </a:rPr>
              <a:t>://uaprom-image.s3.amazonaws.com/162753_w640_h640_5362.gif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12"/>
              </a:rPr>
              <a:t>http://www.nn.ru/data/forum/images/2010-09/26144198-znak_pesehodnaj_doroska.gif 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13"/>
              </a:rPr>
              <a:t>http</a:t>
            </a:r>
            <a:r>
              <a:rPr lang="ru-RU" sz="1200" u="sng" dirty="0" smtClean="0">
                <a:hlinkClick r:id="rId13"/>
              </a:rPr>
              <a:t>://upload.wikimedia.org/wikipedia/commons/thumb/2/2d/Zeichen_237.svg/600px-Zeichen_237.svg.png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14"/>
              </a:rPr>
              <a:t>http://900igr.net/datai/okruzhajuschij-mir/Znaki/0009-011-Dvizhenie-peshekhodov-zaprescheno.jpg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15"/>
              </a:rPr>
              <a:t>http://www.testauto.ru/userfiles/dorog_znaki_testauto.png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16"/>
              </a:rPr>
              <a:t>http://dic.academic.ru/pictures/wiki/files/49/180px-2.6.svg.png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17"/>
              </a:rPr>
              <a:t>http://pddua.com/r/r/61A5492E-1DDD-408C-9E9A-289B52607EC6/4.2_b.big_image.0.62BFE28A28421645.gif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18"/>
              </a:rPr>
              <a:t>http://900igr.net/datai/okruzhajuschij-mir/Znaki/0013-017-Ostanovki-obschestvennogo-transporta.gif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</a:t>
            </a:r>
            <a:r>
              <a:rPr lang="ru-RU" sz="1200" u="sng" dirty="0" smtClean="0">
                <a:hlinkClick r:id="rId19"/>
              </a:rPr>
              <a:t>http://www.club446.ru/wp-content/uploads/2012/07/Znak-na-zadnee-steklo-avtomobilya-Slepoy.jpg 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20"/>
              </a:rPr>
              <a:t>http</a:t>
            </a:r>
            <a:r>
              <a:rPr lang="ru-RU" sz="1200" u="sng" dirty="0" smtClean="0">
                <a:hlinkClick r:id="rId20"/>
              </a:rPr>
              <a:t>://900igr.net/datai/okruzhajuschij-mir/Znaki/0015-021-Punkt-pervoj-meditsinskoj-pomoschi.gif </a:t>
            </a:r>
            <a:endParaRPr lang="ru-RU" sz="1200" dirty="0" smtClean="0"/>
          </a:p>
          <a:p>
            <a:pPr>
              <a:buNone/>
            </a:pPr>
            <a:endParaRPr lang="ru-RU" sz="1600" dirty="0" smtClean="0"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1600" dirty="0" smtClean="0"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endParaRPr lang="ru-RU" sz="1600" dirty="0" smtClean="0"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endParaRPr lang="ru-RU" dirty="0" smtClean="0"/>
          </a:p>
          <a:p>
            <a:pPr eaLnBrk="1" hangingPunct="1"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95288" y="333375"/>
            <a:ext cx="727233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latin typeface="Monotype Corsiva" pitchFamily="66" charset="0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85720" y="214290"/>
            <a:ext cx="4979988" cy="64294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Интернет-ресурсы: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928670"/>
            <a:ext cx="7200928" cy="5429288"/>
          </a:xfrm>
        </p:spPr>
        <p:txBody>
          <a:bodyPr/>
          <a:lstStyle/>
          <a:p>
            <a:pPr algn="l"/>
            <a:r>
              <a:rPr lang="ru-RU" sz="1200" u="sng" dirty="0" smtClean="0">
                <a:hlinkClick r:id="rId2"/>
              </a:rPr>
              <a:t>http</a:t>
            </a:r>
            <a:r>
              <a:rPr lang="ru-RU" sz="1200" u="sng" dirty="0" smtClean="0">
                <a:hlinkClick r:id="rId2"/>
              </a:rPr>
              <a:t>://forchel.ru/uploads/posts/2010-12/1293349987_1.jpg</a:t>
            </a:r>
            <a:endParaRPr lang="ru-RU" sz="1200" dirty="0" smtClean="0"/>
          </a:p>
          <a:p>
            <a:pPr algn="l"/>
            <a:r>
              <a:rPr lang="ru-RU" sz="1200" u="sng" dirty="0" smtClean="0">
                <a:hlinkClick r:id="rId3"/>
              </a:rPr>
              <a:t>http</a:t>
            </a:r>
            <a:r>
              <a:rPr lang="ru-RU" sz="1200" u="sng" dirty="0" smtClean="0">
                <a:hlinkClick r:id="rId3"/>
              </a:rPr>
              <a:t>://www.opengost.ru/uploads/posts/2011-01/7040648image235.jpg </a:t>
            </a:r>
            <a:endParaRPr lang="ru-RU" sz="1200" dirty="0" smtClean="0"/>
          </a:p>
          <a:p>
            <a:pPr algn="l"/>
            <a:r>
              <a:rPr lang="ru-RU" sz="1200" u="sng" dirty="0" smtClean="0">
                <a:hlinkClick r:id="rId4"/>
              </a:rPr>
              <a:t>http</a:t>
            </a:r>
            <a:r>
              <a:rPr lang="ru-RU" sz="1200" u="sng" dirty="0" smtClean="0">
                <a:hlinkClick r:id="rId4"/>
              </a:rPr>
              <a:t>://tamavto.ru/images/znaki/8_16.gif </a:t>
            </a:r>
            <a:endParaRPr lang="ru-RU" sz="1200" u="sng" dirty="0" smtClean="0"/>
          </a:p>
          <a:p>
            <a:pPr algn="l"/>
            <a:endParaRPr lang="ru-RU" sz="1200" dirty="0" smtClean="0"/>
          </a:p>
          <a:p>
            <a:pPr algn="l"/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85794"/>
            <a:ext cx="8229600" cy="5072098"/>
          </a:xfrm>
        </p:spPr>
        <p:txBody>
          <a:bodyPr/>
          <a:lstStyle/>
          <a:p>
            <a:r>
              <a:rPr lang="ru-RU" sz="5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Внимание командам!!!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Сейчас Вы прослушаете загадки,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ответ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на которые вы должны будете записать на своих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бланках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После выполнения задания 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сдайте бланки ответов жюри.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6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Спасибо!</a:t>
            </a:r>
            <a:endParaRPr lang="ru-RU" sz="6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</a:rPr>
              <a:t>Разреши спор…</a:t>
            </a:r>
            <a:endParaRPr lang="ru-RU" sz="48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4038600" cy="271464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Разрешите их спор, ребята.</a:t>
            </a:r>
          </a:p>
          <a:p>
            <a:pPr algn="ctr">
              <a:buNone/>
            </a:pPr>
            <a:r>
              <a:rPr lang="ru-RU" dirty="0" smtClean="0"/>
              <a:t>У каждой команды</a:t>
            </a:r>
          </a:p>
          <a:p>
            <a:pPr algn="ctr">
              <a:buNone/>
            </a:pPr>
            <a:r>
              <a:rPr lang="ru-RU" dirty="0" smtClean="0"/>
              <a:t> есть свой светофор. Раскрасьте его так, как он горит на самом деле.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u="sng" dirty="0" smtClean="0">
                <a:solidFill>
                  <a:srgbClr val="7030A0"/>
                </a:solidFill>
              </a:rPr>
              <a:t>Знаешь ли ты?</a:t>
            </a:r>
            <a:endParaRPr lang="ru-RU" i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Напоминаем, что все дорожные знаки делятся на несколько групп:</a:t>
            </a:r>
          </a:p>
          <a:p>
            <a:pPr>
              <a:buNone/>
            </a:pPr>
            <a:r>
              <a:rPr lang="ru-RU" sz="2800" dirty="0" smtClean="0"/>
              <a:t>- предписывающие;</a:t>
            </a:r>
          </a:p>
          <a:p>
            <a:pPr>
              <a:buNone/>
            </a:pPr>
            <a:r>
              <a:rPr lang="ru-RU" sz="2800" dirty="0" smtClean="0"/>
              <a:t>- запрещающие;</a:t>
            </a:r>
          </a:p>
          <a:p>
            <a:pPr>
              <a:buNone/>
            </a:pPr>
            <a:r>
              <a:rPr lang="ru-RU" sz="2800" dirty="0" smtClean="0"/>
              <a:t>- предупреждающие;</a:t>
            </a:r>
          </a:p>
          <a:p>
            <a:pPr>
              <a:buNone/>
            </a:pPr>
            <a:r>
              <a:rPr lang="ru-RU" sz="2800" dirty="0" smtClean="0"/>
              <a:t>- информационно – указательные;</a:t>
            </a:r>
          </a:p>
          <a:p>
            <a:pPr>
              <a:buNone/>
            </a:pPr>
            <a:r>
              <a:rPr lang="ru-RU" sz="2800" dirty="0" smtClean="0"/>
              <a:t>         - знаки сервиса;</a:t>
            </a:r>
          </a:p>
          <a:p>
            <a:pPr>
              <a:buNone/>
            </a:pPr>
            <a:r>
              <a:rPr lang="ru-RU" sz="2800" dirty="0" smtClean="0"/>
              <a:t>              - знаки приоритета;</a:t>
            </a:r>
          </a:p>
          <a:p>
            <a:pPr>
              <a:buNone/>
            </a:pPr>
            <a:r>
              <a:rPr lang="ru-RU" sz="2800" dirty="0" smtClean="0"/>
              <a:t>            - знаки дополнительной информации.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1 задание: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Выбери из предложенных знаков, </a:t>
            </a:r>
            <a:br>
              <a:rPr lang="ru-RU" sz="2400" dirty="0" smtClean="0"/>
            </a:br>
            <a:r>
              <a:rPr lang="ru-RU" sz="2400" i="1" dirty="0" smtClean="0">
                <a:solidFill>
                  <a:srgbClr val="00B050"/>
                </a:solidFill>
              </a:rPr>
              <a:t>ЗАПРЕЩАЮЩИЕ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 smtClean="0"/>
              <a:t>знаки.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lain"/>
            </a:pPr>
            <a:r>
              <a:rPr lang="ru-RU" sz="2800" dirty="0" smtClean="0"/>
              <a:t>                              2                                  3</a:t>
            </a:r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None/>
            </a:pPr>
            <a:endParaRPr lang="ru-RU" sz="2800" dirty="0" smtClean="0"/>
          </a:p>
          <a:p>
            <a:pPr marL="514350" indent="-514350">
              <a:buNone/>
            </a:pPr>
            <a:r>
              <a:rPr lang="ru-RU" sz="2800" dirty="0" smtClean="0"/>
              <a:t>                4                                     5</a:t>
            </a:r>
            <a:endParaRPr lang="ru-RU" sz="2800" dirty="0"/>
          </a:p>
        </p:txBody>
      </p:sp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496" y="1857364"/>
            <a:ext cx="1857388" cy="1428773"/>
          </a:xfrm>
          <a:prstGeom prst="rect">
            <a:avLst/>
          </a:prstGeom>
        </p:spPr>
      </p:pic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785926"/>
            <a:ext cx="1428750" cy="1428750"/>
          </a:xfrm>
          <a:prstGeom prst="rect">
            <a:avLst/>
          </a:prstGeom>
        </p:spPr>
      </p:pic>
      <p:pic>
        <p:nvPicPr>
          <p:cNvPr id="7" name="Рисунок 6" descr="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1785926"/>
            <a:ext cx="1500178" cy="1502678"/>
          </a:xfrm>
          <a:prstGeom prst="rect">
            <a:avLst/>
          </a:prstGeom>
        </p:spPr>
      </p:pic>
      <p:pic>
        <p:nvPicPr>
          <p:cNvPr id="8" name="Рисунок 7" descr="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3857628"/>
            <a:ext cx="1643074" cy="1643074"/>
          </a:xfrm>
          <a:prstGeom prst="rect">
            <a:avLst/>
          </a:prstGeom>
        </p:spPr>
      </p:pic>
      <p:pic>
        <p:nvPicPr>
          <p:cNvPr id="9" name="Рисунок 8" descr="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1670" y="3929066"/>
            <a:ext cx="2081210" cy="1560908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2 задание: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Выбери из предложенных знаков, </a:t>
            </a:r>
            <a:br>
              <a:rPr lang="ru-RU" sz="2400" dirty="0" smtClean="0"/>
            </a:br>
            <a:r>
              <a:rPr lang="ru-RU" sz="2400" i="1" dirty="0" smtClean="0">
                <a:solidFill>
                  <a:srgbClr val="00B050"/>
                </a:solidFill>
              </a:rPr>
              <a:t>ПРЕДУПРЕЖДАЮЩИЕ</a:t>
            </a:r>
            <a:r>
              <a:rPr lang="ru-RU" sz="2400" dirty="0" smtClean="0"/>
              <a:t> знаки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                  1                                    2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             3                                     4</a:t>
            </a:r>
            <a:endParaRPr lang="ru-RU" sz="2800" dirty="0"/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4000504"/>
            <a:ext cx="2107401" cy="1404934"/>
          </a:xfrm>
          <a:prstGeom prst="rect">
            <a:avLst/>
          </a:prstGeom>
        </p:spPr>
      </p:pic>
      <p:pic>
        <p:nvPicPr>
          <p:cNvPr id="5" name="Рисунок 4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1714488"/>
            <a:ext cx="1714512" cy="1622718"/>
          </a:xfrm>
          <a:prstGeom prst="rect">
            <a:avLst/>
          </a:prstGeom>
        </p:spPr>
      </p:pic>
      <p:pic>
        <p:nvPicPr>
          <p:cNvPr id="6" name="Рисунок 5" descr="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3857628"/>
            <a:ext cx="1714500" cy="1714500"/>
          </a:xfrm>
          <a:prstGeom prst="rect">
            <a:avLst/>
          </a:prstGeom>
        </p:spPr>
      </p:pic>
      <p:pic>
        <p:nvPicPr>
          <p:cNvPr id="7" name="Рисунок 6" descr="1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1714488"/>
            <a:ext cx="1714492" cy="1708777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3 задание: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Выбери из предложенных знаков, </a:t>
            </a:r>
            <a:br>
              <a:rPr lang="ru-RU" sz="2400" dirty="0" smtClean="0"/>
            </a:br>
            <a:r>
              <a:rPr lang="ru-RU" sz="2400" i="1" dirty="0" smtClean="0">
                <a:solidFill>
                  <a:srgbClr val="00B050"/>
                </a:solidFill>
              </a:rPr>
              <a:t>ПРЕДПИСЫВАЮЩИЕ</a:t>
            </a:r>
            <a:r>
              <a:rPr lang="ru-RU" sz="2400" dirty="0" smtClean="0"/>
              <a:t> знаки.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lain"/>
            </a:pPr>
            <a:r>
              <a:rPr lang="ru-RU" dirty="0" smtClean="0"/>
              <a:t>                      2                               3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                    4                              5</a:t>
            </a:r>
            <a:endParaRPr lang="ru-RU" dirty="0"/>
          </a:p>
        </p:txBody>
      </p:sp>
      <p:pic>
        <p:nvPicPr>
          <p:cNvPr id="4" name="Рисунок 3" descr="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1571612"/>
            <a:ext cx="1857368" cy="1857368"/>
          </a:xfrm>
          <a:prstGeom prst="rect">
            <a:avLst/>
          </a:prstGeom>
        </p:spPr>
      </p:pic>
      <p:pic>
        <p:nvPicPr>
          <p:cNvPr id="5" name="Рисунок 4" descr="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3571876"/>
            <a:ext cx="1714492" cy="1714492"/>
          </a:xfrm>
          <a:prstGeom prst="rect">
            <a:avLst/>
          </a:prstGeom>
        </p:spPr>
      </p:pic>
      <p:pic>
        <p:nvPicPr>
          <p:cNvPr id="6" name="Рисунок 5" descr="1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3571876"/>
            <a:ext cx="1785930" cy="1785930"/>
          </a:xfrm>
          <a:prstGeom prst="rect">
            <a:avLst/>
          </a:prstGeom>
        </p:spPr>
      </p:pic>
      <p:pic>
        <p:nvPicPr>
          <p:cNvPr id="7" name="Рисунок 6" descr="1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1714488"/>
            <a:ext cx="1158335" cy="1725919"/>
          </a:xfrm>
          <a:prstGeom prst="rect">
            <a:avLst/>
          </a:prstGeom>
        </p:spPr>
      </p:pic>
      <p:pic>
        <p:nvPicPr>
          <p:cNvPr id="8" name="Рисунок 7" descr="1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6578" y="1785926"/>
            <a:ext cx="1531034" cy="1367827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4 задание: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Выбери из предложенных знаков, </a:t>
            </a:r>
            <a:br>
              <a:rPr lang="ru-RU" sz="2400" dirty="0" smtClean="0"/>
            </a:br>
            <a:r>
              <a:rPr lang="ru-RU" sz="2400" i="1" dirty="0" smtClean="0">
                <a:solidFill>
                  <a:srgbClr val="00B050"/>
                </a:solidFill>
              </a:rPr>
              <a:t>ИНФОРМАЦИОННО - УКАЗАТЕЛЬНЫЕ </a:t>
            </a:r>
            <a:r>
              <a:rPr lang="ru-RU" sz="2400" dirty="0" smtClean="0"/>
              <a:t>знаки.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1                                    2</a:t>
            </a:r>
          </a:p>
          <a:p>
            <a:pPr>
              <a:buNone/>
            </a:pPr>
            <a:r>
              <a:rPr lang="ru-RU" dirty="0" smtClean="0"/>
              <a:t>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3                                    4</a:t>
            </a:r>
            <a:endParaRPr lang="ru-RU" dirty="0"/>
          </a:p>
        </p:txBody>
      </p:sp>
      <p:pic>
        <p:nvPicPr>
          <p:cNvPr id="4" name="Рисунок 3" descr="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3643314"/>
            <a:ext cx="2069054" cy="2062157"/>
          </a:xfrm>
          <a:prstGeom prst="rect">
            <a:avLst/>
          </a:prstGeom>
        </p:spPr>
      </p:pic>
      <p:pic>
        <p:nvPicPr>
          <p:cNvPr id="5" name="Рисунок 4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643050"/>
            <a:ext cx="1857368" cy="1860464"/>
          </a:xfrm>
          <a:prstGeom prst="rect">
            <a:avLst/>
          </a:prstGeom>
        </p:spPr>
      </p:pic>
      <p:pic>
        <p:nvPicPr>
          <p:cNvPr id="7" name="Рисунок 6" descr="1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1428736"/>
            <a:ext cx="1928806" cy="1928806"/>
          </a:xfrm>
          <a:prstGeom prst="rect">
            <a:avLst/>
          </a:prstGeom>
        </p:spPr>
      </p:pic>
      <p:pic>
        <p:nvPicPr>
          <p:cNvPr id="8" name="Рисунок 7" descr="1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43042" y="3714752"/>
            <a:ext cx="1928806" cy="1928806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Фокина Л. П. Шаблон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1</Template>
  <TotalTime>296</TotalTime>
  <Words>480</Words>
  <Application>Microsoft Office PowerPoint</Application>
  <PresentationFormat>Экран (4:3)</PresentationFormat>
  <Paragraphs>124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Фокина Л. П. Шаблон 1</vt:lpstr>
      <vt:lpstr>Игра по правилам дорожного движения для 4-х классов</vt:lpstr>
      <vt:lpstr>Слайд 2</vt:lpstr>
      <vt:lpstr>Внимание командам!!! Сейчас Вы прослушаете загадки,  ответ на которые вы должны будете записать на своих бланках . После выполнения задания  сдайте бланки ответов жюри. Спасибо!</vt:lpstr>
      <vt:lpstr>Разреши спор…</vt:lpstr>
      <vt:lpstr>Знаешь ли ты?</vt:lpstr>
      <vt:lpstr>  1 задание: Выбери из предложенных знаков,  ЗАПРЕЩАЮЩИЕ знаки. </vt:lpstr>
      <vt:lpstr> 2 задание: Выбери из предложенных знаков,  ПРЕДУПРЕЖДАЮЩИЕ знаки. </vt:lpstr>
      <vt:lpstr> 3 задание: Выбери из предложенных знаков,  ПРЕДПИСЫВАЮЩИЕ знаки. </vt:lpstr>
      <vt:lpstr> 4 задание: Выбери из предложенных знаков,  ИНФОРМАЦИОННО - УКАЗАТЕЛЬНЫЕ знаки. </vt:lpstr>
      <vt:lpstr> 5 задание: Выбери из предложенных знаков,  знаки СЕРВИСА. </vt:lpstr>
      <vt:lpstr> 6 задание: Выбери из предложенных знаков,  знаки ПРИОРИТЕТА. </vt:lpstr>
      <vt:lpstr>7 задание: Выбери из предложенных знаков,  знаки ДОПОЛНИТЕЛЬНОЙ ИНФОРМАЦИИ. </vt:lpstr>
      <vt:lpstr> Конкурс "Дорожная ситуация" </vt:lpstr>
      <vt:lpstr>Конкурс: «Блиц – опрос.» </vt:lpstr>
      <vt:lpstr>Конкурс «Фантазёры».</vt:lpstr>
      <vt:lpstr>Конкурс: «Соображай - ка»</vt:lpstr>
      <vt:lpstr>Внимание !  Командам нужно придумать пословицу или поговорку, которая бы предупреждала о безопасности на дорогах и улицах  нашего города. УДАЧИ!!! </vt:lpstr>
      <vt:lpstr>Конкурс «Художники»</vt:lpstr>
      <vt:lpstr>И большим и маленьким –  всем без исключения –  нужно знать и соблюдать  правила движения!   Чтобы город жил спокойно,  без аварий и тревог,  наш покой оберегают,   ДТП предупреждают  ЭТИ РЫЦАРИ ДОРОГ.</vt:lpstr>
      <vt:lpstr>По городу, по улице  Не ходят просто так.  Когда не знаешь правила,  Легко попасть впросак.  Все время будь внимательным  И помни наперед:  Свои имеют правила  Шофер и пешеход. </vt:lpstr>
      <vt:lpstr>Спасибо за участие в игре!</vt:lpstr>
      <vt:lpstr>Интернет-ресурсы: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по правилам дорожного движения для 4-х классов</dc:title>
  <dc:creator>Admin</dc:creator>
  <cp:lastModifiedBy>Admin</cp:lastModifiedBy>
  <cp:revision>22</cp:revision>
  <dcterms:created xsi:type="dcterms:W3CDTF">2013-09-03T10:01:18Z</dcterms:created>
  <dcterms:modified xsi:type="dcterms:W3CDTF">2013-09-04T10:00:37Z</dcterms:modified>
</cp:coreProperties>
</file>