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6" r:id="rId3"/>
    <p:sldId id="267" r:id="rId4"/>
    <p:sldId id="268" r:id="rId5"/>
    <p:sldId id="273" r:id="rId6"/>
    <p:sldId id="257" r:id="rId7"/>
    <p:sldId id="258" r:id="rId8"/>
    <p:sldId id="259" r:id="rId9"/>
    <p:sldId id="260" r:id="rId10"/>
    <p:sldId id="263" r:id="rId11"/>
    <p:sldId id="261" r:id="rId12"/>
    <p:sldId id="262" r:id="rId13"/>
    <p:sldId id="272" r:id="rId14"/>
    <p:sldId id="264" r:id="rId15"/>
    <p:sldId id="256" r:id="rId16"/>
    <p:sldId id="271" r:id="rId17"/>
    <p:sldId id="274" r:id="rId18"/>
    <p:sldId id="265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EA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62EC-C0F1-4E03-AD1B-444D0A41BD7C}" type="datetimeFigureOut">
              <a:rPr lang="ru-RU" smtClean="0"/>
              <a:t>28.10.2013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D1DD0-7F64-49D6-9C51-DC169A2A81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92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62EC-C0F1-4E03-AD1B-444D0A41BD7C}" type="datetimeFigureOut">
              <a:rPr lang="ru-RU" smtClean="0"/>
              <a:t>28.10.2013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D1DD0-7F64-49D6-9C51-DC169A2A81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534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62EC-C0F1-4E03-AD1B-444D0A41BD7C}" type="datetimeFigureOut">
              <a:rPr lang="ru-RU" smtClean="0"/>
              <a:t>28.10.2013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D1DD0-7F64-49D6-9C51-DC169A2A81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243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62EC-C0F1-4E03-AD1B-444D0A41BD7C}" type="datetimeFigureOut">
              <a:rPr lang="ru-RU" smtClean="0"/>
              <a:t>28.10.2013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D1DD0-7F64-49D6-9C51-DC169A2A81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628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62EC-C0F1-4E03-AD1B-444D0A41BD7C}" type="datetimeFigureOut">
              <a:rPr lang="ru-RU" smtClean="0"/>
              <a:t>28.10.2013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D1DD0-7F64-49D6-9C51-DC169A2A81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58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62EC-C0F1-4E03-AD1B-444D0A41BD7C}" type="datetimeFigureOut">
              <a:rPr lang="ru-RU" smtClean="0"/>
              <a:t>28.10.2013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D1DD0-7F64-49D6-9C51-DC169A2A81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28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62EC-C0F1-4E03-AD1B-444D0A41BD7C}" type="datetimeFigureOut">
              <a:rPr lang="ru-RU" smtClean="0"/>
              <a:t>28.10.2013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D1DD0-7F64-49D6-9C51-DC169A2A81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341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62EC-C0F1-4E03-AD1B-444D0A41BD7C}" type="datetimeFigureOut">
              <a:rPr lang="ru-RU" smtClean="0"/>
              <a:t>28.10.2013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D1DD0-7F64-49D6-9C51-DC169A2A81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635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62EC-C0F1-4E03-AD1B-444D0A41BD7C}" type="datetimeFigureOut">
              <a:rPr lang="ru-RU" smtClean="0"/>
              <a:t>28.10.2013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D1DD0-7F64-49D6-9C51-DC169A2A81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398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62EC-C0F1-4E03-AD1B-444D0A41BD7C}" type="datetimeFigureOut">
              <a:rPr lang="ru-RU" smtClean="0"/>
              <a:t>28.10.2013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D1DD0-7F64-49D6-9C51-DC169A2A81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575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62EC-C0F1-4E03-AD1B-444D0A41BD7C}" type="datetimeFigureOut">
              <a:rPr lang="ru-RU" smtClean="0"/>
              <a:t>28.10.2013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D1DD0-7F64-49D6-9C51-DC169A2A81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381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A62EC-C0F1-4E03-AD1B-444D0A41BD7C}" type="datetimeFigureOut">
              <a:rPr lang="ru-RU" smtClean="0"/>
              <a:t>28.10.2013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D1DD0-7F64-49D6-9C51-DC169A2A81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28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422993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059720" y="2462"/>
            <a:ext cx="69797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7. What can you eat</a:t>
            </a:r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?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090" y="1196752"/>
            <a:ext cx="8928992" cy="8402300"/>
          </a:xfrm>
          <a:prstGeom prst="rect">
            <a:avLst/>
          </a:prstGeom>
          <a:noFill/>
        </p:spPr>
        <p:txBody>
          <a:bodyPr wrap="square" lIns="91440" tIns="45720" rIns="91440" bIns="45720" numCol="2">
            <a:spAutoFit/>
          </a:bodyPr>
          <a:lstStyle/>
          <a:p>
            <a:pPr marL="914400" indent="-914400" algn="ctr">
              <a:buAutoNum type="arabicPeriod"/>
            </a:pPr>
            <a:r>
              <a:rPr lang="en-US" sz="6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cake</a:t>
            </a:r>
          </a:p>
          <a:p>
            <a:pPr marL="914400" indent="-914400" algn="ctr">
              <a:buAutoNum type="arabicPeriod"/>
            </a:pPr>
            <a:r>
              <a:rPr lang="en-US" sz="6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fish</a:t>
            </a:r>
          </a:p>
          <a:p>
            <a:pPr marL="914400" indent="-914400" algn="ctr">
              <a:buAutoNum type="arabicPeriod"/>
            </a:pPr>
            <a:r>
              <a:rPr lang="en-US" sz="6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orange</a:t>
            </a:r>
          </a:p>
          <a:p>
            <a:pPr marL="914400" indent="-914400" algn="ctr">
              <a:buAutoNum type="arabicPeriod"/>
            </a:pPr>
            <a:r>
              <a:rPr lang="en-US" sz="6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chalk</a:t>
            </a:r>
          </a:p>
          <a:p>
            <a:pPr marL="914400" indent="-914400" algn="ctr">
              <a:buAutoNum type="arabicPeriod"/>
            </a:pPr>
            <a:r>
              <a:rPr lang="en-US" sz="6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sofa</a:t>
            </a:r>
          </a:p>
          <a:p>
            <a:pPr marL="914400" indent="-914400" algn="ctr">
              <a:buAutoNum type="arabicPeriod"/>
            </a:pPr>
            <a:endParaRPr lang="en-US" sz="6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en-US" sz="6600" b="1" cap="none" spc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en-US" sz="6600" b="1" cap="none" spc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  <a:p>
            <a:pPr marL="914400" indent="-914400" algn="ctr">
              <a:buAutoNum type="arabicPeriod"/>
            </a:pPr>
            <a:r>
              <a:rPr lang="en-US" sz="6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doll</a:t>
            </a:r>
          </a:p>
          <a:p>
            <a:pPr marL="914400" indent="-914400" algn="ctr">
              <a:buAutoNum type="arabicPeriod"/>
            </a:pPr>
            <a:r>
              <a:rPr lang="en-US" sz="6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salad</a:t>
            </a:r>
          </a:p>
          <a:p>
            <a:pPr marL="914400" indent="-914400" algn="ctr">
              <a:buAutoNum type="arabicPeriod"/>
            </a:pPr>
            <a:r>
              <a:rPr lang="en-US" sz="6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apple</a:t>
            </a:r>
          </a:p>
          <a:p>
            <a:pPr marL="914400" indent="-914400" algn="ctr">
              <a:buAutoNum type="arabicPeriod"/>
            </a:pPr>
            <a:r>
              <a:rPr lang="en-US" sz="6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puzzle </a:t>
            </a:r>
          </a:p>
          <a:p>
            <a:pPr marL="914400" indent="-914400" algn="ctr">
              <a:buAutoNum type="arabicPeriod"/>
            </a:pPr>
            <a:r>
              <a:rPr lang="en-US" sz="6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</a:t>
            </a:r>
            <a:r>
              <a:rPr lang="en-US" sz="6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fur</a:t>
            </a:r>
            <a:endParaRPr lang="ru-RU" sz="6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035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36140" y="260648"/>
            <a:ext cx="86717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ru-RU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things can you wear</a:t>
            </a:r>
            <a:r>
              <a:rPr lang="ru-RU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6140" y="1340768"/>
            <a:ext cx="8584332" cy="8402300"/>
          </a:xfrm>
          <a:prstGeom prst="rect">
            <a:avLst/>
          </a:prstGeom>
          <a:noFill/>
        </p:spPr>
        <p:txBody>
          <a:bodyPr wrap="square" lIns="91440" tIns="45720" rIns="91440" bIns="45720" numCol="2">
            <a:spAutoFit/>
          </a:bodyPr>
          <a:lstStyle/>
          <a:p>
            <a:pPr marL="914400" indent="-914400" algn="ctr">
              <a:buAutoNum type="arabicPeriod"/>
            </a:pPr>
            <a:r>
              <a:rPr lang="en-US" sz="6600" b="1" cap="none" spc="0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fur coat</a:t>
            </a:r>
          </a:p>
          <a:p>
            <a:pPr marL="914400" indent="-914400" algn="ctr">
              <a:buAutoNum type="arabicPeriod"/>
            </a:pPr>
            <a:r>
              <a:rPr lang="en-US" sz="66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sweet</a:t>
            </a:r>
          </a:p>
          <a:p>
            <a:pPr marL="914400" indent="-914400" algn="ctr">
              <a:buAutoNum type="arabicPeriod"/>
            </a:pPr>
            <a:r>
              <a:rPr lang="en-US" sz="6600" b="1" cap="none" spc="0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skirt</a:t>
            </a:r>
          </a:p>
          <a:p>
            <a:pPr marL="914400" indent="-914400" algn="ctr">
              <a:buAutoNum type="arabicPeriod"/>
            </a:pPr>
            <a:r>
              <a:rPr lang="en-US" sz="66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flower</a:t>
            </a:r>
          </a:p>
          <a:p>
            <a:pPr marL="914400" indent="-914400" algn="ctr">
              <a:buAutoNum type="arabicPeriod"/>
            </a:pPr>
            <a:r>
              <a:rPr lang="en-US" sz="6600" b="1" cap="none" spc="0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raincoat</a:t>
            </a:r>
          </a:p>
          <a:p>
            <a:pPr marL="914400" indent="-914400" algn="ctr">
              <a:buAutoNum type="arabicPeriod"/>
            </a:pPr>
            <a:endParaRPr lang="en-US" sz="6600" b="1" dirty="0">
              <a:ln w="1905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en-US" sz="6600" b="1" cap="none" spc="0" dirty="0" smtClean="0">
              <a:ln w="1905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6600" b="1" cap="none" spc="0" dirty="0" smtClean="0">
              <a:ln w="1905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66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trousers</a:t>
            </a:r>
          </a:p>
          <a:p>
            <a:pPr algn="ctr"/>
            <a:r>
              <a:rPr lang="en-US" sz="6600" b="1" cap="none" spc="0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brothers</a:t>
            </a:r>
          </a:p>
          <a:p>
            <a:pPr algn="ctr"/>
            <a:r>
              <a:rPr lang="en-US" sz="66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mittens</a:t>
            </a:r>
          </a:p>
          <a:p>
            <a:pPr algn="ctr"/>
            <a:r>
              <a:rPr lang="en-US" sz="6600" b="1" cap="none" spc="0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kittens</a:t>
            </a:r>
          </a:p>
          <a:p>
            <a:pPr algn="ctr"/>
            <a:r>
              <a:rPr lang="en-US" sz="6600" b="1" dirty="0" smtClean="0">
                <a:ln w="1905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 suit </a:t>
            </a:r>
            <a:endParaRPr lang="ru-RU" sz="6600" b="1" cap="none" spc="0" dirty="0">
              <a:ln w="1905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899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19" cy="6858000"/>
          </a:xfrm>
        </p:spPr>
      </p:pic>
      <p:sp>
        <p:nvSpPr>
          <p:cNvPr id="10" name="Прямоугольник 9"/>
          <p:cNvSpPr/>
          <p:nvPr/>
        </p:nvSpPr>
        <p:spPr>
          <a:xfrm>
            <a:off x="-22800" y="186523"/>
            <a:ext cx="9166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9. What can help you to study</a:t>
            </a:r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?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324544" y="1400672"/>
            <a:ext cx="9396536" cy="8402300"/>
          </a:xfrm>
          <a:prstGeom prst="rect">
            <a:avLst/>
          </a:prstGeom>
          <a:noFill/>
        </p:spPr>
        <p:txBody>
          <a:bodyPr wrap="square" lIns="91440" tIns="45720" rIns="91440" bIns="45720" numCol="2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914400" indent="-914400" algn="ctr">
              <a:buAutoNum type="arabicPeriod"/>
            </a:pPr>
            <a:r>
              <a:rPr lang="en-US" sz="5400" b="1" cap="none" spc="0" dirty="0" smtClean="0">
                <a:ln w="11430"/>
                <a:solidFill>
                  <a:srgbClr val="36EA0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daybook</a:t>
            </a:r>
          </a:p>
          <a:p>
            <a:pPr marL="914400" indent="-914400" algn="ctr">
              <a:buAutoNum type="arabicPeriod"/>
            </a:pPr>
            <a:r>
              <a:rPr lang="en-US" sz="5400" b="1" dirty="0" smtClean="0">
                <a:ln w="11430"/>
                <a:solidFill>
                  <a:srgbClr val="36EA0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glue</a:t>
            </a:r>
          </a:p>
          <a:p>
            <a:pPr marL="914400" indent="-914400" algn="ctr">
              <a:buAutoNum type="arabicPeriod"/>
            </a:pPr>
            <a:r>
              <a:rPr lang="en-US" sz="5400" b="1" cap="none" spc="0" dirty="0" smtClean="0">
                <a:ln w="11430"/>
                <a:solidFill>
                  <a:srgbClr val="36EA0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flu</a:t>
            </a:r>
          </a:p>
          <a:p>
            <a:pPr marL="914400" indent="-914400" algn="ctr">
              <a:buAutoNum type="arabicPeriod"/>
            </a:pPr>
            <a:r>
              <a:rPr lang="en-US" sz="5400" b="1" dirty="0" smtClean="0">
                <a:ln w="11430"/>
                <a:solidFill>
                  <a:srgbClr val="36EA0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bush</a:t>
            </a:r>
          </a:p>
          <a:p>
            <a:pPr marL="914400" indent="-914400" algn="ctr">
              <a:buAutoNum type="arabicPeriod"/>
            </a:pPr>
            <a:r>
              <a:rPr lang="en-US" sz="5400" b="1" cap="none" spc="0" dirty="0" smtClean="0">
                <a:ln w="11430"/>
                <a:solidFill>
                  <a:srgbClr val="36EA0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bird</a:t>
            </a:r>
          </a:p>
          <a:p>
            <a:pPr marL="914400" indent="-914400" algn="ctr">
              <a:buAutoNum type="arabicPeriod"/>
            </a:pPr>
            <a:endParaRPr lang="en-US" sz="5400" b="1" dirty="0">
              <a:ln w="11430"/>
              <a:solidFill>
                <a:srgbClr val="36EA0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en-US" sz="5400" b="1" cap="none" spc="0" dirty="0" smtClean="0">
              <a:ln w="11430"/>
              <a:solidFill>
                <a:srgbClr val="36EA0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en-US" sz="5400" b="1" dirty="0">
              <a:ln w="11430"/>
              <a:solidFill>
                <a:srgbClr val="36EA0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en-US" sz="5400" b="1" cap="none" spc="0" dirty="0" smtClean="0">
              <a:ln w="11430"/>
              <a:solidFill>
                <a:srgbClr val="36EA0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en-US" sz="5400" b="1" cap="none" spc="0" dirty="0" smtClean="0">
              <a:ln w="11430"/>
              <a:solidFill>
                <a:srgbClr val="36EA0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r>
              <a:rPr lang="en-US" sz="5400" b="1" dirty="0" smtClean="0">
                <a:ln w="11430"/>
                <a:solidFill>
                  <a:srgbClr val="36EA0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sharpener</a:t>
            </a:r>
          </a:p>
          <a:p>
            <a:pPr marL="914400" indent="-914400" algn="ctr">
              <a:buAutoNum type="arabicPeriod"/>
            </a:pPr>
            <a:r>
              <a:rPr lang="en-US" sz="5400" b="1" cap="none" spc="0" dirty="0" smtClean="0">
                <a:ln w="11430"/>
                <a:solidFill>
                  <a:srgbClr val="36EA0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folk</a:t>
            </a:r>
          </a:p>
          <a:p>
            <a:pPr marL="914400" indent="-914400" algn="ctr">
              <a:buAutoNum type="arabicPeriod"/>
            </a:pPr>
            <a:r>
              <a:rPr lang="en-US" sz="5400" b="1" dirty="0" smtClean="0">
                <a:ln w="11430"/>
                <a:solidFill>
                  <a:srgbClr val="36EA0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fox</a:t>
            </a:r>
          </a:p>
          <a:p>
            <a:pPr marL="914400" indent="-914400" algn="ctr">
              <a:buAutoNum type="arabicPeriod"/>
            </a:pPr>
            <a:r>
              <a:rPr lang="en-US" sz="5400" b="1" cap="none" spc="0" dirty="0" smtClean="0">
                <a:ln w="11430"/>
                <a:solidFill>
                  <a:srgbClr val="36EA0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pencil box</a:t>
            </a:r>
          </a:p>
          <a:p>
            <a:pPr marL="914400" indent="-914400" algn="ctr">
              <a:buAutoNum type="arabicPeriod"/>
            </a:pPr>
            <a:r>
              <a:rPr lang="en-US" sz="5400" b="1" dirty="0" smtClean="0">
                <a:ln w="11430"/>
                <a:solidFill>
                  <a:srgbClr val="36EA0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felt –tip pen</a:t>
            </a:r>
            <a:endParaRPr lang="ru-RU" sz="5400" b="1" cap="none" spc="0" dirty="0">
              <a:ln w="11430"/>
              <a:solidFill>
                <a:srgbClr val="36EA0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99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982892" y="116632"/>
            <a:ext cx="717824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10. Complete the text. </a:t>
            </a:r>
          </a:p>
          <a:p>
            <a:pPr algn="ctr"/>
            <a:r>
              <a:rPr lang="en-US" sz="2800" b="1" cap="none" spc="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Use</a:t>
            </a:r>
            <a:r>
              <a:rPr lang="en-US" sz="2800" b="1" cap="none" spc="0" dirty="0" smtClean="0">
                <a:ln w="11430">
                  <a:solidFill>
                    <a:schemeClr val="bg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3600" b="1" cap="none" spc="0" dirty="0" smtClean="0">
                <a:ln w="11430">
                  <a:solidFill>
                    <a:srgbClr val="7030A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un-, -</a:t>
            </a:r>
            <a:r>
              <a:rPr lang="en-US" sz="3600" b="1" cap="none" spc="0" dirty="0" err="1" smtClean="0">
                <a:ln w="11430">
                  <a:solidFill>
                    <a:srgbClr val="7030A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er</a:t>
            </a:r>
            <a:r>
              <a:rPr lang="en-US" sz="3600" b="1" cap="none" spc="0" dirty="0" smtClean="0">
                <a:ln w="11430">
                  <a:solidFill>
                    <a:srgbClr val="7030A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-or, -</a:t>
            </a:r>
            <a:r>
              <a:rPr lang="en-US" sz="3600" b="1" cap="none" spc="0" dirty="0" err="1" smtClean="0">
                <a:ln w="11430">
                  <a:solidFill>
                    <a:srgbClr val="7030A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ly</a:t>
            </a:r>
            <a:r>
              <a:rPr lang="en-US" sz="3600" b="1" cap="none" spc="0" dirty="0" smtClean="0">
                <a:ln w="11430">
                  <a:solidFill>
                    <a:srgbClr val="7030A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-y</a:t>
            </a:r>
            <a:r>
              <a:rPr lang="en-US" sz="3600" b="1" cap="none" spc="0" dirty="0" smtClean="0">
                <a:ln w="11430">
                  <a:solidFill>
                    <a:srgbClr val="7030A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2800" b="1" cap="none" spc="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 form the words</a:t>
            </a:r>
            <a:r>
              <a:rPr lang="en-US" sz="3200" b="1" cap="none" spc="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ru-RU" sz="3200" b="1" cap="none" spc="0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0542" y="1132295"/>
            <a:ext cx="86409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One day Henry’s __(1)___ decided to take her class to Conway. </a:t>
            </a:r>
            <a:r>
              <a:rPr lang="ru-RU" sz="2800" dirty="0" smtClean="0"/>
              <a:t>«</a:t>
            </a:r>
            <a:r>
              <a:rPr lang="en-US" sz="2800" dirty="0" smtClean="0"/>
              <a:t>There is an__(2)__ castle there</a:t>
            </a:r>
            <a:r>
              <a:rPr lang="ru-RU" sz="2800" dirty="0" smtClean="0"/>
              <a:t>»</a:t>
            </a:r>
            <a:r>
              <a:rPr lang="en-US" sz="2800" dirty="0" smtClean="0"/>
              <a:t>, she said.</a:t>
            </a:r>
            <a:r>
              <a:rPr lang="ru-RU" sz="2800" dirty="0"/>
              <a:t> </a:t>
            </a:r>
            <a:r>
              <a:rPr lang="ru-RU" sz="2800" dirty="0" smtClean="0"/>
              <a:t>«</a:t>
            </a:r>
            <a:r>
              <a:rPr lang="en-US" sz="2800" dirty="0" smtClean="0"/>
              <a:t>You must get up early</a:t>
            </a:r>
            <a:r>
              <a:rPr lang="ru-RU" sz="2800" dirty="0" smtClean="0"/>
              <a:t>»</a:t>
            </a:r>
            <a:r>
              <a:rPr lang="en-US" sz="2800" dirty="0" smtClean="0"/>
              <a:t>. Her pupils were __(3)__ to hear that. The next day the weather was not very __(4)__. It was could and __(5)__. The sun was not shining in the sky because it was__(6)__. The children and other __(7)__ came up to the castle __(8)__. </a:t>
            </a:r>
            <a:r>
              <a:rPr lang="ru-RU" sz="2800" dirty="0" smtClean="0"/>
              <a:t>«</a:t>
            </a:r>
            <a:r>
              <a:rPr lang="en-US" sz="2800" dirty="0" smtClean="0"/>
              <a:t>It’s so nice and old! </a:t>
            </a:r>
            <a:r>
              <a:rPr lang="ru-RU" sz="2800" dirty="0" smtClean="0"/>
              <a:t>»</a:t>
            </a:r>
            <a:r>
              <a:rPr lang="en-US" sz="2800" dirty="0" smtClean="0"/>
              <a:t>, said the children __(9)__.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490170" y="4575742"/>
            <a:ext cx="7920880" cy="224676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b="1" dirty="0" smtClean="0"/>
              <a:t>teach</a:t>
            </a:r>
          </a:p>
          <a:p>
            <a:pPr marL="342900" indent="-342900">
              <a:buAutoNum type="arabicPeriod"/>
            </a:pPr>
            <a:r>
              <a:rPr lang="en-US" sz="2800" b="1" dirty="0" smtClean="0"/>
              <a:t>usual</a:t>
            </a:r>
          </a:p>
          <a:p>
            <a:pPr marL="342900" indent="-342900">
              <a:buAutoNum type="arabicPeriod"/>
            </a:pPr>
            <a:r>
              <a:rPr lang="en-US" sz="2800" b="1" dirty="0" smtClean="0"/>
              <a:t>happy</a:t>
            </a:r>
          </a:p>
          <a:p>
            <a:pPr marL="342900" indent="-342900">
              <a:buAutoNum type="arabicPeriod"/>
            </a:pPr>
            <a:r>
              <a:rPr lang="en-US" sz="2800" b="1" dirty="0" smtClean="0"/>
              <a:t>pleasant</a:t>
            </a:r>
          </a:p>
          <a:p>
            <a:pPr marL="342900" indent="-342900">
              <a:buAutoNum type="arabicPeriod"/>
            </a:pPr>
            <a:r>
              <a:rPr lang="en-US" sz="2800" b="1" dirty="0" smtClean="0"/>
              <a:t>wind</a:t>
            </a:r>
          </a:p>
          <a:p>
            <a:pPr marL="342900" indent="-342900">
              <a:buAutoNum type="arabicPeriod"/>
            </a:pPr>
            <a:r>
              <a:rPr lang="en-US" sz="2800" b="1" dirty="0" smtClean="0"/>
              <a:t>cloud</a:t>
            </a:r>
          </a:p>
          <a:p>
            <a:pPr marL="342900" indent="-342900">
              <a:buAutoNum type="arabicPeriod"/>
            </a:pPr>
            <a:r>
              <a:rPr lang="en-US" sz="2800" b="1" dirty="0" smtClean="0"/>
              <a:t>visit</a:t>
            </a:r>
          </a:p>
          <a:p>
            <a:pPr marL="342900" indent="-342900">
              <a:buAutoNum type="arabicPeriod"/>
            </a:pPr>
            <a:r>
              <a:rPr lang="en-US" sz="2800" b="1" dirty="0" smtClean="0"/>
              <a:t>slow</a:t>
            </a:r>
          </a:p>
          <a:p>
            <a:pPr marL="342900" indent="-342900">
              <a:buAutoNum type="arabicPeriod"/>
            </a:pPr>
            <a:r>
              <a:rPr lang="en-US" sz="2800" b="1" dirty="0" smtClean="0"/>
              <a:t>happy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37812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-180528" y="30171"/>
            <a:ext cx="961255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.Match pictures and words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en-US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635794"/>
            <a:ext cx="8889929" cy="8402300"/>
          </a:xfrm>
          <a:prstGeom prst="rect">
            <a:avLst/>
          </a:prstGeom>
          <a:noFill/>
        </p:spPr>
        <p:txBody>
          <a:bodyPr wrap="square" lIns="91440" tIns="45720" rIns="91440" bIns="45720" numCol="2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50800"/>
                <a:solidFill>
                  <a:schemeClr val="bg2">
                    <a:lumMod val="25000"/>
                  </a:schemeClr>
                </a:solidFill>
                <a:effectLst/>
              </a:rPr>
              <a:t>a. sheep</a:t>
            </a:r>
          </a:p>
          <a:p>
            <a:pPr algn="ctr"/>
            <a:r>
              <a:rPr lang="en-US" sz="5400" b="1" dirty="0" smtClean="0">
                <a:ln w="50800"/>
                <a:solidFill>
                  <a:schemeClr val="bg2">
                    <a:lumMod val="25000"/>
                  </a:schemeClr>
                </a:solidFill>
              </a:rPr>
              <a:t>b. cousin</a:t>
            </a:r>
          </a:p>
          <a:p>
            <a:pPr algn="ctr"/>
            <a:r>
              <a:rPr lang="en-US" sz="5400" b="1" cap="none" spc="0" dirty="0" smtClean="0">
                <a:ln w="50800"/>
                <a:solidFill>
                  <a:schemeClr val="bg2">
                    <a:lumMod val="25000"/>
                  </a:schemeClr>
                </a:solidFill>
                <a:effectLst/>
              </a:rPr>
              <a:t>c. chair</a:t>
            </a:r>
          </a:p>
          <a:p>
            <a:pPr algn="ctr"/>
            <a:r>
              <a:rPr lang="en-US" sz="5400" b="1" dirty="0" smtClean="0">
                <a:ln w="50800"/>
                <a:solidFill>
                  <a:schemeClr val="bg2">
                    <a:lumMod val="25000"/>
                  </a:schemeClr>
                </a:solidFill>
              </a:rPr>
              <a:t>d. </a:t>
            </a:r>
            <a:r>
              <a:rPr lang="en-US" sz="5400" b="1" dirty="0" err="1" smtClean="0">
                <a:ln w="50800"/>
                <a:solidFill>
                  <a:schemeClr val="bg2">
                    <a:lumMod val="25000"/>
                  </a:schemeClr>
                </a:solidFill>
              </a:rPr>
              <a:t>caffe</a:t>
            </a:r>
            <a:endParaRPr lang="en-US" sz="5400" b="1" dirty="0" smtClean="0">
              <a:ln w="50800"/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5400" b="1" cap="none" spc="0" dirty="0" smtClean="0">
                <a:ln w="50800"/>
                <a:solidFill>
                  <a:schemeClr val="bg2">
                    <a:lumMod val="25000"/>
                  </a:schemeClr>
                </a:solidFill>
                <a:effectLst/>
              </a:rPr>
              <a:t>e. coin</a:t>
            </a:r>
          </a:p>
          <a:p>
            <a:pPr marL="914400" indent="-914400" algn="ctr">
              <a:buAutoNum type="arabicPeriod"/>
            </a:pPr>
            <a:endParaRPr lang="en-US" sz="5400" b="1" dirty="0">
              <a:ln w="50800"/>
              <a:solidFill>
                <a:schemeClr val="bg2">
                  <a:lumMod val="25000"/>
                </a:schemeClr>
              </a:solidFill>
            </a:endParaRPr>
          </a:p>
          <a:p>
            <a:pPr marL="914400" indent="-914400" algn="ctr">
              <a:buAutoNum type="arabicPeriod"/>
            </a:pPr>
            <a:endParaRPr lang="en-US" sz="5400" b="1" cap="none" spc="0" dirty="0" smtClean="0">
              <a:ln w="50800"/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914400" indent="-914400" algn="ctr">
              <a:buAutoNum type="arabicPeriod"/>
            </a:pPr>
            <a:endParaRPr lang="en-US" sz="5400" b="1" dirty="0">
              <a:ln w="50800"/>
              <a:solidFill>
                <a:schemeClr val="bg2">
                  <a:lumMod val="25000"/>
                </a:schemeClr>
              </a:solidFill>
            </a:endParaRPr>
          </a:p>
          <a:p>
            <a:pPr marL="914400" indent="-914400" algn="ctr">
              <a:buAutoNum type="arabicPeriod"/>
            </a:pPr>
            <a:endParaRPr lang="en-US" sz="5400" b="1" cap="none" spc="0" dirty="0" smtClean="0">
              <a:ln w="50800"/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914400" indent="-914400" algn="ctr">
              <a:buAutoNum type="arabicPeriod"/>
            </a:pPr>
            <a:endParaRPr lang="en-US" sz="5400" b="1" cap="none" spc="0" dirty="0" smtClean="0">
              <a:ln w="50800"/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algn="ctr"/>
            <a:r>
              <a:rPr lang="en-US" sz="5400" b="1" dirty="0" smtClean="0">
                <a:ln w="50800"/>
                <a:solidFill>
                  <a:schemeClr val="bg2">
                    <a:lumMod val="25000"/>
                  </a:schemeClr>
                </a:solidFill>
              </a:rPr>
              <a:t>f. watch</a:t>
            </a:r>
          </a:p>
          <a:p>
            <a:pPr algn="ctr"/>
            <a:r>
              <a:rPr lang="en-US" sz="5400" b="1" cap="none" spc="0" dirty="0" smtClean="0">
                <a:ln w="50800"/>
                <a:solidFill>
                  <a:schemeClr val="bg2">
                    <a:lumMod val="25000"/>
                  </a:schemeClr>
                </a:solidFill>
                <a:effectLst/>
              </a:rPr>
              <a:t>g. clock</a:t>
            </a:r>
          </a:p>
          <a:p>
            <a:pPr algn="ctr"/>
            <a:r>
              <a:rPr lang="en-US" sz="5400" b="1" dirty="0" smtClean="0">
                <a:ln w="50800"/>
                <a:solidFill>
                  <a:schemeClr val="bg2">
                    <a:lumMod val="25000"/>
                  </a:schemeClr>
                </a:solidFill>
              </a:rPr>
              <a:t>h. </a:t>
            </a:r>
            <a:r>
              <a:rPr lang="en-US" sz="5400" b="1" dirty="0" err="1" smtClean="0">
                <a:ln w="50800"/>
                <a:solidFill>
                  <a:schemeClr val="bg2">
                    <a:lumMod val="25000"/>
                  </a:schemeClr>
                </a:solidFill>
              </a:rPr>
              <a:t>sheeps</a:t>
            </a:r>
            <a:endParaRPr lang="en-US" sz="5400" b="1" dirty="0" smtClean="0">
              <a:ln w="50800"/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5400" b="1" cap="none" spc="0" dirty="0" smtClean="0">
                <a:ln w="50800"/>
                <a:solidFill>
                  <a:schemeClr val="bg2">
                    <a:lumMod val="25000"/>
                  </a:schemeClr>
                </a:solidFill>
                <a:effectLst/>
              </a:rPr>
              <a:t>i. coffee</a:t>
            </a:r>
          </a:p>
          <a:p>
            <a:pPr algn="ctr"/>
            <a:r>
              <a:rPr lang="en-US" sz="5400" b="1" dirty="0" smtClean="0">
                <a:ln w="50800"/>
                <a:solidFill>
                  <a:schemeClr val="bg2">
                    <a:lumMod val="25000"/>
                  </a:schemeClr>
                </a:solidFill>
              </a:rPr>
              <a:t>g. cheese</a:t>
            </a:r>
            <a:endParaRPr lang="ru-RU" sz="5400" b="1" cap="none" spc="0" dirty="0">
              <a:ln w="50800"/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1532752" cy="14073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196752"/>
            <a:ext cx="1407586" cy="14235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41138" y="1158696"/>
            <a:ext cx="1440160" cy="14506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42593"/>
            <a:ext cx="1562229" cy="14828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730" y="1142593"/>
            <a:ext cx="1477712" cy="147771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79512" y="873586"/>
            <a:ext cx="5421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1.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79712" y="891063"/>
            <a:ext cx="5597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2.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35896" y="873585"/>
            <a:ext cx="4796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  <a:endParaRPr lang="ru-RU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64088" y="849145"/>
            <a:ext cx="5421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4.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591730" y="819427"/>
            <a:ext cx="5421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5.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513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4708" y="30171"/>
            <a:ext cx="879458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ru-RU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r>
              <a:rPr lang="en-US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Complete the words:</a:t>
            </a:r>
            <a:endParaRPr lang="ru-RU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38085" y="1268760"/>
            <a:ext cx="6125716" cy="60016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 algn="ctr">
              <a:buAutoNum type="arabicPeriod"/>
            </a:pPr>
            <a:r>
              <a:rPr lang="en-US" sz="6600" b="1" cap="none" spc="200" dirty="0" smtClean="0">
                <a:ln w="29210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</a:t>
            </a:r>
            <a:r>
              <a:rPr lang="en-US" sz="6600" b="1" cap="none" spc="200" dirty="0" err="1" smtClean="0">
                <a:ln w="29210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nv_ronm_nt</a:t>
            </a:r>
            <a:endParaRPr lang="en-US" sz="6600" b="1" cap="none" spc="200" dirty="0" smtClean="0">
              <a:ln w="29210">
                <a:solidFill>
                  <a:schemeClr val="tx1"/>
                </a:solidFill>
              </a:ln>
              <a:solidFill>
                <a:schemeClr val="tx1">
                  <a:alpha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r>
              <a:rPr lang="en-US" sz="6600" b="1" spc="200" smtClean="0">
                <a:ln w="29210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b_h_vi_r</a:t>
            </a:r>
            <a:endParaRPr lang="en-US" sz="6600" b="1" spc="200" dirty="0" smtClean="0">
              <a:ln w="29210">
                <a:solidFill>
                  <a:schemeClr val="tx1"/>
                </a:solidFill>
              </a:ln>
              <a:solidFill>
                <a:schemeClr val="tx1">
                  <a:alpha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r>
              <a:rPr lang="en-US" sz="6600" b="1" spc="200" dirty="0" smtClean="0">
                <a:ln w="29210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</a:t>
            </a:r>
            <a:r>
              <a:rPr lang="en-US" sz="6600" b="1" spc="200" dirty="0" err="1" smtClean="0">
                <a:ln w="29210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nfl</a:t>
            </a:r>
            <a:r>
              <a:rPr lang="en-US" sz="6600" b="1" spc="200" dirty="0" smtClean="0">
                <a:ln w="29210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</a:t>
            </a:r>
            <a:r>
              <a:rPr lang="en-US" sz="6600" b="1" spc="200" dirty="0" err="1" smtClean="0">
                <a:ln w="29210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n_e</a:t>
            </a:r>
            <a:endParaRPr lang="en-US" sz="6600" b="1" spc="200" dirty="0" smtClean="0">
              <a:ln w="29210">
                <a:solidFill>
                  <a:schemeClr val="tx1"/>
                </a:solidFill>
              </a:ln>
              <a:solidFill>
                <a:schemeClr val="tx1">
                  <a:alpha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r>
              <a:rPr lang="en-US" sz="6600" b="1" spc="200" dirty="0" smtClean="0">
                <a:ln w="29210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ad__</a:t>
            </a:r>
            <a:r>
              <a:rPr lang="en-US" sz="6600" b="1" spc="200" dirty="0" err="1" smtClean="0">
                <a:ln w="29210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</a:t>
            </a:r>
            <a:r>
              <a:rPr lang="en-US" sz="6600" b="1" spc="200" dirty="0" smtClean="0">
                <a:ln w="29210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__e</a:t>
            </a:r>
          </a:p>
          <a:p>
            <a:pPr marL="914400" indent="-914400" algn="ctr">
              <a:buAutoNum type="arabicPeriod"/>
            </a:pPr>
            <a:r>
              <a:rPr lang="en-US" sz="6600" b="1" spc="200" dirty="0" err="1" smtClean="0">
                <a:ln w="29210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</a:t>
            </a:r>
            <a:r>
              <a:rPr lang="en-US" sz="6600" b="1" spc="200" dirty="0" smtClean="0">
                <a:ln w="29210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___t___</a:t>
            </a:r>
          </a:p>
          <a:p>
            <a:pPr marL="914400" indent="-914400" algn="ctr">
              <a:buAutoNum type="arabicPeriod"/>
            </a:pPr>
            <a:endParaRPr lang="ru-RU" sz="54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103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76"/>
            <a:ext cx="9144000" cy="6845424"/>
          </a:xfrm>
        </p:spPr>
      </p:pic>
      <p:sp>
        <p:nvSpPr>
          <p:cNvPr id="6" name="Прямоугольник 5"/>
          <p:cNvSpPr/>
          <p:nvPr/>
        </p:nvSpPr>
        <p:spPr>
          <a:xfrm>
            <a:off x="2438413" y="0"/>
            <a:ext cx="421211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r>
              <a:rPr lang="en-US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 Add the words: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476672"/>
            <a:ext cx="89515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Mr. </a:t>
            </a:r>
            <a:r>
              <a:rPr lang="en-US" sz="2800" dirty="0" err="1" smtClean="0"/>
              <a:t>Fowles</a:t>
            </a:r>
            <a:r>
              <a:rPr lang="en-US" sz="2800" dirty="0" smtClean="0"/>
              <a:t> is a __(1)__. He collects __(2)__ and __(3)__ facts about wild birds. For example he is interested in__(4)__ facts related to puffins, very __(5)__ sea birds. </a:t>
            </a:r>
            <a:r>
              <a:rPr lang="en-US" sz="2800" dirty="0"/>
              <a:t>Mr. </a:t>
            </a:r>
            <a:r>
              <a:rPr lang="en-US" sz="2800" dirty="0" err="1"/>
              <a:t>Fowles</a:t>
            </a:r>
            <a:r>
              <a:rPr lang="en-US" sz="2800" dirty="0"/>
              <a:t> </a:t>
            </a:r>
            <a:r>
              <a:rPr lang="en-US" sz="2800" dirty="0" smtClean="0"/>
              <a:t>often goes to one of the islands in the North Sea to study the __(6)__ of puffins living there. He knows a lot about these birds: the __(7)__ and __(8)__ of their wings, the number of chicks they have, the birds’ __(9)__ and __(10)__. The local __(11)__ say </a:t>
            </a:r>
            <a:r>
              <a:rPr lang="en-US" sz="2800" dirty="0"/>
              <a:t>Mr. </a:t>
            </a:r>
            <a:r>
              <a:rPr lang="en-US" sz="2800" dirty="0" err="1"/>
              <a:t>Fowles</a:t>
            </a:r>
            <a:r>
              <a:rPr lang="en-US" sz="2800" dirty="0"/>
              <a:t> </a:t>
            </a:r>
            <a:r>
              <a:rPr lang="en-US" sz="2800" dirty="0" smtClean="0"/>
              <a:t> is of great help to them.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907704" y="4085212"/>
            <a:ext cx="7632848" cy="267765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514350" indent="-514350">
              <a:buFont typeface="+mj-lt"/>
              <a:buAutoNum type="alphaLcPeriod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population </a:t>
            </a:r>
          </a:p>
          <a:p>
            <a:pPr marL="342900" indent="-342900">
              <a:buAutoNum type="alphaLcPeriod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unusual</a:t>
            </a:r>
          </a:p>
          <a:p>
            <a:pPr marL="342900" indent="-342900">
              <a:buAutoNum type="alphaLcPeriod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scientist</a:t>
            </a:r>
          </a:p>
          <a:p>
            <a:pPr marL="342900" indent="-342900">
              <a:buAutoNum type="alphaLcPeriod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ecologists</a:t>
            </a:r>
          </a:p>
          <a:p>
            <a:pPr marL="342900" indent="-342900">
              <a:buAutoNum type="alphaLcPeriod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width</a:t>
            </a:r>
          </a:p>
          <a:p>
            <a:pPr marL="342900" indent="-342900">
              <a:buAutoNum type="alphaLcPeriod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</a:t>
            </a:r>
          </a:p>
          <a:p>
            <a:pPr marL="342900" indent="-342900">
              <a:buAutoNum type="alphaLcPeriod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growth</a:t>
            </a:r>
          </a:p>
          <a:p>
            <a:pPr marL="342900" indent="-342900">
              <a:buAutoNum type="alphaLcPeriod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</a:t>
            </a:r>
          </a:p>
          <a:p>
            <a:pPr marL="342900" indent="-342900">
              <a:buAutoNum type="alphaLcPeriod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interesting</a:t>
            </a:r>
          </a:p>
          <a:p>
            <a:pPr marL="342900" indent="-342900">
              <a:buAutoNum type="alphaLcPeriod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length</a:t>
            </a:r>
          </a:p>
          <a:p>
            <a:pPr marL="342900" indent="-342900">
              <a:buAutoNum type="alphaLcPeriod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419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5536" y="5661248"/>
            <a:ext cx="7992888" cy="36933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dirty="0" smtClean="0"/>
              <a:t>1. 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10" name="Прямоугольник 9"/>
          <p:cNvSpPr/>
          <p:nvPr/>
        </p:nvSpPr>
        <p:spPr>
          <a:xfrm>
            <a:off x="0" y="764704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>
              <a:buAutoNum type="arabicPeriod"/>
            </a:pPr>
            <a:r>
              <a:rPr lang="en-US" sz="2400" b="1" i="1" spc="1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useless </a:t>
            </a:r>
            <a:r>
              <a:rPr lang="en-US" sz="2400" b="1" i="1" spc="1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materials</a:t>
            </a:r>
          </a:p>
          <a:p>
            <a:pPr marL="914400" indent="-914400">
              <a:buAutoNum type="arabicPeriod"/>
            </a:pPr>
            <a:r>
              <a:rPr lang="en-US" sz="2400" b="1" i="1" spc="1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2400" b="1" i="1" spc="1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 in which people live and work</a:t>
            </a:r>
          </a:p>
          <a:p>
            <a:pPr marL="914400" indent="-914400">
              <a:buAutoNum type="arabicPeriod"/>
            </a:pPr>
            <a:r>
              <a:rPr lang="en-US" sz="2400" b="1" i="1" spc="1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sz="2400" b="1" i="1" spc="1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scientist who studies the environment and the way plants, animals and people live together in relation to each other</a:t>
            </a:r>
          </a:p>
          <a:p>
            <a:pPr marL="914400" indent="-914400">
              <a:buAutoNum type="arabicPeriod"/>
            </a:pPr>
            <a:r>
              <a:rPr lang="en-US" sz="2400" b="1" i="1" spc="1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sz="2400" b="1" i="1" spc="1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 usually outside a town where people collect waste</a:t>
            </a:r>
          </a:p>
          <a:p>
            <a:pPr marL="914400" indent="-914400">
              <a:buAutoNum type="arabicPeriod"/>
            </a:pPr>
            <a:r>
              <a:rPr lang="en-US" sz="2400" b="1" i="1" spc="1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2400" b="1" i="1" spc="1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with all living </a:t>
            </a:r>
            <a:r>
              <a:rPr lang="en-US" sz="2400" b="1" i="1" spc="1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things, the </a:t>
            </a:r>
            <a:r>
              <a:rPr lang="en-US" sz="2400" b="1" i="1" spc="1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land and the seas </a:t>
            </a:r>
          </a:p>
          <a:p>
            <a:pPr marL="914400" indent="-914400">
              <a:buAutoNum type="arabicPeriod"/>
            </a:pPr>
            <a:r>
              <a:rPr lang="en-US" sz="2400" b="1" i="1" spc="1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  <a:r>
              <a:rPr lang="en-US" sz="2400" b="1" i="1" spc="1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air, water and soil too dirty and dangerous for people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82335" y="0"/>
            <a:ext cx="30192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14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 match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51112" y="4507086"/>
            <a:ext cx="7992888" cy="2308324"/>
          </a:xfrm>
          <a:prstGeom prst="rect">
            <a:avLst/>
          </a:prstGeom>
          <a:noFill/>
        </p:spPr>
        <p:txBody>
          <a:bodyPr wrap="square" numCol="2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742950" indent="-742950">
              <a:buFont typeface="+mj-lt"/>
              <a:buAutoNum type="alphaLcPeriod"/>
            </a:pP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ecologist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ollute</a:t>
            </a:r>
          </a:p>
          <a:p>
            <a:pPr marL="742950" indent="-742950">
              <a:buFont typeface="+mj-lt"/>
              <a:buAutoNum type="alphaLcPeriod"/>
            </a:pPr>
            <a:endParaRPr lang="en-US" sz="3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Font typeface="+mj-lt"/>
              <a:buAutoNum type="alphaLcPeriod"/>
            </a:pP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waste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dump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nature</a:t>
            </a:r>
          </a:p>
          <a:p>
            <a:pPr marL="342900" indent="-342900">
              <a:buAutoNum type="alphaLcPeriod"/>
            </a:pPr>
            <a:endParaRPr lang="ru-RU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288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880270"/>
          </a:xfrm>
        </p:spPr>
      </p:pic>
      <p:sp>
        <p:nvSpPr>
          <p:cNvPr id="5" name="Прямоугольник 4"/>
          <p:cNvSpPr/>
          <p:nvPr/>
        </p:nvSpPr>
        <p:spPr>
          <a:xfrm>
            <a:off x="-58170" y="0"/>
            <a:ext cx="880747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6600" b="1" cap="none" spc="0" dirty="0" smtClean="0">
                <a:ln w="50800"/>
                <a:solidFill>
                  <a:srgbClr val="36EA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6600" b="1" cap="none" spc="0" dirty="0" smtClean="0">
                <a:ln w="50800"/>
                <a:solidFill>
                  <a:srgbClr val="36EA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n-US" sz="6600" b="1" cap="none" spc="0" dirty="0" smtClean="0">
                <a:ln w="50800"/>
                <a:solidFill>
                  <a:srgbClr val="36EA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Make up new words:</a:t>
            </a:r>
            <a:endParaRPr lang="ru-RU" sz="6600" b="1" cap="none" spc="0" dirty="0">
              <a:ln w="50800"/>
              <a:solidFill>
                <a:srgbClr val="36EA0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348880"/>
            <a:ext cx="9018816" cy="178510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Comic Sans MS" pitchFamily="66" charset="0"/>
              </a:rPr>
              <a:t>pronunciation</a:t>
            </a:r>
            <a:endParaRPr lang="ru-RU" sz="11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08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90857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876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805542" y="0"/>
            <a:ext cx="55329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r>
              <a:rPr 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. Create a phrase</a:t>
            </a:r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endParaRPr lang="ru-R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22302" y="939647"/>
            <a:ext cx="649940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a/ make up the word </a:t>
            </a:r>
          </a:p>
          <a:p>
            <a:pPr algn="ctr"/>
            <a:r>
              <a:rPr lang="en-US" sz="54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from the letters</a:t>
            </a:r>
            <a:endParaRPr lang="ru-RU" sz="54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63487" y="3420124"/>
            <a:ext cx="48763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</a:t>
            </a:r>
            <a:endParaRPr lang="ru-RU" sz="9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72927" y="3420124"/>
            <a:ext cx="48763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</a:t>
            </a:r>
            <a:endParaRPr lang="ru-RU" sz="9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01295" y="3420124"/>
            <a:ext cx="80502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</a:t>
            </a:r>
            <a:endParaRPr lang="ru-RU" sz="9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51756" y="3420124"/>
            <a:ext cx="76655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</a:t>
            </a:r>
            <a:endParaRPr lang="ru-RU" sz="9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109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79512" y="2462"/>
            <a:ext cx="881745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b/ count, and write the answers</a:t>
            </a:r>
            <a:r>
              <a:rPr lang="ru-RU" sz="48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</a:p>
          <a:p>
            <a:pPr algn="ctr"/>
            <a:endParaRPr lang="ru-RU" sz="48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1734" y="1268759"/>
            <a:ext cx="8413009" cy="2369880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914400" indent="-914400" algn="ctr">
              <a:buAutoNum type="arabicPeriod"/>
            </a:pPr>
            <a:r>
              <a:rPr lang="en-US" sz="5400" b="1" cap="all" dirty="0" smtClean="0">
                <a:ln/>
                <a:solidFill>
                  <a:schemeClr val="bg1">
                    <a:lumMod val="95000"/>
                  </a:schemeClr>
                </a:solidFill>
                <a:effectLst/>
              </a:rPr>
              <a:t>Zero + one = </a:t>
            </a:r>
          </a:p>
          <a:p>
            <a:pPr algn="ctr"/>
            <a:r>
              <a:rPr lang="en-US" sz="5400" b="1" cap="all" spc="0" dirty="0" smtClean="0">
                <a:ln/>
                <a:solidFill>
                  <a:schemeClr val="bg1">
                    <a:lumMod val="95000"/>
                  </a:schemeClr>
                </a:solidFill>
                <a:effectLst/>
              </a:rPr>
              <a:t>2. Three + eleven =</a:t>
            </a:r>
          </a:p>
          <a:p>
            <a:pPr algn="ctr"/>
            <a:r>
              <a:rPr lang="en-US" sz="4000" b="1" cap="all" dirty="0" smtClean="0">
                <a:ln/>
                <a:solidFill>
                  <a:schemeClr val="bg1">
                    <a:lumMod val="95000"/>
                  </a:schemeClr>
                </a:solidFill>
                <a:effectLst/>
              </a:rPr>
              <a:t>3.(Eighty nine – eighty one): two =</a:t>
            </a:r>
            <a:endParaRPr lang="ru-RU" sz="4000" b="1" cap="all" spc="0" dirty="0">
              <a:ln/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2613" y="4149080"/>
            <a:ext cx="764138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Your answers will help you to write</a:t>
            </a:r>
          </a:p>
          <a:p>
            <a:pPr algn="ctr"/>
            <a:r>
              <a:rPr lang="en-US" sz="4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the second word of the phrase:</a:t>
            </a:r>
          </a:p>
          <a:p>
            <a:pPr algn="ctr"/>
            <a:r>
              <a:rPr lang="en-US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Example: 12+7=19 - S</a:t>
            </a:r>
            <a:endParaRPr lang="ru-RU" sz="4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64345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957392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188639"/>
            <a:ext cx="851156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 smtClean="0">
                <a:ln w="11430"/>
                <a:solidFill>
                  <a:srgbClr val="FFFF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c/ Choose the end of the phrase:</a:t>
            </a:r>
            <a:endParaRPr lang="ru-RU" sz="4800" b="1" cap="none" spc="0" dirty="0">
              <a:ln w="11430"/>
              <a:solidFill>
                <a:srgbClr val="FFFF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1268760"/>
            <a:ext cx="6292877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 algn="ctr">
              <a:buAutoNum type="arabicPeriod"/>
            </a:pPr>
            <a:r>
              <a:rPr lang="en-US" sz="6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smile</a:t>
            </a:r>
          </a:p>
          <a:p>
            <a:pPr marL="914400" indent="-914400" algn="ctr">
              <a:buAutoNum type="arabicPeriod"/>
            </a:pPr>
            <a:r>
              <a:rPr lang="en-US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sleep</a:t>
            </a:r>
          </a:p>
          <a:p>
            <a:pPr marL="914400" indent="-914400" algn="ctr">
              <a:buAutoNum type="arabicPeriod"/>
            </a:pPr>
            <a:r>
              <a:rPr lang="en-US" sz="6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learn</a:t>
            </a:r>
          </a:p>
          <a:p>
            <a:pPr marL="914400" indent="-914400" algn="ctr">
              <a:buAutoNum type="arabicPeriod"/>
            </a:pPr>
            <a:r>
              <a:rPr lang="en-US" sz="6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get knowledge</a:t>
            </a:r>
          </a:p>
          <a:p>
            <a:pPr marL="914400" indent="-914400" algn="ctr">
              <a:buAutoNum type="arabicPeriod"/>
            </a:pPr>
            <a:r>
              <a:rPr lang="en-US" sz="6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be happy</a:t>
            </a:r>
            <a:endParaRPr lang="ru-RU" sz="6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61016" y="5980203"/>
            <a:ext cx="777424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Write down the whole phrase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187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</p:spPr>
      </p:pic>
      <p:sp>
        <p:nvSpPr>
          <p:cNvPr id="6" name="Прямоугольник 5"/>
          <p:cNvSpPr/>
          <p:nvPr/>
        </p:nvSpPr>
        <p:spPr>
          <a:xfrm>
            <a:off x="2357267" y="116632"/>
            <a:ext cx="3863622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Match: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700808"/>
            <a:ext cx="10044608" cy="550920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year’s Day</a:t>
            </a:r>
          </a:p>
          <a:p>
            <a:pPr marL="342900" indent="-342900">
              <a:buAutoNum type="arabicPeriod"/>
            </a:pPr>
            <a:r>
              <a:rPr lang="en-US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St. Valentine’s Day</a:t>
            </a:r>
          </a:p>
          <a:p>
            <a:pPr marL="342900" indent="-342900">
              <a:buAutoNum type="arabicPeriod"/>
            </a:pPr>
            <a:r>
              <a:rPr lang="en-US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Easter Festival</a:t>
            </a:r>
          </a:p>
          <a:p>
            <a:pPr marL="342900" indent="-342900">
              <a:buAutoNum type="arabicPeriod"/>
            </a:pPr>
            <a:r>
              <a:rPr lang="en-US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Guy Fawkes’ Night</a:t>
            </a:r>
          </a:p>
          <a:p>
            <a:pPr marL="342900" indent="-342900">
              <a:buAutoNum type="arabicPeriod"/>
            </a:pPr>
            <a:r>
              <a:rPr lang="en-US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Halloween</a:t>
            </a:r>
          </a:p>
          <a:p>
            <a:pPr marL="342900" indent="-342900">
              <a:buAutoNum type="arabicPeriod"/>
            </a:pPr>
            <a:r>
              <a:rPr lang="en-US" sz="4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Christmas</a:t>
            </a:r>
          </a:p>
          <a:p>
            <a:pPr marL="342900" indent="-342900">
              <a:buAutoNum type="arabicPeriod"/>
            </a:pPr>
            <a:endParaRPr lang="en-US" sz="4400" dirty="0"/>
          </a:p>
          <a:p>
            <a:pPr marL="342900" indent="-342900">
              <a:buAutoNum type="arabicPeriod"/>
            </a:pPr>
            <a:endParaRPr lang="en-US" sz="4400" dirty="0" smtClean="0"/>
          </a:p>
          <a:p>
            <a:pPr marL="342900" indent="-342900">
              <a:buAutoNum type="alphaLcPeriod"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 of October</a:t>
            </a:r>
          </a:p>
          <a:p>
            <a:pPr marL="342900" indent="-342900">
              <a:buAutoNum type="alphaLcPeriod"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of December</a:t>
            </a:r>
          </a:p>
          <a:p>
            <a:pPr marL="342900" indent="-342900">
              <a:buAutoNum type="alphaLcPeriod"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of January</a:t>
            </a:r>
          </a:p>
          <a:p>
            <a:pPr marL="342900" indent="-342900">
              <a:buAutoNum type="alphaLcPeriod"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of February</a:t>
            </a:r>
          </a:p>
          <a:p>
            <a:pPr marL="342900" indent="-342900">
              <a:buAutoNum type="alphaLcPeriod"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of November</a:t>
            </a:r>
          </a:p>
          <a:p>
            <a:pPr marL="342900" indent="-342900">
              <a:buAutoNum type="alphaLcPeriod"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March or April</a:t>
            </a:r>
          </a:p>
        </p:txBody>
      </p:sp>
    </p:spTree>
    <p:extLst>
      <p:ext uri="{BB962C8B-B14F-4D97-AF65-F5344CB8AC3E}">
        <p14:creationId xmlns:p14="http://schemas.microsoft.com/office/powerpoint/2010/main" val="16213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7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795552" y="30171"/>
            <a:ext cx="29022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508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</a:rPr>
              <a:t>3. Match:</a:t>
            </a:r>
            <a:endParaRPr lang="ru-RU" sz="5400" b="1" cap="none" spc="0" dirty="0">
              <a:ln w="50800">
                <a:solidFill>
                  <a:schemeClr val="bg1"/>
                </a:solidFill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396552" y="987983"/>
            <a:ext cx="9797480" cy="12557284"/>
          </a:xfrm>
          <a:prstGeom prst="rect">
            <a:avLst/>
          </a:prstGeom>
          <a:noFill/>
        </p:spPr>
        <p:txBody>
          <a:bodyPr wrap="square" lIns="91440" tIns="45720" rIns="91440" bIns="45720" numCol="2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914400" indent="-914400" algn="ctr">
              <a:buAutoNum type="arabicPeriod"/>
            </a:pP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tasty</a:t>
            </a:r>
          </a:p>
          <a:p>
            <a:pPr marL="914400" indent="-914400" algn="ctr">
              <a:buAutoNum type="arabicPeriod"/>
            </a:pP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favorite</a:t>
            </a:r>
            <a:endParaRPr lang="en-US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sunbathe</a:t>
            </a:r>
          </a:p>
          <a:p>
            <a:pPr marL="914400" indent="-914400" algn="ctr">
              <a:buAutoNum type="arabicPeriod"/>
            </a:pP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change</a:t>
            </a:r>
          </a:p>
          <a:p>
            <a:pPr marL="914400" indent="-914400" algn="ctr">
              <a:buAutoNum type="arabicPeriod"/>
            </a:pP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decorate</a:t>
            </a:r>
          </a:p>
          <a:p>
            <a:pPr marL="914400" indent="-914400" algn="ctr">
              <a:buAutoNum type="arabicPeriod"/>
            </a:pP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prepare</a:t>
            </a: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en-US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14400" indent="-914400" algn="ctr">
              <a:buAutoNum type="alphaLcPeriod"/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загорать</a:t>
            </a:r>
          </a:p>
          <a:p>
            <a:pPr marL="914400" indent="-914400" algn="ctr">
              <a:buAutoNum type="alphaLcPeriod"/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украшать</a:t>
            </a:r>
          </a:p>
          <a:p>
            <a:pPr marL="914400" indent="-914400" algn="ctr">
              <a:buAutoNum type="alphaLcPeriod"/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готовить</a:t>
            </a:r>
          </a:p>
          <a:p>
            <a:pPr marL="914400" indent="-914400" algn="ctr">
              <a:buAutoNum type="alphaLcPeriod"/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менять</a:t>
            </a:r>
          </a:p>
          <a:p>
            <a:pPr marL="914400" indent="-914400" algn="ctr">
              <a:buAutoNum type="alphaLcPeriod"/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любимый</a:t>
            </a:r>
          </a:p>
          <a:p>
            <a:pPr marL="914400" indent="-914400" algn="ctr">
              <a:buAutoNum type="alphaLcPeriod"/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вкусный</a:t>
            </a:r>
          </a:p>
          <a:p>
            <a:pPr marL="914400" indent="-914400" algn="ctr">
              <a:buAutoNum type="alphaLcPeriod"/>
            </a:pPr>
            <a:endParaRPr lang="en-US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en-US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914400" indent="-914400" algn="ctr">
              <a:buAutoNum type="arabicPeriod"/>
            </a:pP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32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907476" y="188640"/>
            <a:ext cx="73290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4</a:t>
            </a:r>
            <a:r>
              <a:rPr lang="ru-RU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. </a:t>
            </a:r>
            <a:r>
              <a:rPr lang="en-US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Translate into English: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612576" y="980728"/>
            <a:ext cx="10064949" cy="5632311"/>
          </a:xfrm>
          <a:prstGeom prst="rect">
            <a:avLst/>
          </a:prstGeom>
          <a:noFill/>
        </p:spPr>
        <p:txBody>
          <a:bodyPr wrap="square" lIns="91440" tIns="45720" rIns="91440" bIns="45720" numCol="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914400" indent="-914400" algn="ctr">
              <a:buAutoNum type="arabicPeriod"/>
            </a:pPr>
            <a:r>
              <a:rPr lang="ru-RU" sz="3600" b="1" spc="50" dirty="0">
                <a:ln w="11430"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r>
              <a:rPr lang="ru-RU" sz="3600" b="1" cap="none" spc="50" dirty="0" smtClean="0">
                <a:ln w="11430"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астоящий друг</a:t>
            </a:r>
          </a:p>
          <a:p>
            <a:pPr marL="914400" indent="-914400" algn="ctr">
              <a:buAutoNum type="arabicPeriod"/>
            </a:pPr>
            <a:r>
              <a:rPr lang="ru-RU" sz="3600" b="1" spc="50" dirty="0" smtClean="0">
                <a:ln w="11430"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разные культуры</a:t>
            </a:r>
          </a:p>
          <a:p>
            <a:pPr marL="914400" indent="-914400" algn="ctr">
              <a:buAutoNum type="arabicPeriod"/>
            </a:pPr>
            <a:r>
              <a:rPr lang="ru-RU" sz="3600" b="1" cap="none" spc="50" dirty="0" smtClean="0">
                <a:ln w="11430"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высокий голос</a:t>
            </a:r>
          </a:p>
          <a:p>
            <a:pPr marL="914400" indent="-914400" algn="ctr">
              <a:buAutoNum type="arabicPeriod"/>
            </a:pPr>
            <a:r>
              <a:rPr lang="ru-RU" sz="3600" b="1" spc="50" dirty="0" smtClean="0">
                <a:ln w="11430"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свежие фрукты</a:t>
            </a:r>
          </a:p>
          <a:p>
            <a:pPr marL="914400" indent="-914400" algn="ctr">
              <a:buAutoNum type="arabicPeriod"/>
            </a:pPr>
            <a:r>
              <a:rPr lang="ru-RU" sz="3600" b="1" cap="none" spc="50" dirty="0" smtClean="0">
                <a:ln w="11430"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кататься на лыжах</a:t>
            </a:r>
          </a:p>
          <a:p>
            <a:pPr marL="914400" indent="-914400" algn="ctr">
              <a:buAutoNum type="arabicPeriod"/>
            </a:pPr>
            <a:r>
              <a:rPr lang="ru-RU" sz="3600" b="1" spc="50" dirty="0" smtClean="0">
                <a:ln w="11430"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мыть посуду</a:t>
            </a:r>
          </a:p>
          <a:p>
            <a:pPr marL="914400" indent="-914400" algn="ctr">
              <a:buAutoNum type="arabicPeriod"/>
            </a:pPr>
            <a:r>
              <a:rPr lang="ru-RU" sz="3600" b="1" cap="none" spc="50" dirty="0" smtClean="0">
                <a:ln w="11430"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завтракать</a:t>
            </a:r>
          </a:p>
          <a:p>
            <a:pPr marL="914400" indent="-914400" algn="ctr">
              <a:buAutoNum type="arabicPeriod"/>
            </a:pPr>
            <a:r>
              <a:rPr lang="ru-RU" sz="3600" b="1" spc="50" dirty="0" smtClean="0">
                <a:ln w="11430"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глупый страус</a:t>
            </a:r>
          </a:p>
          <a:p>
            <a:pPr marL="914400" indent="-914400" algn="ctr">
              <a:buAutoNum type="arabicPeriod"/>
            </a:pPr>
            <a:r>
              <a:rPr lang="ru-RU" sz="3600" b="1" cap="none" spc="50" dirty="0" smtClean="0">
                <a:ln w="11430"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храбрый заяц</a:t>
            </a:r>
          </a:p>
          <a:p>
            <a:pPr marL="914400" indent="-914400" algn="ctr">
              <a:buAutoNum type="arabicPeriod"/>
            </a:pPr>
            <a:r>
              <a:rPr lang="ru-RU" sz="3600" b="1" spc="50" dirty="0" smtClean="0">
                <a:ln w="11430">
                  <a:solidFill>
                    <a:schemeClr val="tx1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встретить ежа</a:t>
            </a:r>
            <a:endParaRPr lang="ru-RU" sz="3600" b="1" cap="none" spc="50" dirty="0">
              <a:ln w="11430">
                <a:solidFill>
                  <a:schemeClr val="tx1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435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64" y="-99391"/>
            <a:ext cx="9164929" cy="6957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43321" y="152926"/>
            <a:ext cx="74573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5.Find a pair to the word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6960" y="1412776"/>
            <a:ext cx="3548976" cy="60631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742950" indent="-742950" algn="ctr">
              <a:buAutoNum type="arabicPeriod"/>
            </a:pPr>
            <a:r>
              <a:rPr lang="en-US" sz="6000" b="1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famous</a:t>
            </a:r>
          </a:p>
          <a:p>
            <a:pPr marL="742950" indent="-742950" algn="ctr">
              <a:buAutoNum type="arabicPeriod"/>
            </a:pPr>
            <a:r>
              <a:rPr lang="en-US" sz="6000" b="1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job</a:t>
            </a:r>
          </a:p>
          <a:p>
            <a:pPr marL="742950" indent="-742950" algn="ctr">
              <a:buAutoNum type="arabicPeriod"/>
            </a:pPr>
            <a:r>
              <a:rPr lang="en-US" sz="6000" b="1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woman</a:t>
            </a:r>
          </a:p>
          <a:p>
            <a:pPr marL="742950" indent="-742950" algn="ctr">
              <a:buAutoNum type="arabicPeriod"/>
            </a:pPr>
            <a:r>
              <a:rPr lang="en-US" sz="6000" b="1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painter</a:t>
            </a:r>
          </a:p>
          <a:p>
            <a:pPr marL="742950" indent="-742950" algn="ctr">
              <a:buAutoNum type="arabicPeriod"/>
            </a:pPr>
            <a:r>
              <a:rPr lang="en-US" sz="6000" b="1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hill</a:t>
            </a:r>
          </a:p>
          <a:p>
            <a:pPr algn="ctr"/>
            <a:endParaRPr lang="en-US" sz="4400" b="1" dirty="0" smtClean="0">
              <a:ln/>
              <a:solidFill>
                <a:schemeClr val="accent3"/>
              </a:solidFill>
            </a:endParaRPr>
          </a:p>
          <a:p>
            <a:pPr marL="742950" indent="-742950" algn="ctr">
              <a:buAutoNum type="arabicPeriod"/>
            </a:pPr>
            <a:endParaRPr lang="ru-RU" sz="4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08009" y="1412776"/>
            <a:ext cx="5295069" cy="55399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914400" indent="-914400" algn="ctr">
              <a:buAutoNum type="alphaLcPeriod"/>
            </a:pPr>
            <a:r>
              <a:rPr lang="en-US" sz="6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work</a:t>
            </a:r>
          </a:p>
          <a:p>
            <a:pPr marL="914400" indent="-914400" algn="ctr">
              <a:buAutoNum type="alphaLcPeriod"/>
            </a:pPr>
            <a:r>
              <a:rPr lang="en-US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girl</a:t>
            </a:r>
          </a:p>
          <a:p>
            <a:pPr marL="914400" indent="-914400" algn="ctr">
              <a:buAutoNum type="alphaLcPeriod"/>
            </a:pPr>
            <a:r>
              <a:rPr lang="en-US" sz="6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mountain</a:t>
            </a:r>
          </a:p>
          <a:p>
            <a:pPr marL="914400" indent="-914400" algn="ctr">
              <a:buAutoNum type="alphaLcPeriod"/>
            </a:pPr>
            <a:r>
              <a:rPr lang="en-US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brush</a:t>
            </a:r>
          </a:p>
          <a:p>
            <a:pPr marL="914400" indent="-914400" algn="ctr">
              <a:buAutoNum type="alphaLcPeriod"/>
            </a:pPr>
            <a:r>
              <a:rPr lang="en-US" sz="6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well-known</a:t>
            </a:r>
          </a:p>
          <a:p>
            <a:pPr marL="914400" indent="-914400" algn="ctr">
              <a:buAutoNum type="alphaLcPeriod"/>
            </a:pP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984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295368" y="260648"/>
            <a:ext cx="66196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6. Make up the words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180854"/>
            <a:ext cx="3981024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914400" indent="-914400" algn="ctr">
              <a:buAutoNum type="arabicPeriod"/>
            </a:pPr>
            <a:r>
              <a:rPr lang="en-US" sz="6000" b="1" cap="none" spc="0" dirty="0" err="1" smtClean="0">
                <a:ln w="50800"/>
                <a:solidFill>
                  <a:schemeClr val="tx2">
                    <a:lumMod val="50000"/>
                  </a:schemeClr>
                </a:solidFill>
                <a:effectLst/>
              </a:rPr>
              <a:t>okec</a:t>
            </a:r>
            <a:endParaRPr lang="en-US" sz="6000" b="1" cap="none" spc="0" dirty="0" smtClean="0">
              <a:ln w="50800"/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914400" indent="-914400" algn="ctr">
              <a:buAutoNum type="arabicPeriod"/>
            </a:pPr>
            <a:r>
              <a:rPr lang="en-US" sz="6000" b="1" dirty="0" err="1" smtClean="0">
                <a:ln w="50800"/>
                <a:solidFill>
                  <a:schemeClr val="tx2">
                    <a:lumMod val="50000"/>
                  </a:schemeClr>
                </a:solidFill>
              </a:rPr>
              <a:t>dalsa</a:t>
            </a:r>
            <a:endParaRPr lang="en-US" sz="6000" b="1" dirty="0" smtClean="0">
              <a:ln w="50800"/>
              <a:solidFill>
                <a:schemeClr val="tx2">
                  <a:lumMod val="50000"/>
                </a:schemeClr>
              </a:solidFill>
            </a:endParaRPr>
          </a:p>
          <a:p>
            <a:pPr marL="914400" indent="-914400" algn="ctr">
              <a:buAutoNum type="arabicPeriod"/>
            </a:pPr>
            <a:r>
              <a:rPr lang="en-US" sz="6000" b="1" cap="none" spc="0" dirty="0" err="1" smtClean="0">
                <a:ln w="50800"/>
                <a:solidFill>
                  <a:schemeClr val="tx2">
                    <a:lumMod val="50000"/>
                  </a:schemeClr>
                </a:solidFill>
                <a:effectLst/>
              </a:rPr>
              <a:t>eeffoc</a:t>
            </a:r>
            <a:endParaRPr lang="en-US" sz="6000" b="1" cap="none" spc="0" dirty="0" smtClean="0">
              <a:ln w="50800"/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914400" indent="-914400" algn="ctr">
              <a:buAutoNum type="arabicPeriod"/>
            </a:pPr>
            <a:r>
              <a:rPr lang="en-US" sz="6000" b="1" dirty="0" err="1" smtClean="0">
                <a:ln w="50800"/>
                <a:solidFill>
                  <a:schemeClr val="tx2">
                    <a:lumMod val="50000"/>
                  </a:schemeClr>
                </a:solidFill>
              </a:rPr>
              <a:t>oups</a:t>
            </a:r>
            <a:endParaRPr lang="en-US" sz="6000" b="1" dirty="0" smtClean="0">
              <a:ln w="50800"/>
              <a:solidFill>
                <a:schemeClr val="tx2">
                  <a:lumMod val="50000"/>
                </a:schemeClr>
              </a:solidFill>
            </a:endParaRPr>
          </a:p>
          <a:p>
            <a:pPr marL="914400" indent="-914400" algn="ctr">
              <a:buAutoNum type="arabicPeriod"/>
            </a:pPr>
            <a:r>
              <a:rPr lang="en-US" sz="6000" b="1" cap="none" spc="0" dirty="0" err="1" smtClean="0">
                <a:ln w="50800"/>
                <a:solidFill>
                  <a:schemeClr val="tx2">
                    <a:lumMod val="50000"/>
                  </a:schemeClr>
                </a:solidFill>
                <a:effectLst/>
              </a:rPr>
              <a:t>oraegn</a:t>
            </a:r>
            <a:endParaRPr lang="en-US" sz="6000" b="1" cap="none" spc="0" dirty="0" smtClean="0">
              <a:ln w="50800"/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914400" indent="-914400" algn="ctr">
              <a:buAutoNum type="arabicPeriod"/>
            </a:pPr>
            <a:r>
              <a:rPr lang="en-US" sz="6000" b="1" dirty="0" err="1" smtClean="0">
                <a:ln w="50800"/>
                <a:solidFill>
                  <a:schemeClr val="tx2">
                    <a:lumMod val="50000"/>
                  </a:schemeClr>
                </a:solidFill>
              </a:rPr>
              <a:t>zzapi</a:t>
            </a:r>
            <a:endParaRPr lang="ru-RU" sz="6000" b="1" cap="none" spc="0" dirty="0">
              <a:ln w="5080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79371" y="1180853"/>
            <a:ext cx="4492513" cy="56323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6000" b="1" cap="none" spc="0" dirty="0" smtClean="0">
                <a:ln w="50800"/>
                <a:solidFill>
                  <a:srgbClr val="002060"/>
                </a:solidFill>
                <a:effectLst/>
              </a:rPr>
              <a:t>7. </a:t>
            </a:r>
            <a:r>
              <a:rPr lang="en-US" sz="6000" b="1" cap="none" spc="0" dirty="0" err="1" smtClean="0">
                <a:ln w="50800"/>
                <a:solidFill>
                  <a:srgbClr val="002060"/>
                </a:solidFill>
                <a:effectLst/>
              </a:rPr>
              <a:t>sawindch</a:t>
            </a:r>
            <a:endParaRPr lang="en-US" sz="6000" b="1" cap="none" spc="0" dirty="0" smtClean="0">
              <a:ln w="50800"/>
              <a:solidFill>
                <a:srgbClr val="002060"/>
              </a:solidFill>
              <a:effectLst/>
            </a:endParaRPr>
          </a:p>
          <a:p>
            <a:pPr algn="ctr"/>
            <a:r>
              <a:rPr lang="en-US" sz="6000" b="1" cap="none" spc="0" dirty="0" smtClean="0">
                <a:ln w="50800"/>
                <a:solidFill>
                  <a:srgbClr val="002060"/>
                </a:solidFill>
                <a:effectLst/>
              </a:rPr>
              <a:t>8. </a:t>
            </a:r>
            <a:r>
              <a:rPr lang="en-US" sz="6000" b="1" cap="none" spc="0" smtClean="0">
                <a:ln w="50800"/>
                <a:solidFill>
                  <a:srgbClr val="002060"/>
                </a:solidFill>
                <a:effectLst/>
              </a:rPr>
              <a:t>burghamer</a:t>
            </a:r>
            <a:endParaRPr lang="en-US" sz="6000" b="1" cap="none" spc="0" dirty="0" smtClean="0">
              <a:ln w="50800"/>
              <a:solidFill>
                <a:srgbClr val="002060"/>
              </a:solidFill>
              <a:effectLst/>
            </a:endParaRPr>
          </a:p>
          <a:p>
            <a:pPr algn="ctr"/>
            <a:r>
              <a:rPr lang="en-US" sz="6000" b="1" cap="none" spc="0" dirty="0" smtClean="0">
                <a:ln w="50800"/>
                <a:solidFill>
                  <a:srgbClr val="002060"/>
                </a:solidFill>
                <a:effectLst/>
              </a:rPr>
              <a:t>9. </a:t>
            </a:r>
            <a:r>
              <a:rPr lang="en-US" sz="6000" b="1" cap="none" spc="0" dirty="0" err="1" smtClean="0">
                <a:ln w="50800"/>
                <a:solidFill>
                  <a:srgbClr val="002060"/>
                </a:solidFill>
                <a:effectLst/>
              </a:rPr>
              <a:t>cholacote</a:t>
            </a:r>
            <a:endParaRPr lang="en-US" sz="6000" b="1" cap="none" spc="0" dirty="0" smtClean="0">
              <a:ln w="50800"/>
              <a:solidFill>
                <a:srgbClr val="002060"/>
              </a:solidFill>
              <a:effectLst/>
            </a:endParaRPr>
          </a:p>
          <a:p>
            <a:pPr algn="ctr"/>
            <a:r>
              <a:rPr lang="en-US" sz="6000" b="1" cap="none" spc="0" dirty="0" smtClean="0">
                <a:ln w="50800"/>
                <a:solidFill>
                  <a:srgbClr val="002060"/>
                </a:solidFill>
                <a:effectLst/>
              </a:rPr>
              <a:t>10. </a:t>
            </a:r>
            <a:r>
              <a:rPr lang="en-US" sz="6000" b="1" cap="none" spc="0" dirty="0" err="1" smtClean="0">
                <a:ln w="50800"/>
                <a:solidFill>
                  <a:srgbClr val="002060"/>
                </a:solidFill>
                <a:effectLst/>
              </a:rPr>
              <a:t>cbgabae</a:t>
            </a:r>
            <a:endParaRPr lang="en-US" sz="6000" b="1" cap="none" spc="0" dirty="0" smtClean="0">
              <a:ln w="50800"/>
              <a:solidFill>
                <a:srgbClr val="002060"/>
              </a:solidFill>
              <a:effectLst/>
            </a:endParaRPr>
          </a:p>
          <a:p>
            <a:pPr algn="ctr"/>
            <a:r>
              <a:rPr lang="en-US" sz="6000" b="1" cap="none" spc="0" dirty="0" smtClean="0">
                <a:ln w="50800"/>
                <a:solidFill>
                  <a:srgbClr val="002060"/>
                </a:solidFill>
                <a:effectLst/>
              </a:rPr>
              <a:t>11. </a:t>
            </a:r>
            <a:r>
              <a:rPr lang="en-US" sz="6000" b="1" cap="none" spc="0" dirty="0" err="1" smtClean="0">
                <a:ln w="50800"/>
                <a:solidFill>
                  <a:srgbClr val="002060"/>
                </a:solidFill>
                <a:effectLst/>
              </a:rPr>
              <a:t>tun</a:t>
            </a:r>
            <a:endParaRPr lang="en-US" sz="6000" b="1" cap="none" spc="0" dirty="0" smtClean="0">
              <a:ln w="50800"/>
              <a:solidFill>
                <a:srgbClr val="002060"/>
              </a:solidFill>
              <a:effectLst/>
            </a:endParaRPr>
          </a:p>
          <a:p>
            <a:pPr algn="ctr"/>
            <a:r>
              <a:rPr lang="en-US" sz="6000" b="1" cap="none" spc="0" dirty="0" smtClean="0">
                <a:ln w="50800"/>
                <a:solidFill>
                  <a:srgbClr val="002060"/>
                </a:solidFill>
                <a:effectLst/>
              </a:rPr>
              <a:t>12. </a:t>
            </a:r>
            <a:r>
              <a:rPr lang="en-US" sz="6000" b="1" cap="none" spc="0" dirty="0" err="1" smtClean="0">
                <a:ln w="50800"/>
                <a:solidFill>
                  <a:srgbClr val="002060"/>
                </a:solidFill>
                <a:effectLst/>
              </a:rPr>
              <a:t>yheno</a:t>
            </a:r>
            <a:endParaRPr lang="ru-RU" sz="6000" b="1" cap="none" spc="0" dirty="0">
              <a:ln w="50800"/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6069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730</TotalTime>
  <Words>725</Words>
  <Application>Microsoft Office PowerPoint</Application>
  <PresentationFormat>Экран (4:3)</PresentationFormat>
  <Paragraphs>208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</dc:creator>
  <cp:lastModifiedBy>Таня</cp:lastModifiedBy>
  <cp:revision>45</cp:revision>
  <dcterms:created xsi:type="dcterms:W3CDTF">2013-04-05T04:53:28Z</dcterms:created>
  <dcterms:modified xsi:type="dcterms:W3CDTF">2013-10-28T14:04:48Z</dcterms:modified>
</cp:coreProperties>
</file>