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9" r:id="rId10"/>
    <p:sldId id="264" r:id="rId11"/>
    <p:sldId id="270" r:id="rId12"/>
    <p:sldId id="273" r:id="rId13"/>
    <p:sldId id="272" r:id="rId14"/>
    <p:sldId id="271" r:id="rId15"/>
    <p:sldId id="265" r:id="rId16"/>
    <p:sldId id="266" r:id="rId17"/>
    <p:sldId id="267" r:id="rId18"/>
    <p:sldId id="268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84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20.04.2009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20.04.2009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20.04.2009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20.04.2009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wmf"/><Relationship Id="rId5" Type="http://schemas.openxmlformats.org/officeDocument/2006/relationships/image" Target="../media/image27.jpeg"/><Relationship Id="rId4" Type="http://schemas.openxmlformats.org/officeDocument/2006/relationships/image" Target="../media/image26.gi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image" Target="../media/image30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wmf"/><Relationship Id="rId5" Type="http://schemas.openxmlformats.org/officeDocument/2006/relationships/image" Target="../media/image33.wmf"/><Relationship Id="rId4" Type="http://schemas.openxmlformats.org/officeDocument/2006/relationships/image" Target="../media/image32.w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image" Target="../media/image36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wmf"/><Relationship Id="rId4" Type="http://schemas.openxmlformats.org/officeDocument/2006/relationships/image" Target="../media/image38.w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image" Target="../media/image41.w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7" Type="http://schemas.openxmlformats.org/officeDocument/2006/relationships/image" Target="../media/image14.wmf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gif"/><Relationship Id="rId5" Type="http://schemas.openxmlformats.org/officeDocument/2006/relationships/image" Target="../media/image12.wmf"/><Relationship Id="rId4" Type="http://schemas.openxmlformats.org/officeDocument/2006/relationships/image" Target="../media/image11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wmf"/><Relationship Id="rId5" Type="http://schemas.openxmlformats.org/officeDocument/2006/relationships/image" Target="../media/image18.wmf"/><Relationship Id="rId4" Type="http://schemas.openxmlformats.org/officeDocument/2006/relationships/image" Target="../media/image17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wmf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929354"/>
          </a:xfrm>
        </p:spPr>
        <p:txBody>
          <a:bodyPr>
            <a:normAutofit fontScale="92500" lnSpcReduction="10000"/>
          </a:bodyPr>
          <a:lstStyle/>
          <a:p>
            <a:endParaRPr lang="ru-RU" dirty="0" smtClean="0"/>
          </a:p>
          <a:p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sz="4000" b="1" dirty="0" smtClean="0">
                <a:solidFill>
                  <a:srgbClr val="C00000"/>
                </a:solidFill>
              </a:rPr>
              <a:t>4 «Д» </a:t>
            </a:r>
          </a:p>
          <a:p>
            <a:pPr algn="ctr">
              <a:buNone/>
            </a:pPr>
            <a:r>
              <a:rPr lang="ru-RU" sz="4000" b="1" dirty="0" smtClean="0">
                <a:solidFill>
                  <a:srgbClr val="C00000"/>
                </a:solidFill>
              </a:rPr>
              <a:t> Классный руководитель </a:t>
            </a:r>
          </a:p>
          <a:p>
            <a:pPr algn="ctr">
              <a:buNone/>
            </a:pPr>
            <a:r>
              <a:rPr lang="ru-RU" sz="4000" b="1" dirty="0" smtClean="0">
                <a:solidFill>
                  <a:srgbClr val="C00000"/>
                </a:solidFill>
              </a:rPr>
              <a:t>Валентина Николаевна Власова</a:t>
            </a:r>
          </a:p>
          <a:p>
            <a:pPr algn="ctr">
              <a:buNone/>
            </a:pPr>
            <a:endParaRPr lang="ru-RU" sz="4000" b="1" dirty="0" smtClean="0">
              <a:solidFill>
                <a:srgbClr val="C00000"/>
              </a:solidFill>
            </a:endParaRPr>
          </a:p>
          <a:p>
            <a:pPr algn="ctr">
              <a:buNone/>
            </a:pPr>
            <a:r>
              <a:rPr lang="ru-RU" sz="4000" b="1" dirty="0" smtClean="0">
                <a:solidFill>
                  <a:srgbClr val="C00000"/>
                </a:solidFill>
              </a:rPr>
              <a:t>2009 год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428992" y="1357298"/>
            <a:ext cx="4786346" cy="1015663"/>
          </a:xfrm>
          <a:prstGeom prst="rect">
            <a:avLst/>
          </a:prstGeom>
          <a:solidFill>
            <a:srgbClr val="FFFF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Классный час</a:t>
            </a:r>
            <a:endParaRPr lang="ru-RU" sz="6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" name="Рисунок 3" descr="AG00040_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485" y="285728"/>
            <a:ext cx="2962161" cy="32861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ПРИЁМЫ ЗАПОМИНАНИЯ: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357299"/>
            <a:ext cx="8229600" cy="1500198"/>
          </a:xfrm>
          <a:ln w="38100">
            <a:solidFill>
              <a:srgbClr val="C00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sz="3600" b="1" dirty="0" smtClean="0">
                <a:solidFill>
                  <a:srgbClr val="7030A0"/>
                </a:solidFill>
              </a:rPr>
              <a:t>Приём «Накручивание </a:t>
            </a:r>
          </a:p>
          <a:p>
            <a:pPr>
              <a:buNone/>
            </a:pPr>
            <a:r>
              <a:rPr lang="ru-RU" sz="3600" b="1" dirty="0" smtClean="0">
                <a:solidFill>
                  <a:srgbClr val="7030A0"/>
                </a:solidFill>
              </a:rPr>
              <a:t>                   на </a:t>
            </a:r>
            <a:r>
              <a:rPr lang="ru-RU" sz="3600" b="1" dirty="0" smtClean="0">
                <a:solidFill>
                  <a:srgbClr val="7030A0"/>
                </a:solidFill>
              </a:rPr>
              <a:t>карандаш»</a:t>
            </a:r>
          </a:p>
          <a:p>
            <a:pPr>
              <a:buNone/>
            </a:pPr>
            <a:endParaRPr lang="ru-RU" b="1" dirty="0" smtClean="0">
              <a:solidFill>
                <a:srgbClr val="7030A0"/>
              </a:solidFill>
            </a:endParaRPr>
          </a:p>
          <a:p>
            <a:endParaRPr lang="ru-RU" b="1" dirty="0" smtClean="0">
              <a:solidFill>
                <a:srgbClr val="7030A0"/>
              </a:solidFill>
            </a:endParaRPr>
          </a:p>
          <a:p>
            <a:pPr>
              <a:buNone/>
            </a:pPr>
            <a:endParaRPr lang="ru-RU" b="1" dirty="0" smtClean="0">
              <a:solidFill>
                <a:srgbClr val="7030A0"/>
              </a:solidFill>
            </a:endParaRPr>
          </a:p>
          <a:p>
            <a:pPr>
              <a:buNone/>
            </a:pP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5" name="Рисунок 4" descr="ED00184_.WM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93683">
            <a:off x="5451470" y="1505449"/>
            <a:ext cx="3758272" cy="164307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28596" y="3429000"/>
            <a:ext cx="8286808" cy="1569660"/>
          </a:xfrm>
          <a:prstGeom prst="rect">
            <a:avLst/>
          </a:prstGeom>
          <a:solidFill>
            <a:srgbClr val="FFFF00"/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Проверь себя: 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рука, мальчик, глаза, банан, волосы, кошка, липа, обезьяна, ромашка, нос</a:t>
            </a:r>
            <a:endParaRPr lang="ru-RU" sz="3200" b="1" dirty="0">
              <a:solidFill>
                <a:srgbClr val="C00000"/>
              </a:solidFill>
            </a:endParaRPr>
          </a:p>
        </p:txBody>
      </p:sp>
      <p:pic>
        <p:nvPicPr>
          <p:cNvPr id="7" name="Picture 9" descr="C:\Documents and Settings\1\Рабочий стол\картинки для презентаций\J0151073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4857760"/>
            <a:ext cx="1830387" cy="1795463"/>
          </a:xfrm>
          <a:prstGeom prst="rect">
            <a:avLst/>
          </a:prstGeom>
          <a:noFill/>
        </p:spPr>
      </p:pic>
      <p:pic>
        <p:nvPicPr>
          <p:cNvPr id="3074" name="Picture 2" descr="C:\Documents and Settings\1\Рабочий стол\картинки для презентаций\BD19563_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15206" y="4929198"/>
            <a:ext cx="1714512" cy="1643074"/>
          </a:xfrm>
          <a:prstGeom prst="rect">
            <a:avLst/>
          </a:prstGeom>
          <a:noFill/>
        </p:spPr>
      </p:pic>
      <p:pic>
        <p:nvPicPr>
          <p:cNvPr id="3075" name="Picture 3" descr="C:\Documents and Settings\1\Рабочий стол\картинки для презентаций\J0099165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86050" y="5143512"/>
            <a:ext cx="1643074" cy="1500174"/>
          </a:xfrm>
          <a:prstGeom prst="rect">
            <a:avLst/>
          </a:prstGeom>
          <a:noFill/>
        </p:spPr>
      </p:pic>
      <p:pic>
        <p:nvPicPr>
          <p:cNvPr id="3076" name="Picture 4" descr="C:\Documents and Settings\1\Рабочий стол\картинки для презентаций\NA02125_.WMF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357818" y="5143512"/>
            <a:ext cx="1203325" cy="13620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Что бы это значило?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357298"/>
            <a:ext cx="4143404" cy="4143404"/>
          </a:xfrm>
          <a:ln w="38100">
            <a:solidFill>
              <a:srgbClr val="C00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endParaRPr lang="ru-RU" b="1" dirty="0" smtClean="0">
              <a:solidFill>
                <a:srgbClr val="7030A0"/>
              </a:solidFill>
            </a:endParaRPr>
          </a:p>
          <a:p>
            <a:pPr algn="ctr">
              <a:buNone/>
            </a:pPr>
            <a:r>
              <a:rPr lang="ru-RU" b="1" dirty="0" smtClean="0">
                <a:solidFill>
                  <a:srgbClr val="7030A0"/>
                </a:solidFill>
              </a:rPr>
              <a:t>«</a:t>
            </a:r>
            <a:r>
              <a:rPr lang="ru-RU" b="1" dirty="0" smtClean="0">
                <a:solidFill>
                  <a:srgbClr val="7030A0"/>
                </a:solidFill>
              </a:rPr>
              <a:t>Узелок на память»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7030A0"/>
                </a:solidFill>
              </a:rPr>
              <a:t>«Заруби себе на носу»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7030A0"/>
                </a:solidFill>
              </a:rPr>
              <a:t>«Намотай на ус»</a:t>
            </a:r>
          </a:p>
          <a:p>
            <a:pPr>
              <a:buNone/>
            </a:pP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0034" y="5857892"/>
            <a:ext cx="8143932" cy="584775"/>
          </a:xfrm>
          <a:prstGeom prst="rect">
            <a:avLst/>
          </a:prstGeom>
          <a:solidFill>
            <a:srgbClr val="FFFF00"/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Рисунки - пиктограммы</a:t>
            </a:r>
            <a:endParaRPr lang="ru-RU" sz="3200" b="1" dirty="0">
              <a:solidFill>
                <a:srgbClr val="C00000"/>
              </a:solidFill>
            </a:endParaRPr>
          </a:p>
        </p:txBody>
      </p:sp>
      <p:pic>
        <p:nvPicPr>
          <p:cNvPr id="1026" name="Picture 2" descr="H:\Новая папка\Изображение 149.jpg"/>
          <p:cNvPicPr>
            <a:picLocks noChangeAspect="1" noChangeArrowheads="1"/>
          </p:cNvPicPr>
          <p:nvPr/>
        </p:nvPicPr>
        <p:blipFill>
          <a:blip r:embed="rId2">
            <a:lum bright="23000" contrast="48000"/>
          </a:blip>
          <a:srcRect l="9196" t="13919" r="63209" b="56338"/>
          <a:stretch>
            <a:fillRect/>
          </a:stretch>
        </p:blipFill>
        <p:spPr bwMode="auto">
          <a:xfrm rot="10800000">
            <a:off x="4929190" y="1357298"/>
            <a:ext cx="4000528" cy="4143404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ПРИЁМЫ ЗАПОМИНАНИЯ: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500175"/>
            <a:ext cx="8229600" cy="1500198"/>
          </a:xfrm>
          <a:ln w="38100">
            <a:solidFill>
              <a:srgbClr val="C00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7030A0"/>
                </a:solidFill>
              </a:rPr>
              <a:t>Приём «Рисуночное письмо»</a:t>
            </a:r>
            <a:endParaRPr lang="ru-RU" sz="3600" b="1" dirty="0">
              <a:solidFill>
                <a:srgbClr val="7030A0"/>
              </a:solidFill>
            </a:endParaRPr>
          </a:p>
        </p:txBody>
      </p:sp>
      <p:pic>
        <p:nvPicPr>
          <p:cNvPr id="4098" name="Picture 2" descr="C:\Documents and Settings\1\Рабочий стол\картинки для презентаций\PRRT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4612" y="4429132"/>
            <a:ext cx="1857388" cy="2000264"/>
          </a:xfrm>
          <a:prstGeom prst="rect">
            <a:avLst/>
          </a:prstGeom>
          <a:noFill/>
        </p:spPr>
      </p:pic>
      <p:pic>
        <p:nvPicPr>
          <p:cNvPr id="4099" name="Picture 3" descr="C:\Documents and Settings\1\Рабочий стол\картинки для презентаций\RECYCLE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72264" y="4786322"/>
            <a:ext cx="2357454" cy="1643074"/>
          </a:xfrm>
          <a:prstGeom prst="rect">
            <a:avLst/>
          </a:prstGeom>
          <a:noFill/>
        </p:spPr>
      </p:pic>
      <p:pic>
        <p:nvPicPr>
          <p:cNvPr id="4100" name="Picture 4" descr="C:\Documents and Settings\1\Рабочий стол\картинки для презентаций\SO00913_.WM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43504" y="3000372"/>
            <a:ext cx="1695450" cy="1598613"/>
          </a:xfrm>
          <a:prstGeom prst="rect">
            <a:avLst/>
          </a:prstGeom>
          <a:noFill/>
        </p:spPr>
      </p:pic>
      <p:pic>
        <p:nvPicPr>
          <p:cNvPr id="4101" name="Picture 5" descr="C:\Documents and Settings\1\Рабочий стол\картинки для презентаций\SY00170_.WM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072330" y="1000108"/>
            <a:ext cx="1928826" cy="1714512"/>
          </a:xfrm>
          <a:prstGeom prst="rect">
            <a:avLst/>
          </a:prstGeom>
          <a:noFill/>
        </p:spPr>
      </p:pic>
      <p:pic>
        <p:nvPicPr>
          <p:cNvPr id="4102" name="Picture 6" descr="C:\Documents and Settings\1\Рабочий стол\картинки для презентаций\NA02009_.WMF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7158" y="3429000"/>
            <a:ext cx="1798637" cy="14525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Documents and Settings\1\Рабочий стол\картинки для презентаций\картинки\oceans\01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ПРИЁМЫ ЗАПОМИНАНИЯ: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357298"/>
            <a:ext cx="4143404" cy="5143536"/>
          </a:xfrm>
          <a:ln w="38100">
            <a:solidFill>
              <a:srgbClr val="C00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</a:rPr>
              <a:t>Приём 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</a:rPr>
              <a:t>«Рисуночное письмо»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7030A0"/>
                </a:solidFill>
              </a:rPr>
              <a:t>Проверь себя: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7030A0"/>
                </a:solidFill>
              </a:rPr>
              <a:t> весёлый праздник 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7030A0"/>
                </a:solidFill>
              </a:rPr>
              <a:t> тяжёлая работа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7030A0"/>
                </a:solidFill>
              </a:rPr>
              <a:t> развитие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7030A0"/>
                </a:solidFill>
              </a:rPr>
              <a:t>вкусный ужин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7030A0"/>
                </a:solidFill>
              </a:rPr>
              <a:t> смелый поступок гололедица 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1031" name="Picture 7" descr="C:\Documents and Settings\1\Рабочий стол\картинки для презентаций\HH01923_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29454" y="4214818"/>
            <a:ext cx="1928826" cy="2000264"/>
          </a:xfrm>
          <a:prstGeom prst="rect">
            <a:avLst/>
          </a:prstGeom>
          <a:noFill/>
        </p:spPr>
      </p:pic>
      <p:pic>
        <p:nvPicPr>
          <p:cNvPr id="1032" name="Picture 8" descr="C:\Documents and Settings\1\Рабочий стол\картинки для презентаций\IN00956_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1357298"/>
            <a:ext cx="1857388" cy="1357322"/>
          </a:xfrm>
          <a:prstGeom prst="rect">
            <a:avLst/>
          </a:prstGeom>
          <a:noFill/>
        </p:spPr>
      </p:pic>
      <p:pic>
        <p:nvPicPr>
          <p:cNvPr id="1034" name="Picture 10" descr="C:\Documents and Settings\1\Рабочий стол\картинки для презентаций\J0158071.WM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685439">
            <a:off x="7026716" y="1650428"/>
            <a:ext cx="1800971" cy="2059761"/>
          </a:xfrm>
          <a:prstGeom prst="rect">
            <a:avLst/>
          </a:prstGeom>
          <a:noFill/>
        </p:spPr>
      </p:pic>
      <p:pic>
        <p:nvPicPr>
          <p:cNvPr id="1035" name="Picture 11" descr="C:\Documents and Settings\1\Рабочий стол\картинки для презентаций\J0200279.WM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86314" y="4714884"/>
            <a:ext cx="1849439" cy="1847850"/>
          </a:xfrm>
          <a:prstGeom prst="rect">
            <a:avLst/>
          </a:prstGeom>
          <a:noFill/>
        </p:spPr>
      </p:pic>
      <p:pic>
        <p:nvPicPr>
          <p:cNvPr id="1036" name="Picture 12" descr="C:\Documents and Settings\1\Рабочий стол\картинки для презентаций\J0341654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786314" y="3071810"/>
            <a:ext cx="1928826" cy="14287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6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1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6" dur="1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81" dur="1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86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FF00"/>
                </a:solidFill>
              </a:rPr>
              <a:t>10 золотых правил запоминания: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57758"/>
          </a:xfrm>
          <a:ln w="57150">
            <a:solidFill>
              <a:srgbClr val="FFFF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7030A0"/>
                </a:solidFill>
              </a:rPr>
              <a:t>1.Заинтересуйся изучаемым материалом</a:t>
            </a:r>
          </a:p>
          <a:p>
            <a:pPr>
              <a:buNone/>
            </a:pPr>
            <a:r>
              <a:rPr lang="ru-RU" b="1" dirty="0" smtClean="0">
                <a:solidFill>
                  <a:srgbClr val="7030A0"/>
                </a:solidFill>
              </a:rPr>
              <a:t>2.Прочитай материал, раздели на части</a:t>
            </a:r>
          </a:p>
          <a:p>
            <a:pPr>
              <a:buNone/>
            </a:pPr>
            <a:r>
              <a:rPr lang="ru-RU" b="1" dirty="0" smtClean="0">
                <a:solidFill>
                  <a:srgbClr val="7030A0"/>
                </a:solidFill>
              </a:rPr>
              <a:t>3. Осмысли каждую часть ,представь    последовательность событий</a:t>
            </a:r>
          </a:p>
          <a:p>
            <a:pPr>
              <a:buNone/>
            </a:pPr>
            <a:r>
              <a:rPr lang="ru-RU" b="1" dirty="0" smtClean="0">
                <a:solidFill>
                  <a:srgbClr val="7030A0"/>
                </a:solidFill>
              </a:rPr>
              <a:t>4.Поставь перед  собой цель на длительное, прочное запоминание</a:t>
            </a:r>
          </a:p>
          <a:p>
            <a:pPr>
              <a:buNone/>
            </a:pPr>
            <a:r>
              <a:rPr lang="ru-RU" b="1" dirty="0" smtClean="0">
                <a:solidFill>
                  <a:srgbClr val="7030A0"/>
                </a:solidFill>
              </a:rPr>
              <a:t>5.Запоминая прочитанное, опирайся на те виды памяти. которые у тебя лучше развиты </a:t>
            </a:r>
            <a:endParaRPr lang="ru-RU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FF00"/>
                </a:solidFill>
              </a:rPr>
              <a:t>10 золотых правил запоминания: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4786346"/>
          </a:xfrm>
          <a:ln w="57150">
            <a:solidFill>
              <a:srgbClr val="FFFF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</a:rPr>
              <a:t>6.Не учи слишком много за один раз</a:t>
            </a:r>
          </a:p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</a:rPr>
              <a:t>    Изучай материал порциями</a:t>
            </a:r>
          </a:p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</a:rPr>
              <a:t>7.Повторяй выученный материал, чередуя чтение по книге с повторением наизусть</a:t>
            </a:r>
          </a:p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</a:rPr>
              <a:t>8.Учи материал в определённый час, этим ты тренируешь свой мозг к наилучшему восприятию в одно и то же время</a:t>
            </a:r>
          </a:p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</a:rPr>
              <a:t>9.Повторяй выученный материал вечером перед сном и утром перед школой</a:t>
            </a:r>
          </a:p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</a:rPr>
              <a:t>10.Помни, что вначале нужно по-настоящему хотеть, чтобы мочь! </a:t>
            </a:r>
          </a:p>
          <a:p>
            <a:endParaRPr lang="ru-RU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74638"/>
            <a:ext cx="571504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ПАМЯТЬ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357298"/>
            <a:ext cx="5614998" cy="5143536"/>
          </a:xfrm>
          <a:ln w="57150">
            <a:solidFill>
              <a:srgbClr val="C00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Ум и память человеку даны для того, чтобы он их использовал</a:t>
            </a:r>
          </a:p>
          <a:p>
            <a:pPr>
              <a:buNone/>
            </a:pPr>
            <a:endParaRPr lang="ru-RU" b="1" dirty="0" smtClean="0">
              <a:solidFill>
                <a:srgbClr val="C00000"/>
              </a:solidFill>
            </a:endParaRPr>
          </a:p>
          <a:p>
            <a:r>
              <a:rPr lang="ru-RU" b="1" dirty="0" smtClean="0">
                <a:solidFill>
                  <a:srgbClr val="C00000"/>
                </a:solidFill>
              </a:rPr>
              <a:t>Не жалей трудов своих, чтобы тормошить и тренировать свою память</a:t>
            </a:r>
          </a:p>
          <a:p>
            <a:pPr>
              <a:buNone/>
            </a:pPr>
            <a:endParaRPr lang="ru-RU" b="1" dirty="0" smtClean="0">
              <a:solidFill>
                <a:srgbClr val="C00000"/>
              </a:solidFill>
            </a:endParaRPr>
          </a:p>
          <a:p>
            <a:r>
              <a:rPr lang="ru-RU" b="1" dirty="0" smtClean="0">
                <a:solidFill>
                  <a:srgbClr val="C00000"/>
                </a:solidFill>
              </a:rPr>
              <a:t>Помни, что хорошая память - это прежде всего хорошее здоровье! </a:t>
            </a:r>
          </a:p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</a:rPr>
              <a:t>  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Верь в своё здоровье, занимайся им неустанно и оно обязательно будет.</a:t>
            </a:r>
          </a:p>
        </p:txBody>
      </p:sp>
      <p:pic>
        <p:nvPicPr>
          <p:cNvPr id="5" name="Рисунок 4" descr="HH00546_.WM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12" y="357166"/>
            <a:ext cx="2516972" cy="2571768"/>
          </a:xfrm>
          <a:prstGeom prst="rect">
            <a:avLst/>
          </a:prstGeom>
        </p:spPr>
      </p:pic>
      <p:pic>
        <p:nvPicPr>
          <p:cNvPr id="6" name="Рисунок 5" descr="J0200279.WM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0641" y="3167961"/>
            <a:ext cx="3000364" cy="3389454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71604" y="785794"/>
            <a:ext cx="6000791" cy="41549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6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Желаем здоровья </a:t>
            </a:r>
          </a:p>
          <a:p>
            <a:pPr algn="ctr"/>
            <a:r>
              <a:rPr lang="ru-RU" sz="6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 хорошей памяти!</a:t>
            </a:r>
            <a:endParaRPr lang="ru-RU" sz="6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" name="Рисунок 2" descr="J0099171.WM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24" y="5000636"/>
            <a:ext cx="7572428" cy="14575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FF00"/>
                </a:solidFill>
              </a:rPr>
              <a:t>ЕЁ ВЕЛИЧЕСТВО </a:t>
            </a:r>
            <a:r>
              <a:rPr lang="ru-RU" b="1" dirty="0" smtClean="0">
                <a:solidFill>
                  <a:srgbClr val="FF0000"/>
                </a:solidFill>
              </a:rPr>
              <a:t>- ЗАГАДКА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428736"/>
            <a:ext cx="5214974" cy="5000660"/>
          </a:xfrm>
          <a:solidFill>
            <a:srgbClr val="FFFF99"/>
          </a:solidFill>
          <a:ln w="57150">
            <a:solidFill>
              <a:srgbClr val="C00000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i="1" dirty="0" smtClean="0">
                <a:solidFill>
                  <a:srgbClr val="C00000"/>
                </a:solidFill>
              </a:rPr>
              <a:t>Сколько будет пятью пять?</a:t>
            </a:r>
          </a:p>
          <a:p>
            <a:pPr>
              <a:buNone/>
            </a:pPr>
            <a:r>
              <a:rPr lang="ru-RU" b="1" i="1" dirty="0" smtClean="0">
                <a:solidFill>
                  <a:srgbClr val="C00000"/>
                </a:solidFill>
              </a:rPr>
              <a:t>Как щебечут птицы?</a:t>
            </a:r>
          </a:p>
          <a:p>
            <a:pPr>
              <a:buNone/>
            </a:pPr>
            <a:r>
              <a:rPr lang="ru-RU" b="1" i="1" dirty="0" smtClean="0">
                <a:solidFill>
                  <a:srgbClr val="C00000"/>
                </a:solidFill>
              </a:rPr>
              <a:t>Почему легко узнать</a:t>
            </a:r>
          </a:p>
          <a:p>
            <a:pPr>
              <a:buNone/>
            </a:pPr>
            <a:r>
              <a:rPr lang="ru-RU" b="1" i="1" dirty="0" smtClean="0">
                <a:solidFill>
                  <a:srgbClr val="C00000"/>
                </a:solidFill>
              </a:rPr>
              <a:t>Наших близких лица?</a:t>
            </a:r>
          </a:p>
          <a:p>
            <a:pPr>
              <a:buNone/>
            </a:pPr>
            <a:r>
              <a:rPr lang="ru-RU" b="1" i="1" dirty="0" smtClean="0">
                <a:solidFill>
                  <a:srgbClr val="C00000"/>
                </a:solidFill>
              </a:rPr>
              <a:t>Все вопросы без труда</a:t>
            </a:r>
          </a:p>
          <a:p>
            <a:pPr>
              <a:buNone/>
            </a:pPr>
            <a:r>
              <a:rPr lang="ru-RU" b="1" i="1" dirty="0" smtClean="0">
                <a:solidFill>
                  <a:srgbClr val="C00000"/>
                </a:solidFill>
              </a:rPr>
              <a:t>Я смогу отставить</a:t>
            </a:r>
          </a:p>
          <a:p>
            <a:pPr>
              <a:buNone/>
            </a:pPr>
            <a:r>
              <a:rPr lang="ru-RU" b="1" i="1" dirty="0" smtClean="0">
                <a:solidFill>
                  <a:srgbClr val="C00000"/>
                </a:solidFill>
              </a:rPr>
              <a:t>Потому, что нас всегда </a:t>
            </a:r>
          </a:p>
          <a:p>
            <a:pPr>
              <a:buNone/>
            </a:pPr>
            <a:r>
              <a:rPr lang="ru-RU" b="1" i="1" dirty="0" smtClean="0">
                <a:solidFill>
                  <a:srgbClr val="C00000"/>
                </a:solidFill>
              </a:rPr>
              <a:t>Выручает …</a:t>
            </a:r>
            <a:endParaRPr lang="ru-RU" b="1" i="1" dirty="0">
              <a:solidFill>
                <a:srgbClr val="C00000"/>
              </a:solidFill>
            </a:endParaRPr>
          </a:p>
        </p:txBody>
      </p:sp>
      <p:pic>
        <p:nvPicPr>
          <p:cNvPr id="4" name="Рисунок 3" descr="SY01563_.WM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2183" y="2928934"/>
            <a:ext cx="2191817" cy="202173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 rot="1149310">
            <a:off x="5780012" y="1611110"/>
            <a:ext cx="2185003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5х5</a:t>
            </a:r>
            <a:endParaRPr lang="ru-RU" sz="7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l="7402" r="10339" b="41310"/>
          <a:stretch>
            <a:fillRect/>
          </a:stretch>
        </p:blipFill>
        <p:spPr bwMode="auto">
          <a:xfrm>
            <a:off x="5643570" y="4630284"/>
            <a:ext cx="1928826" cy="204729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500"/>
                            </p:stCondLst>
                            <p:childTnLst>
                              <p:par>
                                <p:cTn id="5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Что такое «ПАМЯТЬ»?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214422"/>
            <a:ext cx="8229600" cy="1928826"/>
          </a:xfrm>
          <a:ln w="57150">
            <a:solidFill>
              <a:srgbClr val="C00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sz="3600" b="1" i="1" dirty="0" smtClean="0">
                <a:solidFill>
                  <a:srgbClr val="7030A0"/>
                </a:solidFill>
              </a:rPr>
              <a:t>Память – это способность человека запоминать, сохранять и передавать информацию</a:t>
            </a:r>
            <a:endParaRPr lang="ru-RU" sz="3600" b="1" i="1" dirty="0">
              <a:solidFill>
                <a:srgbClr val="7030A0"/>
              </a:solidFill>
            </a:endParaRPr>
          </a:p>
        </p:txBody>
      </p:sp>
      <p:pic>
        <p:nvPicPr>
          <p:cNvPr id="4" name="Рисунок 3" descr="PE00014_.WM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984" y="3357562"/>
            <a:ext cx="4399661" cy="3000372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ПАМЯТЬ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5400684" cy="1328733"/>
          </a:xfrm>
          <a:solidFill>
            <a:srgbClr val="FFFF99"/>
          </a:solidFill>
          <a:ln w="38100">
            <a:solidFill>
              <a:srgbClr val="C00000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</a:rPr>
              <a:t>«Память есть кладовая ума»     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</a:rPr>
              <a:t> А. Суворов</a:t>
            </a:r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3714744" y="4500570"/>
            <a:ext cx="5214974" cy="1428760"/>
          </a:xfrm>
          <a:prstGeom prst="rect">
            <a:avLst/>
          </a:prstGeom>
          <a:solidFill>
            <a:srgbClr val="FFFF99"/>
          </a:solidFill>
          <a:ln w="38100">
            <a:solidFill>
              <a:srgbClr val="C00000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 fontScale="92500" lnSpcReduction="10000"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«Память человеку нужна для проявления души»                                               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Б.Паскаль</a:t>
            </a:r>
          </a:p>
          <a:p>
            <a:pPr marL="342900" marR="0" lvl="0" indent="-34290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" name="Рисунок 4" descr="AN00790_.WM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3570" y="857232"/>
            <a:ext cx="3293952" cy="3435790"/>
          </a:xfrm>
          <a:prstGeom prst="rect">
            <a:avLst/>
          </a:prstGeom>
        </p:spPr>
      </p:pic>
      <p:pic>
        <p:nvPicPr>
          <p:cNvPr id="6" name="Рисунок 5" descr="BD00146_.WM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1" y="3286124"/>
            <a:ext cx="3214710" cy="328614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ПАМЯТЬ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571613"/>
            <a:ext cx="4286280" cy="4429156"/>
          </a:xfrm>
          <a:ln w="57150">
            <a:solidFill>
              <a:srgbClr val="FFFF00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FFFF00"/>
                </a:solidFill>
              </a:rPr>
              <a:t>Память это медная доска, покрытая буквами, которые время от времени незаметно сглаживаются, если порой не обновлять их резцом</a:t>
            </a:r>
            <a:endParaRPr lang="ru-RU" b="1" dirty="0">
              <a:solidFill>
                <a:srgbClr val="FFFF00"/>
              </a:solidFill>
            </a:endParaRPr>
          </a:p>
        </p:txBody>
      </p:sp>
      <p:pic>
        <p:nvPicPr>
          <p:cNvPr id="4" name="Рисунок 3" descr="ED00019_.WM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0700" y="1857364"/>
            <a:ext cx="4673300" cy="410175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29190" y="2071678"/>
            <a:ext cx="3800444" cy="3714776"/>
          </a:xfrm>
          <a:ln w="38100">
            <a:solidFill>
              <a:srgbClr val="C00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ru-RU" sz="2800" b="1" dirty="0" smtClean="0">
                <a:solidFill>
                  <a:srgbClr val="7030A0"/>
                </a:solidFill>
              </a:rPr>
              <a:t>      Цель:</a:t>
            </a:r>
          </a:p>
          <a:p>
            <a:pPr>
              <a:buNone/>
            </a:pPr>
            <a:r>
              <a:rPr lang="ru-RU" sz="2800" b="1" dirty="0" smtClean="0">
                <a:solidFill>
                  <a:srgbClr val="7030A0"/>
                </a:solidFill>
              </a:rPr>
              <a:t>    -  Развитие и совершенствование памяти;     </a:t>
            </a:r>
          </a:p>
          <a:p>
            <a:pPr>
              <a:buNone/>
            </a:pPr>
            <a:r>
              <a:rPr lang="ru-RU" sz="2800" b="1" dirty="0" smtClean="0">
                <a:solidFill>
                  <a:srgbClr val="7030A0"/>
                </a:solidFill>
              </a:rPr>
              <a:t>    -  знакомство с приёмами запоминания;</a:t>
            </a:r>
            <a:endParaRPr lang="ru-RU" sz="2800" b="1" dirty="0">
              <a:solidFill>
                <a:srgbClr val="7030A0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1500198"/>
          </a:xfrm>
          <a:solidFill>
            <a:srgbClr val="0070C0"/>
          </a:solidFill>
          <a:ln w="57150">
            <a:solidFill>
              <a:srgbClr val="FFFF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FF00"/>
                </a:solidFill>
              </a:rPr>
              <a:t>Тема:      Память и её тренировка</a:t>
            </a:r>
            <a:br>
              <a:rPr lang="ru-RU" b="1" dirty="0" smtClean="0">
                <a:solidFill>
                  <a:srgbClr val="FFFF00"/>
                </a:solidFill>
              </a:rPr>
            </a:br>
            <a:r>
              <a:rPr lang="ru-RU" b="1" dirty="0" smtClean="0">
                <a:solidFill>
                  <a:srgbClr val="FFFF00"/>
                </a:solidFill>
              </a:rPr>
              <a:t>              Приёмы запоминания</a:t>
            </a:r>
            <a:endParaRPr lang="ru-RU" b="1" dirty="0">
              <a:solidFill>
                <a:srgbClr val="FFFF00"/>
              </a:solidFill>
            </a:endParaRPr>
          </a:p>
        </p:txBody>
      </p:sp>
      <p:pic>
        <p:nvPicPr>
          <p:cNvPr id="5" name="Рисунок 4" descr="n08-24_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849" y="2687196"/>
            <a:ext cx="3877647" cy="302782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Виды памяти:</a:t>
            </a:r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2000264"/>
          </a:xfrm>
          <a:solidFill>
            <a:srgbClr val="FFFF00"/>
          </a:solidFill>
          <a:ln w="38100">
            <a:solidFill>
              <a:srgbClr val="C00000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 fontScale="92500" lnSpcReduction="20000"/>
          </a:bodyPr>
          <a:lstStyle/>
          <a:p>
            <a:r>
              <a:rPr lang="ru-RU" sz="3500" b="1" dirty="0" smtClean="0">
                <a:solidFill>
                  <a:srgbClr val="C00000"/>
                </a:solidFill>
              </a:rPr>
              <a:t>Зрительная</a:t>
            </a:r>
          </a:p>
          <a:p>
            <a:pPr algn="ctr"/>
            <a:r>
              <a:rPr lang="ru-RU" sz="3500" b="1" dirty="0" smtClean="0">
                <a:solidFill>
                  <a:srgbClr val="C00000"/>
                </a:solidFill>
              </a:rPr>
              <a:t>Слуховая</a:t>
            </a:r>
          </a:p>
          <a:p>
            <a:pPr algn="ctr">
              <a:buNone/>
            </a:pPr>
            <a:endParaRPr lang="ru-RU" b="1" dirty="0" smtClean="0">
              <a:solidFill>
                <a:srgbClr val="FFFF00"/>
              </a:solidFill>
            </a:endParaRPr>
          </a:p>
          <a:p>
            <a:pPr algn="r"/>
            <a:r>
              <a:rPr lang="ru-RU" sz="3500" b="1" dirty="0" smtClean="0">
                <a:solidFill>
                  <a:srgbClr val="C00000"/>
                </a:solidFill>
              </a:rPr>
              <a:t>Двигательная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500034" y="4143380"/>
            <a:ext cx="8229600" cy="2000264"/>
          </a:xfrm>
          <a:prstGeom prst="rect">
            <a:avLst/>
          </a:prstGeom>
          <a:solidFill>
            <a:srgbClr val="FFFF00"/>
          </a:solidFill>
          <a:ln w="38100">
            <a:solidFill>
              <a:srgbClr val="C00000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Логическая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sz="3200" b="1" dirty="0" smtClean="0">
                <a:solidFill>
                  <a:srgbClr val="C00000"/>
                </a:solidFill>
              </a:rPr>
              <a:t>Образная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sz="3200" b="1" dirty="0" smtClean="0">
                <a:solidFill>
                  <a:srgbClr val="C00000"/>
                </a:solidFill>
              </a:rPr>
              <a:t>Осязательная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" name="Рисунок 4" descr="WB01748_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2285992"/>
            <a:ext cx="2928926" cy="1171570"/>
          </a:xfrm>
          <a:prstGeom prst="rect">
            <a:avLst/>
          </a:prstGeom>
        </p:spPr>
      </p:pic>
      <p:pic>
        <p:nvPicPr>
          <p:cNvPr id="6" name="Рисунок 5" descr="AN03500_.WM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4744" y="2500306"/>
            <a:ext cx="1785950" cy="1772873"/>
          </a:xfrm>
          <a:prstGeom prst="rect">
            <a:avLst/>
          </a:prstGeom>
        </p:spPr>
      </p:pic>
      <p:pic>
        <p:nvPicPr>
          <p:cNvPr id="8" name="Рисунок 7" descr="SO00157_.WM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9454" y="3500438"/>
            <a:ext cx="1681026" cy="1728447"/>
          </a:xfrm>
          <a:prstGeom prst="rect">
            <a:avLst/>
          </a:prstGeom>
        </p:spPr>
      </p:pic>
      <p:pic>
        <p:nvPicPr>
          <p:cNvPr id="9" name="Рисунок 8" descr="BD09662_.WM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00496" y="5286388"/>
            <a:ext cx="1447112" cy="1571612"/>
          </a:xfrm>
          <a:prstGeom prst="rect">
            <a:avLst/>
          </a:prstGeom>
        </p:spPr>
      </p:pic>
      <p:pic>
        <p:nvPicPr>
          <p:cNvPr id="10" name="Рисунок 9" descr="AG00135_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5786" y="5072074"/>
            <a:ext cx="2053843" cy="714380"/>
          </a:xfrm>
          <a:prstGeom prst="rect">
            <a:avLst/>
          </a:prstGeom>
        </p:spPr>
      </p:pic>
      <p:pic>
        <p:nvPicPr>
          <p:cNvPr id="11" name="Рисунок 10" descr="J0324694.WM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86578" y="1142984"/>
            <a:ext cx="1947878" cy="1749336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ПРИЁМЫ ЗАПОМИНАНИЯ: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400304"/>
          </a:xfrm>
          <a:ln w="38100">
            <a:solidFill>
              <a:srgbClr val="C00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Приём классификации</a:t>
            </a:r>
          </a:p>
          <a:p>
            <a:pPr algn="just">
              <a:buNone/>
            </a:pPr>
            <a:r>
              <a:rPr lang="ru-RU" b="1" dirty="0" smtClean="0">
                <a:solidFill>
                  <a:srgbClr val="002060"/>
                </a:solidFill>
              </a:rPr>
              <a:t>        Сыр,  платье, книга, колбаса, компот, шарф, карандаш, костюм, бумага, варенье, брюки, тетрадь, суп, ручка, блокнот 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6" name="Рисунок 5" descr="HH00625_.WM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4612" y="4071942"/>
            <a:ext cx="1428760" cy="1514128"/>
          </a:xfrm>
          <a:prstGeom prst="rect">
            <a:avLst/>
          </a:prstGeom>
        </p:spPr>
      </p:pic>
      <p:pic>
        <p:nvPicPr>
          <p:cNvPr id="7" name="Рисунок 6" descr="J0151041.WMF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14282" y="3929066"/>
            <a:ext cx="2143140" cy="2682383"/>
          </a:xfrm>
          <a:prstGeom prst="rect">
            <a:avLst/>
          </a:prstGeom>
        </p:spPr>
      </p:pic>
      <p:pic>
        <p:nvPicPr>
          <p:cNvPr id="9" name="Рисунок 8" descr="J0151047.WMF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497266" y="3643314"/>
            <a:ext cx="2646734" cy="2928934"/>
          </a:xfrm>
          <a:prstGeom prst="rect">
            <a:avLst/>
          </a:prstGeom>
        </p:spPr>
      </p:pic>
      <p:pic>
        <p:nvPicPr>
          <p:cNvPr id="8" name="Picture 6" descr="C:\Documents and Settings\1\Рабочий стол\картинки для презентаций\FD01074_.WM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214290"/>
            <a:ext cx="1184275" cy="879475"/>
          </a:xfrm>
          <a:prstGeom prst="rect">
            <a:avLst/>
          </a:prstGeom>
          <a:noFill/>
        </p:spPr>
      </p:pic>
      <p:pic>
        <p:nvPicPr>
          <p:cNvPr id="10" name="Picture 5" descr="C:\Documents and Settings\1\Рабочий стол\картинки для презентаций\ED00010_.WMF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1328347">
            <a:off x="4357686" y="4857760"/>
            <a:ext cx="1557968" cy="174304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ПРИЁМЫ ЗАПОМИНАНИЯ: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400304"/>
          </a:xfrm>
          <a:ln w="38100">
            <a:solidFill>
              <a:srgbClr val="C00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Приём классификации, проверь себя!</a:t>
            </a:r>
          </a:p>
          <a:p>
            <a:pPr algn="just">
              <a:buNone/>
            </a:pPr>
            <a:r>
              <a:rPr lang="ru-RU" b="1" dirty="0" smtClean="0">
                <a:solidFill>
                  <a:srgbClr val="002060"/>
                </a:solidFill>
              </a:rPr>
              <a:t>        Сыр,  платье, книга, колбаса, компот, шарф, карандаш, костюм, бумага, варенье, брюки, тетрадь, суп, ручка, блокнот 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8" name="Picture 2" descr="C:\Documents and Settings\1\Рабочий стол\картинки для презентаций\AG00004_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10500" y="214290"/>
            <a:ext cx="1333500" cy="1285875"/>
          </a:xfrm>
          <a:prstGeom prst="rect">
            <a:avLst/>
          </a:prstGeom>
          <a:noFill/>
        </p:spPr>
      </p:pic>
      <p:pic>
        <p:nvPicPr>
          <p:cNvPr id="10" name="Рисунок 9" descr="PH02736U.BMP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377079">
            <a:off x="5426575" y="3910824"/>
            <a:ext cx="4205323" cy="2823017"/>
          </a:xfrm>
          <a:prstGeom prst="rect">
            <a:avLst/>
          </a:prstGeom>
          <a:noFill/>
        </p:spPr>
      </p:pic>
      <p:pic>
        <p:nvPicPr>
          <p:cNvPr id="11" name="Picture 14" descr="C:\Documents and Settings\1\Рабочий стол\картинки для презентаций\PH02738U.BMP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14744" y="4214818"/>
            <a:ext cx="1857388" cy="2428892"/>
          </a:xfrm>
          <a:prstGeom prst="rect">
            <a:avLst/>
          </a:prstGeom>
          <a:solidFill>
            <a:srgbClr val="92D050"/>
          </a:solidFill>
        </p:spPr>
      </p:pic>
      <p:pic>
        <p:nvPicPr>
          <p:cNvPr id="12" name="Picture 4" descr="C:\Documents and Settings\1\Рабочий стол\картинки для презентаций\BS00135_.WM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8596" y="4214818"/>
            <a:ext cx="2500330" cy="2357454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436</TotalTime>
  <Words>459</Words>
  <PresentationFormat>Экран (4:3)</PresentationFormat>
  <Paragraphs>95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Слайд 1</vt:lpstr>
      <vt:lpstr>ЕЁ ВЕЛИЧЕСТВО - ЗАГАДКА</vt:lpstr>
      <vt:lpstr>Что такое «ПАМЯТЬ»?</vt:lpstr>
      <vt:lpstr>ПАМЯТЬ</vt:lpstr>
      <vt:lpstr>ПАМЯТЬ</vt:lpstr>
      <vt:lpstr>Тема:      Память и её тренировка               Приёмы запоминания</vt:lpstr>
      <vt:lpstr>Виды памяти:</vt:lpstr>
      <vt:lpstr>ПРИЁМЫ ЗАПОМИНАНИЯ:</vt:lpstr>
      <vt:lpstr>ПРИЁМЫ ЗАПОМИНАНИЯ:</vt:lpstr>
      <vt:lpstr>ПРИЁМЫ ЗАПОМИНАНИЯ:</vt:lpstr>
      <vt:lpstr>Что бы это значило?</vt:lpstr>
      <vt:lpstr>ПРИЁМЫ ЗАПОМИНАНИЯ:</vt:lpstr>
      <vt:lpstr>Слайд 13</vt:lpstr>
      <vt:lpstr>ПРИЁМЫ ЗАПОМИНАНИЯ:</vt:lpstr>
      <vt:lpstr>10 золотых правил запоминания:</vt:lpstr>
      <vt:lpstr>10 золотых правил запоминания:</vt:lpstr>
      <vt:lpstr>ПАМЯТЬ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1</cp:lastModifiedBy>
  <cp:revision>53</cp:revision>
  <dcterms:modified xsi:type="dcterms:W3CDTF">2009-04-20T15:10:49Z</dcterms:modified>
</cp:coreProperties>
</file>