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E18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FFCBD80-1E87-43D6-9FD2-577844CC755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46D981E-25D7-4515-9A04-117DF55A23EC}" type="datetimeFigureOut">
              <a:rPr lang="ru-RU" smtClean="0"/>
              <a:pPr/>
              <a:t>21.01.2014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FFCBD80-1E87-43D6-9FD2-577844CC7554}"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46D981E-25D7-4515-9A04-117DF55A23EC}" type="datetimeFigureOut">
              <a:rPr lang="ru-RU" smtClean="0"/>
              <a:pPr/>
              <a:t>21.01.2014</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FFCBD80-1E87-43D6-9FD2-577844CC755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9.xml"/><Relationship Id="rId7" Type="http://schemas.openxmlformats.org/officeDocument/2006/relationships/slide" Target="slide5.xml"/><Relationship Id="rId2" Type="http://schemas.openxmlformats.org/officeDocument/2006/relationships/slide" Target="slide4.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8.xml"/><Relationship Id="rId5" Type="http://schemas.openxmlformats.org/officeDocument/2006/relationships/slide" Target="slide11.xml"/><Relationship Id="rId10" Type="http://schemas.openxmlformats.org/officeDocument/2006/relationships/slide" Target="slide3.xml"/><Relationship Id="rId4" Type="http://schemas.openxmlformats.org/officeDocument/2006/relationships/slide" Target="slide10.xml"/><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OEM\Рабочий стол\Рисунок1.jpg"/>
          <p:cNvPicPr>
            <a:picLocks noChangeAspect="1" noChangeArrowheads="1"/>
          </p:cNvPicPr>
          <p:nvPr/>
        </p:nvPicPr>
        <p:blipFill>
          <a:blip r:embed="rId2"/>
          <a:srcRect/>
          <a:stretch>
            <a:fillRect/>
          </a:stretch>
        </p:blipFill>
        <p:spPr bwMode="auto">
          <a:xfrm>
            <a:off x="-9525" y="-9525"/>
            <a:ext cx="9163050" cy="6877050"/>
          </a:xfrm>
          <a:prstGeom prst="rect">
            <a:avLst/>
          </a:prstGeom>
          <a:noFill/>
        </p:spPr>
      </p:pic>
      <p:sp>
        <p:nvSpPr>
          <p:cNvPr id="5" name="Прямоугольник 4"/>
          <p:cNvSpPr/>
          <p:nvPr/>
        </p:nvSpPr>
        <p:spPr>
          <a:xfrm>
            <a:off x="2357422" y="2714620"/>
            <a:ext cx="5977919" cy="1754326"/>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4"/>
                </a:solidFill>
                <a:effectLst>
                  <a:glow rad="101600">
                    <a:schemeClr val="accent3">
                      <a:satMod val="175000"/>
                      <a:alpha val="40000"/>
                    </a:schemeClr>
                  </a:glow>
                  <a:reflection blurRad="6350" stA="55000" endA="300" endPos="45500" dir="5400000" sy="-100000" algn="bl" rotWithShape="0"/>
                </a:effectLst>
              </a:rPr>
              <a:t>Следы лесных</a:t>
            </a:r>
          </a:p>
          <a:p>
            <a:pPr algn="ctr"/>
            <a:r>
              <a:rPr lang="ru-RU" sz="5400" b="1" dirty="0" smtClean="0">
                <a:ln/>
                <a:solidFill>
                  <a:schemeClr val="accent4"/>
                </a:solidFill>
                <a:effectLst>
                  <a:glow rad="101600">
                    <a:schemeClr val="accent3">
                      <a:satMod val="175000"/>
                      <a:alpha val="40000"/>
                    </a:schemeClr>
                  </a:glow>
                  <a:reflection blurRad="6350" stA="55000" endA="300" endPos="45500" dir="5400000" sy="-100000" algn="bl" rotWithShape="0"/>
                </a:effectLst>
              </a:rPr>
              <a:t>животных</a:t>
            </a:r>
            <a:endParaRPr lang="ru-RU" sz="5400" b="1" cap="none" spc="0" dirty="0">
              <a:ln/>
              <a:solidFill>
                <a:schemeClr val="accent4"/>
              </a:solidFill>
              <a:effectLst>
                <a:glow rad="101600">
                  <a:schemeClr val="accent3">
                    <a:satMod val="175000"/>
                    <a:alpha val="40000"/>
                  </a:schemeClr>
                </a:glow>
                <a:reflection blurRad="6350" stA="55000" endA="300" endPos="45500" dir="5400000" sy="-100000" algn="bl" rotWithShape="0"/>
              </a:effectLst>
            </a:endParaRPr>
          </a:p>
        </p:txBody>
      </p:sp>
      <p:sp>
        <p:nvSpPr>
          <p:cNvPr id="6" name="Прямоугольник 5"/>
          <p:cNvSpPr/>
          <p:nvPr/>
        </p:nvSpPr>
        <p:spPr>
          <a:xfrm>
            <a:off x="2500298" y="2143116"/>
            <a:ext cx="5676555" cy="646331"/>
          </a:xfrm>
          <a:prstGeom prst="rect">
            <a:avLst/>
          </a:prstGeom>
          <a:noFill/>
        </p:spPr>
        <p:txBody>
          <a:bodyPr wrap="none" lIns="91440" tIns="45720" rIns="91440" bIns="45720">
            <a:spAutoFit/>
          </a:bodyPr>
          <a:lstStyle/>
          <a:p>
            <a:pPr algn="ctr"/>
            <a:r>
              <a:rPr lang="ru-RU"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Мини-энциклопедия</a:t>
            </a:r>
            <a:endParaRPr lang="ru-RU" sz="3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8" name="TextBox 7"/>
          <p:cNvSpPr txBox="1"/>
          <p:nvPr/>
        </p:nvSpPr>
        <p:spPr>
          <a:xfrm>
            <a:off x="2214546" y="1000108"/>
            <a:ext cx="6231193" cy="1077218"/>
          </a:xfrm>
          <a:prstGeom prst="rect">
            <a:avLst/>
          </a:prstGeom>
          <a:noFill/>
        </p:spPr>
        <p:txBody>
          <a:bodyPr wrap="none" rtlCol="0">
            <a:spAutoFit/>
          </a:bodyPr>
          <a:lstStyle/>
          <a:p>
            <a:pPr algn="ctr"/>
            <a:r>
              <a:rPr lang="ru-RU" sz="1600" dirty="0" smtClean="0"/>
              <a:t>Муниципальное общеобразовательное </a:t>
            </a:r>
          </a:p>
          <a:p>
            <a:pPr algn="ctr"/>
            <a:r>
              <a:rPr lang="ru-RU" sz="1600" dirty="0" smtClean="0"/>
              <a:t>бюджетное учреждение</a:t>
            </a:r>
          </a:p>
          <a:p>
            <a:pPr algn="ctr"/>
            <a:r>
              <a:rPr lang="ru-RU" sz="1600" dirty="0" smtClean="0"/>
              <a:t> «</a:t>
            </a:r>
            <a:r>
              <a:rPr lang="ru-RU" sz="1600" dirty="0" err="1"/>
              <a:t>Ш</a:t>
            </a:r>
            <a:r>
              <a:rPr lang="ru-RU" sz="1600" dirty="0" err="1" smtClean="0"/>
              <a:t>ойбулакская</a:t>
            </a:r>
            <a:r>
              <a:rPr lang="ru-RU" sz="1600" dirty="0" smtClean="0"/>
              <a:t> средняя общеобразовательная школа»</a:t>
            </a:r>
          </a:p>
          <a:p>
            <a:pPr algn="ctr"/>
            <a:r>
              <a:rPr lang="ru-RU" sz="1600" dirty="0" err="1" smtClean="0"/>
              <a:t>Медведевского</a:t>
            </a:r>
            <a:r>
              <a:rPr lang="ru-RU" sz="1600" dirty="0" smtClean="0"/>
              <a:t> района Республики Марий Эл</a:t>
            </a:r>
            <a:endParaRPr lang="ru-RU" sz="1600" dirty="0"/>
          </a:p>
        </p:txBody>
      </p:sp>
      <p:sp>
        <p:nvSpPr>
          <p:cNvPr id="9" name="TextBox 8"/>
          <p:cNvSpPr txBox="1"/>
          <p:nvPr/>
        </p:nvSpPr>
        <p:spPr>
          <a:xfrm>
            <a:off x="2976505" y="4786322"/>
            <a:ext cx="4770858" cy="646331"/>
          </a:xfrm>
          <a:prstGeom prst="rect">
            <a:avLst/>
          </a:prstGeom>
          <a:noFill/>
        </p:spPr>
        <p:txBody>
          <a:bodyPr wrap="none" rtlCol="0">
            <a:spAutoFit/>
          </a:bodyPr>
          <a:lstStyle/>
          <a:p>
            <a:pPr algn="ctr"/>
            <a:r>
              <a:rPr lang="ru-RU" b="1" i="1" dirty="0" smtClean="0"/>
              <a:t>Ларионова </a:t>
            </a:r>
            <a:r>
              <a:rPr lang="ru-RU" b="1" i="1" dirty="0" smtClean="0"/>
              <a:t>Татьяна Вячеславовна</a:t>
            </a:r>
          </a:p>
          <a:p>
            <a:pPr algn="ctr"/>
            <a:r>
              <a:rPr lang="ru-RU" dirty="0"/>
              <a:t>у</a:t>
            </a:r>
            <a:r>
              <a:rPr lang="ru-RU" dirty="0" smtClean="0"/>
              <a:t>читель начальных классов</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p:cNvPicPr>
            <a:picLocks noChangeAspect="1" noChangeArrowheads="1"/>
          </p:cNvPicPr>
          <p:nvPr/>
        </p:nvPicPr>
        <p:blipFill>
          <a:blip r:embed="rId2"/>
          <a:srcRect/>
          <a:stretch>
            <a:fillRect/>
          </a:stretch>
        </p:blipFill>
        <p:spPr bwMode="auto">
          <a:xfrm>
            <a:off x="428596" y="428604"/>
            <a:ext cx="4788000" cy="3270536"/>
          </a:xfrm>
          <a:prstGeom prst="rect">
            <a:avLst/>
          </a:prstGeom>
          <a:noFill/>
          <a:ln w="12700">
            <a:solidFill>
              <a:schemeClr val="accent4">
                <a:lumMod val="75000"/>
              </a:schemeClr>
            </a:solidFill>
            <a:miter lim="800000"/>
            <a:headEnd/>
            <a:tailEnd/>
          </a:ln>
          <a:effectLst/>
        </p:spPr>
      </p:pic>
      <p:pic>
        <p:nvPicPr>
          <p:cNvPr id="9222" name="Picture 6"/>
          <p:cNvPicPr>
            <a:picLocks noChangeAspect="1" noChangeArrowheads="1"/>
          </p:cNvPicPr>
          <p:nvPr/>
        </p:nvPicPr>
        <p:blipFill>
          <a:blip r:embed="rId3"/>
          <a:srcRect/>
          <a:stretch>
            <a:fillRect/>
          </a:stretch>
        </p:blipFill>
        <p:spPr bwMode="auto">
          <a:xfrm>
            <a:off x="428596" y="3857628"/>
            <a:ext cx="1857388" cy="2500330"/>
          </a:xfrm>
          <a:prstGeom prst="rect">
            <a:avLst/>
          </a:prstGeom>
          <a:noFill/>
          <a:ln w="12700">
            <a:solidFill>
              <a:schemeClr val="accent4">
                <a:lumMod val="75000"/>
              </a:schemeClr>
            </a:solidFill>
            <a:miter lim="800000"/>
            <a:headEnd/>
            <a:tailEnd/>
          </a:ln>
          <a:effectLst/>
        </p:spPr>
      </p:pic>
      <p:pic>
        <p:nvPicPr>
          <p:cNvPr id="9223" name="Picture 7"/>
          <p:cNvPicPr>
            <a:picLocks noChangeAspect="1" noChangeArrowheads="1"/>
          </p:cNvPicPr>
          <p:nvPr/>
        </p:nvPicPr>
        <p:blipFill>
          <a:blip r:embed="rId4"/>
          <a:srcRect/>
          <a:stretch>
            <a:fillRect/>
          </a:stretch>
        </p:blipFill>
        <p:spPr bwMode="auto">
          <a:xfrm>
            <a:off x="2643174" y="3857628"/>
            <a:ext cx="2571768" cy="2500330"/>
          </a:xfrm>
          <a:prstGeom prst="rect">
            <a:avLst/>
          </a:prstGeom>
          <a:noFill/>
          <a:ln w="12700">
            <a:solidFill>
              <a:schemeClr val="accent4">
                <a:lumMod val="75000"/>
              </a:schemeClr>
            </a:solidFill>
            <a:miter lim="800000"/>
            <a:headEnd/>
            <a:tailEnd/>
          </a:ln>
          <a:effectLst/>
        </p:spPr>
      </p:pic>
      <p:sp>
        <p:nvSpPr>
          <p:cNvPr id="8" name="TextBox 7"/>
          <p:cNvSpPr txBox="1"/>
          <p:nvPr/>
        </p:nvSpPr>
        <p:spPr>
          <a:xfrm>
            <a:off x="5286380" y="428605"/>
            <a:ext cx="3500462" cy="5929353"/>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КАБАН</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ctr"/>
            <a:endParaRPr lang="ru-RU"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Шаг взрослого кабана от 45 до 62 см. на галопе зверь движется скачками, делая прыжки по 1,5-2 м. от следов других копытных отпечатки ног кабана отличаются довольно легко. На медленном ходу на грунте остаются не только следы копыт двух средних пальцев(3 и 4), но и боковых пальцев-пасынков. Размеры копыт: у десятидневных поросят передние копыта- 2,2х2,1 см, задние – 1,8х1,6 см, у годовалого подсвинка – соответственно, 5,5х4 и 5,2х4 см, а у 3,5 летнего кабана – 9х7 и 8х6,2 см. у самца след более широк и заметно притуплен.</a:t>
            </a:r>
            <a:endParaRPr lang="ru-RU" sz="1400" dirty="0">
              <a:solidFill>
                <a:schemeClr val="accent4">
                  <a:lumMod val="50000"/>
                </a:schemeClr>
              </a:solidFill>
            </a:endParaRPr>
          </a:p>
        </p:txBody>
      </p:sp>
      <p:sp>
        <p:nvSpPr>
          <p:cNvPr id="9" name="Управляющая кнопка: домой 8">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428596" y="428604"/>
            <a:ext cx="4714908" cy="3589200"/>
          </a:xfrm>
          <a:prstGeom prst="rect">
            <a:avLst/>
          </a:prstGeom>
          <a:noFill/>
          <a:ln w="12700">
            <a:solidFill>
              <a:schemeClr val="accent4">
                <a:lumMod val="75000"/>
              </a:schemeClr>
            </a:solid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428596" y="4214818"/>
            <a:ext cx="2928958" cy="2108850"/>
          </a:xfrm>
          <a:prstGeom prst="rect">
            <a:avLst/>
          </a:prstGeom>
          <a:noFill/>
          <a:ln w="12700">
            <a:solidFill>
              <a:schemeClr val="accent4">
                <a:lumMod val="75000"/>
              </a:schemeClr>
            </a:solidFill>
            <a:miter lim="800000"/>
            <a:headEnd/>
            <a:tailEnd/>
          </a:ln>
          <a:effectLst/>
        </p:spPr>
      </p:pic>
      <p:pic>
        <p:nvPicPr>
          <p:cNvPr id="10244" name="Picture 4"/>
          <p:cNvPicPr>
            <a:picLocks noChangeAspect="1" noChangeArrowheads="1"/>
          </p:cNvPicPr>
          <p:nvPr/>
        </p:nvPicPr>
        <p:blipFill>
          <a:blip r:embed="rId4"/>
          <a:srcRect/>
          <a:stretch>
            <a:fillRect/>
          </a:stretch>
        </p:blipFill>
        <p:spPr bwMode="auto">
          <a:xfrm>
            <a:off x="3500430" y="4214818"/>
            <a:ext cx="1643074" cy="2143140"/>
          </a:xfrm>
          <a:prstGeom prst="rect">
            <a:avLst/>
          </a:prstGeom>
          <a:noFill/>
          <a:ln w="12700">
            <a:solidFill>
              <a:schemeClr val="accent4">
                <a:lumMod val="75000"/>
              </a:schemeClr>
            </a:solidFill>
            <a:miter lim="800000"/>
            <a:headEnd/>
            <a:tailEnd/>
          </a:ln>
          <a:effectLst/>
        </p:spPr>
      </p:pic>
      <p:sp>
        <p:nvSpPr>
          <p:cNvPr id="5" name="TextBox 4"/>
          <p:cNvSpPr txBox="1"/>
          <p:nvPr/>
        </p:nvSpPr>
        <p:spPr>
          <a:xfrm>
            <a:off x="5286380" y="428605"/>
            <a:ext cx="3500462" cy="5929353"/>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ЛОСЬ</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ctr"/>
            <a:endParaRPr lang="ru-RU"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Мощный лосиный след трудно с чем либо перепутать. Длина спокойного шага 70-90 см, рысью 150-170 см, при галопе по 3 м. и более. На медленном ходу ставит заднюю ногу в отпечаток передней, поэтому на следовой дорожке лося отпечатки получаются сдвоенные. При быстром беге отпечатки задних ног обычно расположены впереди отпечатков передних. Боковые пальцы – </a:t>
            </a:r>
            <a:r>
              <a:rPr lang="ru-RU" sz="1600" dirty="0" err="1" smtClean="0">
                <a:solidFill>
                  <a:schemeClr val="accent4">
                    <a:lumMod val="50000"/>
                  </a:schemeClr>
                </a:solidFill>
                <a:effectLst>
                  <a:outerShdw blurRad="38100" dist="38100" dir="2700000" algn="tl">
                    <a:srgbClr val="000000">
                      <a:alpha val="43137"/>
                    </a:srgbClr>
                  </a:outerShdw>
                </a:effectLst>
              </a:rPr>
              <a:t>поноготки</a:t>
            </a:r>
            <a:r>
              <a:rPr lang="ru-RU" sz="1600" dirty="0" smtClean="0">
                <a:solidFill>
                  <a:schemeClr val="accent4">
                    <a:lumMod val="50000"/>
                  </a:schemeClr>
                </a:solidFill>
                <a:effectLst>
                  <a:outerShdw blurRad="38100" dist="38100" dir="2700000" algn="tl">
                    <a:srgbClr val="000000">
                      <a:alpha val="43137"/>
                    </a:srgbClr>
                  </a:outerShdw>
                </a:effectLst>
              </a:rPr>
              <a:t> хорошо развиты, и их можно увидеть на грунте. Копыта у лося при ходьбе могут широко раздвигаться.</a:t>
            </a:r>
            <a:endParaRPr lang="ru-RU" sz="1600" dirty="0">
              <a:solidFill>
                <a:schemeClr val="accent4">
                  <a:lumMod val="50000"/>
                </a:schemeClr>
              </a:solidFill>
              <a:effectLst>
                <a:outerShdw blurRad="38100" dist="38100" dir="2700000" algn="tl">
                  <a:srgbClr val="000000">
                    <a:alpha val="43137"/>
                  </a:srgbClr>
                </a:outerShdw>
              </a:effectLst>
            </a:endParaRPr>
          </a:p>
          <a:p>
            <a:pPr algn="just"/>
            <a:endParaRPr lang="ru-RU" sz="1600" dirty="0" smtClean="0">
              <a:solidFill>
                <a:schemeClr val="accent4">
                  <a:lumMod val="50000"/>
                </a:schemeClr>
              </a:solidFill>
              <a:effectLst>
                <a:outerShdw blurRad="38100" dist="38100" dir="2700000" algn="tl">
                  <a:srgbClr val="000000">
                    <a:alpha val="43137"/>
                  </a:srgbClr>
                </a:outerShdw>
              </a:effectLst>
            </a:endParaRPr>
          </a:p>
          <a:p>
            <a:pPr algn="just"/>
            <a:endParaRPr lang="ru-RU" sz="1600" dirty="0" smtClean="0">
              <a:solidFill>
                <a:schemeClr val="accent4">
                  <a:lumMod val="50000"/>
                </a:schemeClr>
              </a:solidFill>
              <a:effectLst>
                <a:outerShdw blurRad="38100" dist="38100" dir="2700000" algn="tl">
                  <a:srgbClr val="000000">
                    <a:alpha val="43137"/>
                  </a:srgbClr>
                </a:outerShdw>
              </a:effectLst>
            </a:endParaRPr>
          </a:p>
          <a:p>
            <a:pPr algn="just"/>
            <a:endParaRPr lang="ru-RU" sz="1400" dirty="0">
              <a:solidFill>
                <a:schemeClr val="accent4">
                  <a:lumMod val="50000"/>
                </a:schemeClr>
              </a:solidFill>
            </a:endParaRPr>
          </a:p>
        </p:txBody>
      </p:sp>
      <p:sp>
        <p:nvSpPr>
          <p:cNvPr id="6" name="Управляющая кнопка: домой 5">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500034" y="500042"/>
            <a:ext cx="4643470" cy="2926000"/>
          </a:xfrm>
          <a:prstGeom prst="rect">
            <a:avLst/>
          </a:prstGeom>
          <a:noFill/>
          <a:ln w="12700">
            <a:solidFill>
              <a:schemeClr val="accent4">
                <a:lumMod val="75000"/>
              </a:schemeClr>
            </a:solid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500034" y="3571875"/>
            <a:ext cx="2286016" cy="2724931"/>
          </a:xfrm>
          <a:prstGeom prst="rect">
            <a:avLst/>
          </a:prstGeom>
          <a:noFill/>
          <a:ln w="12700">
            <a:solidFill>
              <a:schemeClr val="accent4">
                <a:lumMod val="75000"/>
              </a:schemeClr>
            </a:solidFill>
            <a:miter lim="800000"/>
            <a:headEnd/>
            <a:tailEnd/>
          </a:ln>
          <a:effectLst/>
        </p:spPr>
      </p:pic>
      <p:pic>
        <p:nvPicPr>
          <p:cNvPr id="11268" name="Picture 4"/>
          <p:cNvPicPr>
            <a:picLocks noChangeAspect="1" noChangeArrowheads="1"/>
          </p:cNvPicPr>
          <p:nvPr/>
        </p:nvPicPr>
        <p:blipFill>
          <a:blip r:embed="rId4"/>
          <a:srcRect/>
          <a:stretch>
            <a:fillRect/>
          </a:stretch>
        </p:blipFill>
        <p:spPr bwMode="auto">
          <a:xfrm>
            <a:off x="3071802" y="3571876"/>
            <a:ext cx="2071702" cy="2714644"/>
          </a:xfrm>
          <a:prstGeom prst="rect">
            <a:avLst/>
          </a:prstGeom>
          <a:noFill/>
          <a:ln w="12700">
            <a:solidFill>
              <a:schemeClr val="accent4">
                <a:lumMod val="75000"/>
              </a:schemeClr>
            </a:solidFill>
            <a:miter lim="800000"/>
            <a:headEnd/>
            <a:tailEnd/>
          </a:ln>
          <a:effectLst/>
        </p:spPr>
      </p:pic>
      <p:sp>
        <p:nvSpPr>
          <p:cNvPr id="5" name="TextBox 4"/>
          <p:cNvSpPr txBox="1"/>
          <p:nvPr/>
        </p:nvSpPr>
        <p:spPr>
          <a:xfrm>
            <a:off x="5286380" y="500042"/>
            <a:ext cx="3500462" cy="5816977"/>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БАРСУК</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ctr"/>
            <a:endParaRPr lang="ru-RU"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rPr>
              <a:t>Следы напоминают сильно уменьшенные медвежьи следы. Передняя лапа оставляет отчетливые отпечатки мякишей всех пяти пальцев, глубокие отпечатки длинных когтей, особенно 3, 4 пальцев. Отпечаток передней лапы заметно шире, чем задней. Размер их около 5-6х8-9 см. на следах задней лапы видны овальные отпечатки всех пяти пальцев с когтями длиной до 0, 6 см. Размер полного отпечатка 6,5 – 8х 4-5 см. длина шага спокойно идущего барсука 26-29 см, ширина следовой дорожки 11-14 см. барсук слегка косолапит. </a:t>
            </a:r>
          </a:p>
          <a:p>
            <a:pPr algn="just"/>
            <a:endParaRPr lang="ru-RU" sz="1600" dirty="0">
              <a:solidFill>
                <a:schemeClr val="accent4">
                  <a:lumMod val="50000"/>
                </a:schemeClr>
              </a:solidFill>
            </a:endParaRPr>
          </a:p>
        </p:txBody>
      </p:sp>
      <p:sp>
        <p:nvSpPr>
          <p:cNvPr id="6" name="Управляющая кнопка: домой 5">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агетная рамка 1">
            <a:hlinkClick r:id="rId2" action="ppaction://hlinksldjump"/>
          </p:cNvPr>
          <p:cNvSpPr/>
          <p:nvPr/>
        </p:nvSpPr>
        <p:spPr>
          <a:xfrm>
            <a:off x="571472" y="1857364"/>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b="1" i="1" dirty="0" smtClean="0">
              <a:solidFill>
                <a:schemeClr val="accent4">
                  <a:lumMod val="50000"/>
                </a:schemeClr>
              </a:solidFill>
              <a:effectLst>
                <a:outerShdw blurRad="38100" dist="38100" dir="2700000" algn="tl">
                  <a:srgbClr val="000000">
                    <a:alpha val="43137"/>
                  </a:srgbClr>
                </a:outerShdw>
              </a:effectLst>
            </a:endParaRPr>
          </a:p>
          <a:p>
            <a:pPr algn="ctr"/>
            <a:r>
              <a:rPr lang="ru-RU" sz="2400" b="1" i="1" dirty="0" smtClean="0">
                <a:solidFill>
                  <a:schemeClr val="accent4">
                    <a:lumMod val="50000"/>
                  </a:schemeClr>
                </a:solidFill>
                <a:effectLst>
                  <a:outerShdw blurRad="38100" dist="38100" dir="2700000" algn="tl">
                    <a:srgbClr val="000000">
                      <a:alpha val="43137"/>
                    </a:srgbClr>
                  </a:outerShdw>
                </a:effectLst>
              </a:rPr>
              <a:t>Лисица</a:t>
            </a:r>
          </a:p>
          <a:p>
            <a:pPr algn="ct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3" name="Багетная рамка 2">
            <a:hlinkClick r:id="rId3" action="ppaction://hlinksldjump"/>
          </p:cNvPr>
          <p:cNvSpPr/>
          <p:nvPr/>
        </p:nvSpPr>
        <p:spPr>
          <a:xfrm>
            <a:off x="4929190" y="1857364"/>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chemeClr val="accent4">
                    <a:lumMod val="50000"/>
                  </a:schemeClr>
                </a:solidFill>
                <a:effectLst>
                  <a:outerShdw blurRad="38100" dist="38100" dir="2700000" algn="tl">
                    <a:srgbClr val="000000">
                      <a:alpha val="43137"/>
                    </a:srgbClr>
                  </a:outerShdw>
                </a:effectLst>
              </a:rPr>
              <a:t>Бобр </a:t>
            </a: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4" name="Багетная рамка 3">
            <a:hlinkClick r:id="rId4" action="ppaction://hlinksldjump"/>
          </p:cNvPr>
          <p:cNvSpPr/>
          <p:nvPr/>
        </p:nvSpPr>
        <p:spPr>
          <a:xfrm>
            <a:off x="4929190" y="3071810"/>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chemeClr val="accent4">
                    <a:lumMod val="50000"/>
                  </a:schemeClr>
                </a:solidFill>
                <a:effectLst>
                  <a:outerShdw blurRad="38100" dist="38100" dir="2700000" algn="tl">
                    <a:srgbClr val="000000">
                      <a:alpha val="43137"/>
                    </a:srgbClr>
                  </a:outerShdw>
                </a:effectLst>
              </a:rPr>
              <a:t>Кабан</a:t>
            </a: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5" name="Багетная рамка 4">
            <a:hlinkClick r:id="rId5" action="ppaction://hlinksldjump"/>
          </p:cNvPr>
          <p:cNvSpPr/>
          <p:nvPr/>
        </p:nvSpPr>
        <p:spPr>
          <a:xfrm>
            <a:off x="4929190" y="4286256"/>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chemeClr val="accent4">
                    <a:lumMod val="50000"/>
                  </a:schemeClr>
                </a:solidFill>
                <a:effectLst>
                  <a:outerShdw blurRad="38100" dist="38100" dir="2700000" algn="tl">
                    <a:srgbClr val="000000">
                      <a:alpha val="43137"/>
                    </a:srgbClr>
                  </a:outerShdw>
                </a:effectLst>
              </a:rPr>
              <a:t>Лось</a:t>
            </a: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6" name="Багетная рамка 5">
            <a:hlinkClick r:id="rId6" action="ppaction://hlinksldjump"/>
          </p:cNvPr>
          <p:cNvSpPr/>
          <p:nvPr/>
        </p:nvSpPr>
        <p:spPr>
          <a:xfrm>
            <a:off x="4929190" y="5429264"/>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chemeClr val="accent4">
                    <a:lumMod val="50000"/>
                  </a:schemeClr>
                </a:solidFill>
                <a:effectLst>
                  <a:outerShdw blurRad="38100" dist="38100" dir="2700000" algn="tl">
                    <a:srgbClr val="000000">
                      <a:alpha val="43137"/>
                    </a:srgbClr>
                  </a:outerShdw>
                </a:effectLst>
              </a:rPr>
              <a:t>Барсук</a:t>
            </a: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7" name="Багетная рамка 6">
            <a:hlinkClick r:id="rId7" action="ppaction://hlinksldjump"/>
          </p:cNvPr>
          <p:cNvSpPr/>
          <p:nvPr/>
        </p:nvSpPr>
        <p:spPr>
          <a:xfrm>
            <a:off x="571472" y="3071810"/>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b="1" i="1" dirty="0" smtClean="0">
              <a:solidFill>
                <a:schemeClr val="accent4">
                  <a:lumMod val="50000"/>
                </a:schemeClr>
              </a:solidFill>
              <a:effectLst>
                <a:outerShdw blurRad="38100" dist="38100" dir="2700000" algn="tl">
                  <a:srgbClr val="000000">
                    <a:alpha val="43137"/>
                  </a:srgbClr>
                </a:outerShdw>
              </a:effectLst>
            </a:endParaRPr>
          </a:p>
          <a:p>
            <a:pPr algn="ctr"/>
            <a:r>
              <a:rPr lang="ru-RU" sz="2400" b="1" i="1" dirty="0" smtClean="0">
                <a:solidFill>
                  <a:schemeClr val="accent4">
                    <a:lumMod val="50000"/>
                  </a:schemeClr>
                </a:solidFill>
                <a:effectLst>
                  <a:outerShdw blurRad="38100" dist="38100" dir="2700000" algn="tl">
                    <a:srgbClr val="000000">
                      <a:alpha val="43137"/>
                    </a:srgbClr>
                  </a:outerShdw>
                </a:effectLst>
              </a:rPr>
              <a:t>Белка</a:t>
            </a:r>
          </a:p>
          <a:p>
            <a:pPr algn="ct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8" name="Багетная рамка 7">
            <a:hlinkClick r:id="rId8" action="ppaction://hlinksldjump"/>
          </p:cNvPr>
          <p:cNvSpPr/>
          <p:nvPr/>
        </p:nvSpPr>
        <p:spPr>
          <a:xfrm>
            <a:off x="571472" y="4286256"/>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chemeClr val="accent4">
                    <a:lumMod val="50000"/>
                  </a:schemeClr>
                </a:solidFill>
                <a:effectLst>
                  <a:outerShdw blurRad="38100" dist="38100" dir="2700000" algn="tl">
                    <a:srgbClr val="000000">
                      <a:alpha val="43137"/>
                    </a:srgbClr>
                  </a:outerShdw>
                </a:effectLst>
              </a:rPr>
              <a:t> </a:t>
            </a:r>
          </a:p>
          <a:p>
            <a:pPr algn="ctr"/>
            <a:r>
              <a:rPr lang="ru-RU" sz="2400" b="1" i="1" dirty="0" smtClean="0">
                <a:solidFill>
                  <a:schemeClr val="accent4">
                    <a:lumMod val="50000"/>
                  </a:schemeClr>
                </a:solidFill>
                <a:effectLst>
                  <a:outerShdw blurRad="38100" dist="38100" dir="2700000" algn="tl">
                    <a:srgbClr val="000000">
                      <a:alpha val="43137"/>
                    </a:srgbClr>
                  </a:outerShdw>
                </a:effectLst>
              </a:rPr>
              <a:t>Заяц</a:t>
            </a:r>
          </a:p>
          <a:p>
            <a:pPr algn="ct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9" name="Багетная рамка 8">
            <a:hlinkClick r:id="rId9" action="ppaction://hlinksldjump"/>
          </p:cNvPr>
          <p:cNvSpPr/>
          <p:nvPr/>
        </p:nvSpPr>
        <p:spPr>
          <a:xfrm>
            <a:off x="571472" y="5429264"/>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chemeClr val="accent4">
                    <a:lumMod val="50000"/>
                  </a:schemeClr>
                </a:solidFill>
                <a:effectLst>
                  <a:outerShdw blurRad="38100" dist="38100" dir="2700000" algn="tl">
                    <a:srgbClr val="000000">
                      <a:alpha val="43137"/>
                    </a:srgbClr>
                  </a:outerShdw>
                </a:effectLst>
              </a:rPr>
              <a:t>Волк</a:t>
            </a: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10" name="Багетная рамка 9">
            <a:hlinkClick r:id="rId10" action="ppaction://hlinksldjump"/>
          </p:cNvPr>
          <p:cNvSpPr/>
          <p:nvPr/>
        </p:nvSpPr>
        <p:spPr>
          <a:xfrm>
            <a:off x="571472" y="642918"/>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i="1" dirty="0" smtClean="0">
                <a:solidFill>
                  <a:schemeClr val="accent4">
                    <a:lumMod val="50000"/>
                  </a:schemeClr>
                </a:solidFill>
                <a:effectLst>
                  <a:outerShdw blurRad="38100" dist="38100" dir="2700000" algn="tl">
                    <a:srgbClr val="000000">
                      <a:alpha val="43137"/>
                    </a:srgbClr>
                  </a:outerShdw>
                </a:effectLst>
              </a:rPr>
              <a:t>Медведь</a:t>
            </a:r>
            <a:endParaRPr lang="ru-RU" sz="2400" b="1" i="1" dirty="0">
              <a:solidFill>
                <a:schemeClr val="accent4">
                  <a:lumMod val="50000"/>
                </a:schemeClr>
              </a:solidFill>
              <a:effectLst>
                <a:outerShdw blurRad="38100" dist="38100" dir="2700000" algn="tl">
                  <a:srgbClr val="000000">
                    <a:alpha val="43137"/>
                  </a:srgbClr>
                </a:outerShdw>
              </a:effectLst>
            </a:endParaRPr>
          </a:p>
        </p:txBody>
      </p:sp>
      <p:sp>
        <p:nvSpPr>
          <p:cNvPr id="11" name="Багетная рамка 10">
            <a:hlinkClick r:id="rId11" action="ppaction://hlinksldjump"/>
          </p:cNvPr>
          <p:cNvSpPr/>
          <p:nvPr/>
        </p:nvSpPr>
        <p:spPr>
          <a:xfrm>
            <a:off x="4929190" y="642918"/>
            <a:ext cx="3571900" cy="857256"/>
          </a:xfrm>
          <a:prstGeom prst="beve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b="1" i="1" dirty="0" smtClean="0">
              <a:solidFill>
                <a:schemeClr val="accent4">
                  <a:lumMod val="50000"/>
                </a:schemeClr>
              </a:solidFill>
              <a:effectLst>
                <a:outerShdw blurRad="38100" dist="38100" dir="2700000" algn="tl">
                  <a:srgbClr val="000000">
                    <a:alpha val="43137"/>
                  </a:srgbClr>
                </a:outerShdw>
              </a:effectLst>
            </a:endParaRPr>
          </a:p>
          <a:p>
            <a:pPr algn="ctr"/>
            <a:r>
              <a:rPr lang="ru-RU" sz="2400" b="1" i="1" dirty="0" smtClean="0">
                <a:solidFill>
                  <a:schemeClr val="accent4">
                    <a:lumMod val="50000"/>
                  </a:schemeClr>
                </a:solidFill>
                <a:effectLst>
                  <a:outerShdw blurRad="38100" dist="38100" dir="2700000" algn="tl">
                    <a:srgbClr val="000000">
                      <a:alpha val="43137"/>
                    </a:srgbClr>
                  </a:outerShdw>
                </a:effectLst>
              </a:rPr>
              <a:t>Ёж</a:t>
            </a:r>
          </a:p>
          <a:p>
            <a:pPr algn="ctr"/>
            <a:endParaRPr lang="ru-RU" sz="2400" b="1" i="1" dirty="0">
              <a:solidFill>
                <a:schemeClr val="accent4">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428595" y="428604"/>
            <a:ext cx="4786347" cy="3589760"/>
          </a:xfrm>
          <a:prstGeom prst="rect">
            <a:avLst/>
          </a:prstGeom>
          <a:noFill/>
          <a:ln w="12700">
            <a:solidFill>
              <a:schemeClr val="accent4">
                <a:lumMod val="75000"/>
              </a:schemeClr>
            </a:solidFill>
            <a:miter lim="800000"/>
            <a:headEnd/>
            <a:tailEnd/>
          </a:ln>
          <a:effectLst/>
        </p:spPr>
      </p:pic>
      <p:pic>
        <p:nvPicPr>
          <p:cNvPr id="2054" name="Picture 6"/>
          <p:cNvPicPr>
            <a:picLocks noChangeAspect="1" noChangeArrowheads="1"/>
          </p:cNvPicPr>
          <p:nvPr/>
        </p:nvPicPr>
        <p:blipFill>
          <a:blip r:embed="rId3"/>
          <a:srcRect/>
          <a:stretch>
            <a:fillRect/>
          </a:stretch>
        </p:blipFill>
        <p:spPr bwMode="auto">
          <a:xfrm>
            <a:off x="428596" y="4143380"/>
            <a:ext cx="2286016" cy="2214578"/>
          </a:xfrm>
          <a:prstGeom prst="rect">
            <a:avLst/>
          </a:prstGeom>
          <a:noFill/>
          <a:ln w="12700">
            <a:solidFill>
              <a:schemeClr val="accent4">
                <a:lumMod val="75000"/>
              </a:schemeClr>
            </a:solidFill>
            <a:miter lim="800000"/>
            <a:headEnd/>
            <a:tailEnd/>
          </a:ln>
          <a:effectLst/>
        </p:spPr>
      </p:pic>
      <p:pic>
        <p:nvPicPr>
          <p:cNvPr id="2055" name="Picture 7"/>
          <p:cNvPicPr>
            <a:picLocks noChangeAspect="1" noChangeArrowheads="1"/>
          </p:cNvPicPr>
          <p:nvPr/>
        </p:nvPicPr>
        <p:blipFill>
          <a:blip r:embed="rId4"/>
          <a:srcRect/>
          <a:stretch>
            <a:fillRect/>
          </a:stretch>
        </p:blipFill>
        <p:spPr bwMode="auto">
          <a:xfrm>
            <a:off x="2857488" y="4143380"/>
            <a:ext cx="2370395" cy="2214578"/>
          </a:xfrm>
          <a:prstGeom prst="rect">
            <a:avLst/>
          </a:prstGeom>
          <a:noFill/>
          <a:ln w="9525">
            <a:solidFill>
              <a:schemeClr val="accent4">
                <a:lumMod val="75000"/>
              </a:schemeClr>
            </a:solidFill>
            <a:miter lim="800000"/>
            <a:headEnd/>
            <a:tailEnd/>
          </a:ln>
          <a:effectLst/>
        </p:spPr>
      </p:pic>
      <p:sp>
        <p:nvSpPr>
          <p:cNvPr id="8" name="TextBox 7"/>
          <p:cNvSpPr txBox="1"/>
          <p:nvPr/>
        </p:nvSpPr>
        <p:spPr>
          <a:xfrm>
            <a:off x="5286380" y="428604"/>
            <a:ext cx="3500462" cy="5929354"/>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МЕДВЕДЬ</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ctr"/>
            <a:endParaRPr lang="ru-RU"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След медведя похож на след человека. При ходьбе медведь косолапит. Имеют место глубокие бороздки впереди отпечатков пальцев, оставленные длинными, изогнутыми когтями. Чтобы определить размер зверя по следам, достаточно измерить ширину пястного мякиша (следа без когтей) на отпечатке передней лапы.</a:t>
            </a:r>
          </a:p>
          <a:p>
            <a:pPr algn="just"/>
            <a:r>
              <a:rPr lang="ru-RU" sz="1600" dirty="0" smtClean="0">
                <a:solidFill>
                  <a:schemeClr val="accent4">
                    <a:lumMod val="50000"/>
                  </a:schemeClr>
                </a:solidFill>
                <a:effectLst>
                  <a:outerShdw blurRad="38100" dist="38100" dir="2700000" algn="tl">
                    <a:srgbClr val="000000">
                      <a:alpha val="43137"/>
                    </a:srgbClr>
                  </a:outerShdw>
                </a:effectLst>
              </a:rPr>
              <a:t>У молодых медвежат эта ширина колеблется от 5 до 6,5 см, а у медведей, родившихся в прошлом году – от 8 до 10 см, у половозрелых медведиц – от 11 до 18 см, у матерых зверей – от 14 до 17 см, у особо крупных – до 20 см.</a:t>
            </a:r>
          </a:p>
          <a:p>
            <a:pPr algn="just"/>
            <a:endParaRPr lang="ru-RU" sz="1400" dirty="0">
              <a:solidFill>
                <a:schemeClr val="accent4">
                  <a:lumMod val="50000"/>
                </a:schemeClr>
              </a:solidFill>
            </a:endParaRPr>
          </a:p>
        </p:txBody>
      </p:sp>
      <p:sp>
        <p:nvSpPr>
          <p:cNvPr id="11" name="Управляющая кнопка: домой 10">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428596" y="428604"/>
            <a:ext cx="4779807" cy="3589200"/>
          </a:xfrm>
          <a:prstGeom prst="rect">
            <a:avLst/>
          </a:prstGeom>
          <a:noFill/>
          <a:ln w="12700">
            <a:solidFill>
              <a:schemeClr val="accent4">
                <a:lumMod val="75000"/>
              </a:schemeClr>
            </a:solid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428596" y="4143380"/>
            <a:ext cx="2214578" cy="2143140"/>
          </a:xfrm>
          <a:prstGeom prst="rect">
            <a:avLst/>
          </a:prstGeom>
          <a:noFill/>
          <a:ln w="12700">
            <a:solidFill>
              <a:schemeClr val="accent4">
                <a:lumMod val="75000"/>
              </a:schemeClr>
            </a:solid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2786050" y="4143380"/>
            <a:ext cx="2444766" cy="2143140"/>
          </a:xfrm>
          <a:prstGeom prst="rect">
            <a:avLst/>
          </a:prstGeom>
          <a:noFill/>
          <a:ln w="12700">
            <a:solidFill>
              <a:schemeClr val="accent4">
                <a:lumMod val="75000"/>
              </a:schemeClr>
            </a:solidFill>
            <a:miter lim="800000"/>
            <a:headEnd/>
            <a:tailEnd/>
          </a:ln>
          <a:effectLst/>
        </p:spPr>
      </p:pic>
      <p:sp>
        <p:nvSpPr>
          <p:cNvPr id="5" name="TextBox 4"/>
          <p:cNvSpPr txBox="1"/>
          <p:nvPr/>
        </p:nvSpPr>
        <p:spPr>
          <a:xfrm>
            <a:off x="5286380" y="428604"/>
            <a:ext cx="3500462" cy="5857916"/>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ЛИСИЦА</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ctr"/>
            <a:endParaRPr lang="ru-RU"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Лисьи следы похожи на следы небольшой собаки, но более вытянуты  и стройны. У лисиц, как и большинства семейства волчьих, на передней лапе 5 пальцев, но 1-й палец расположен высоко, и на следах его не видно. Отпечаток передней лапы выглядит несколько крупнее отпечатка задней за счет большой ширины. Мелкая рысь – наиболее обычный ход лисы, при этом задние лапы точно попадают в след передних, и получается крытый след. Отпечатки тянутся ровной цепочкой, длина шагов 20-40 см, чаще около 30.</a:t>
            </a:r>
          </a:p>
          <a:p>
            <a:pPr algn="just"/>
            <a:endParaRPr lang="ru-RU" sz="1400" dirty="0">
              <a:solidFill>
                <a:schemeClr val="accent4">
                  <a:lumMod val="50000"/>
                </a:schemeClr>
              </a:solidFill>
            </a:endParaRPr>
          </a:p>
        </p:txBody>
      </p:sp>
      <p:sp>
        <p:nvSpPr>
          <p:cNvPr id="6" name="Управляющая кнопка: домой 5">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428596" y="428604"/>
            <a:ext cx="4785600" cy="3589200"/>
          </a:xfrm>
          <a:prstGeom prst="rect">
            <a:avLst/>
          </a:prstGeom>
          <a:noFill/>
          <a:ln w="12700">
            <a:solidFill>
              <a:schemeClr val="accent4">
                <a:lumMod val="75000"/>
              </a:schemeClr>
            </a:solid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28596" y="4143380"/>
            <a:ext cx="2500330" cy="2143140"/>
          </a:xfrm>
          <a:prstGeom prst="rect">
            <a:avLst/>
          </a:prstGeom>
          <a:noFill/>
          <a:ln w="12700">
            <a:solidFill>
              <a:schemeClr val="accent4">
                <a:lumMod val="75000"/>
              </a:schemeClr>
            </a:solidFill>
            <a:miter lim="800000"/>
            <a:headEnd/>
            <a:tailEnd/>
          </a:ln>
          <a:effectLst/>
        </p:spPr>
      </p:pic>
      <p:pic>
        <p:nvPicPr>
          <p:cNvPr id="4100" name="Picture 4"/>
          <p:cNvPicPr>
            <a:picLocks noChangeAspect="1" noChangeArrowheads="1"/>
          </p:cNvPicPr>
          <p:nvPr/>
        </p:nvPicPr>
        <p:blipFill>
          <a:blip r:embed="rId4" cstate="print"/>
          <a:srcRect/>
          <a:stretch>
            <a:fillRect/>
          </a:stretch>
        </p:blipFill>
        <p:spPr bwMode="auto">
          <a:xfrm>
            <a:off x="3071802" y="4143380"/>
            <a:ext cx="2190765" cy="2143140"/>
          </a:xfrm>
          <a:prstGeom prst="rect">
            <a:avLst/>
          </a:prstGeom>
          <a:noFill/>
          <a:ln w="12700">
            <a:solidFill>
              <a:schemeClr val="accent4">
                <a:lumMod val="75000"/>
              </a:schemeClr>
            </a:solidFill>
            <a:miter lim="800000"/>
            <a:headEnd/>
            <a:tailEnd/>
          </a:ln>
          <a:effectLst/>
        </p:spPr>
      </p:pic>
      <p:sp>
        <p:nvSpPr>
          <p:cNvPr id="5" name="TextBox 4"/>
          <p:cNvSpPr txBox="1"/>
          <p:nvPr/>
        </p:nvSpPr>
        <p:spPr>
          <a:xfrm>
            <a:off x="5286380" y="428604"/>
            <a:ext cx="3500462" cy="6247864"/>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БЕЛКА</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Передняя лапка белки заметно меньше задней, имеет 4 тонких пальца с когтями до 0,5 см. на нижней поверхности лапки заметны выпуклые мозоли. Задняя лапка крупнее и имеет 5 пальцев. Зимой подошвы лапок сильнее обрастают шерстью. Размер отпечатка передней лапки около 4х2 см, задней 6х3,5 см. отпечатки более крупных задних лап почти всегда впереди отпечатков передних лапок. Передние лапки зверек ставит близко друг к другу и на одном уровне. При нормальном ходе длина прыжков 66-86 см. длина группы отпечатков примерно 12 см, ширина следовой дорожки 11 см. </a:t>
            </a:r>
          </a:p>
          <a:p>
            <a:pPr algn="just"/>
            <a:endParaRPr lang="ru-RU" sz="1400" dirty="0">
              <a:solidFill>
                <a:schemeClr val="accent4">
                  <a:lumMod val="50000"/>
                </a:schemeClr>
              </a:solidFill>
            </a:endParaRPr>
          </a:p>
        </p:txBody>
      </p:sp>
      <p:sp>
        <p:nvSpPr>
          <p:cNvPr id="6" name="Управляющая кнопка: домой 5">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428596" y="428604"/>
            <a:ext cx="4576229" cy="3589200"/>
          </a:xfrm>
          <a:prstGeom prst="rect">
            <a:avLst/>
          </a:prstGeom>
          <a:noFill/>
          <a:ln w="12700">
            <a:solidFill>
              <a:schemeClr val="accent4">
                <a:lumMod val="75000"/>
              </a:schemeClr>
            </a:solid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28596" y="4143380"/>
            <a:ext cx="2169930" cy="2143140"/>
          </a:xfrm>
          <a:prstGeom prst="rect">
            <a:avLst/>
          </a:prstGeom>
          <a:noFill/>
          <a:ln w="12700">
            <a:solidFill>
              <a:schemeClr val="accent4">
                <a:lumMod val="75000"/>
              </a:schemeClr>
            </a:solidFill>
            <a:miter lim="800000"/>
            <a:headEnd/>
            <a:tailEnd/>
          </a:ln>
          <a:effectLst/>
        </p:spPr>
      </p:pic>
      <p:pic>
        <p:nvPicPr>
          <p:cNvPr id="5124" name="Picture 4"/>
          <p:cNvPicPr>
            <a:picLocks noChangeAspect="1" noChangeArrowheads="1"/>
          </p:cNvPicPr>
          <p:nvPr/>
        </p:nvPicPr>
        <p:blipFill>
          <a:blip r:embed="rId4" cstate="print"/>
          <a:srcRect/>
          <a:stretch>
            <a:fillRect/>
          </a:stretch>
        </p:blipFill>
        <p:spPr bwMode="auto">
          <a:xfrm>
            <a:off x="2786050" y="4143380"/>
            <a:ext cx="2214578" cy="2143140"/>
          </a:xfrm>
          <a:prstGeom prst="rect">
            <a:avLst/>
          </a:prstGeom>
          <a:noFill/>
          <a:ln w="12700">
            <a:solidFill>
              <a:schemeClr val="accent4">
                <a:lumMod val="75000"/>
              </a:schemeClr>
            </a:solidFill>
            <a:miter lim="800000"/>
            <a:headEnd/>
            <a:tailEnd/>
          </a:ln>
          <a:effectLst/>
        </p:spPr>
      </p:pic>
      <p:sp>
        <p:nvSpPr>
          <p:cNvPr id="5" name="TextBox 4"/>
          <p:cNvSpPr txBox="1"/>
          <p:nvPr/>
        </p:nvSpPr>
        <p:spPr>
          <a:xfrm>
            <a:off x="5286380" y="428605"/>
            <a:ext cx="3500462" cy="5857915"/>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ЗАЯЦ</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ctr"/>
            <a:endParaRPr lang="ru-RU"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След зайца на снегу – это пара более крупных отпечатков задних лап впереди, за ними 2 мелких следа передних лап друг за другом или рядом, затем интервал – и снова отпечатки всех 4 лап. Длина прыжков и расстояние между отпечатками зависит от скорости движения зайца.</a:t>
            </a:r>
          </a:p>
          <a:p>
            <a:pPr algn="just"/>
            <a:r>
              <a:rPr lang="ru-RU" sz="1600" dirty="0" smtClean="0">
                <a:solidFill>
                  <a:schemeClr val="accent4">
                    <a:lumMod val="50000"/>
                  </a:schemeClr>
                </a:solidFill>
                <a:effectLst>
                  <a:outerShdw blurRad="38100" dist="38100" dir="2700000" algn="tl">
                    <a:srgbClr val="000000">
                      <a:alpha val="43137"/>
                    </a:srgbClr>
                  </a:outerShdw>
                </a:effectLst>
              </a:rPr>
              <a:t>При спокойном движении заяц делает прыжки длиной 120-170 см, при этом длина каждой группы отпечатков 38-66 см. </a:t>
            </a:r>
            <a:r>
              <a:rPr lang="ru-RU" sz="1600" dirty="0">
                <a:solidFill>
                  <a:schemeClr val="accent4">
                    <a:lumMod val="50000"/>
                  </a:schemeClr>
                </a:solidFill>
                <a:effectLst>
                  <a:outerShdw blurRad="38100" dist="38100" dir="2700000" algn="tl">
                    <a:srgbClr val="000000">
                      <a:alpha val="43137"/>
                    </a:srgbClr>
                  </a:outerShdw>
                </a:effectLst>
              </a:rPr>
              <a:t>П</a:t>
            </a:r>
            <a:r>
              <a:rPr lang="ru-RU" sz="1600" dirty="0" smtClean="0">
                <a:solidFill>
                  <a:schemeClr val="accent4">
                    <a:lumMod val="50000"/>
                  </a:schemeClr>
                </a:solidFill>
                <a:effectLst>
                  <a:outerShdw blurRad="38100" dist="38100" dir="2700000" algn="tl">
                    <a:srgbClr val="000000">
                      <a:alpha val="43137"/>
                    </a:srgbClr>
                  </a:outerShdw>
                </a:effectLst>
              </a:rPr>
              <a:t>ри испуге  и уходя от преследования, он совершает прыжки вдвое больше.</a:t>
            </a:r>
            <a:endParaRPr lang="ru-RU" sz="1600" dirty="0">
              <a:solidFill>
                <a:schemeClr val="accent4">
                  <a:lumMod val="50000"/>
                </a:schemeClr>
              </a:solidFill>
              <a:effectLst>
                <a:outerShdw blurRad="38100" dist="38100" dir="2700000" algn="tl">
                  <a:srgbClr val="000000">
                    <a:alpha val="43137"/>
                  </a:srgbClr>
                </a:outerShdw>
              </a:effectLst>
            </a:endParaRPr>
          </a:p>
          <a:p>
            <a:pPr algn="just"/>
            <a:endParaRPr lang="ru-RU" sz="1600" dirty="0" smtClean="0">
              <a:solidFill>
                <a:schemeClr val="accent4">
                  <a:lumMod val="50000"/>
                </a:schemeClr>
              </a:solidFill>
              <a:effectLst>
                <a:outerShdw blurRad="38100" dist="38100" dir="2700000" algn="tl">
                  <a:srgbClr val="000000">
                    <a:alpha val="43137"/>
                  </a:srgbClr>
                </a:outerShdw>
              </a:effectLst>
            </a:endParaRPr>
          </a:p>
          <a:p>
            <a:pPr algn="just"/>
            <a:endParaRPr lang="ru-RU" sz="1600" dirty="0" smtClean="0">
              <a:solidFill>
                <a:schemeClr val="accent4">
                  <a:lumMod val="50000"/>
                </a:schemeClr>
              </a:solidFill>
              <a:effectLst>
                <a:outerShdw blurRad="38100" dist="38100" dir="2700000" algn="tl">
                  <a:srgbClr val="000000">
                    <a:alpha val="43137"/>
                  </a:srgbClr>
                </a:outerShdw>
              </a:effectLst>
            </a:endParaRPr>
          </a:p>
          <a:p>
            <a:pPr algn="just"/>
            <a:endParaRPr lang="ru-RU" sz="1400" dirty="0">
              <a:solidFill>
                <a:schemeClr val="accent4">
                  <a:lumMod val="50000"/>
                </a:schemeClr>
              </a:solidFill>
            </a:endParaRPr>
          </a:p>
        </p:txBody>
      </p:sp>
      <p:sp>
        <p:nvSpPr>
          <p:cNvPr id="6" name="Управляющая кнопка: домой 5">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428596" y="428604"/>
            <a:ext cx="4486500" cy="3589200"/>
          </a:xfrm>
          <a:prstGeom prst="rect">
            <a:avLst/>
          </a:prstGeom>
          <a:noFill/>
          <a:ln w="12700">
            <a:solidFill>
              <a:schemeClr val="accent4">
                <a:lumMod val="75000"/>
              </a:schemeClr>
            </a:solid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428596" y="4143380"/>
            <a:ext cx="2500330" cy="2214578"/>
          </a:xfrm>
          <a:prstGeom prst="rect">
            <a:avLst/>
          </a:prstGeom>
          <a:noFill/>
          <a:ln w="12700">
            <a:solidFill>
              <a:schemeClr val="accent4">
                <a:lumMod val="75000"/>
              </a:schemeClr>
            </a:solid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3071802" y="4143380"/>
            <a:ext cx="1857388" cy="2214578"/>
          </a:xfrm>
          <a:prstGeom prst="rect">
            <a:avLst/>
          </a:prstGeom>
          <a:noFill/>
          <a:ln w="12700">
            <a:solidFill>
              <a:schemeClr val="accent4">
                <a:lumMod val="75000"/>
              </a:schemeClr>
            </a:solidFill>
            <a:miter lim="800000"/>
            <a:headEnd/>
            <a:tailEnd/>
          </a:ln>
          <a:effectLst/>
        </p:spPr>
      </p:pic>
      <p:sp>
        <p:nvSpPr>
          <p:cNvPr id="5" name="TextBox 4"/>
          <p:cNvSpPr txBox="1"/>
          <p:nvPr/>
        </p:nvSpPr>
        <p:spPr>
          <a:xfrm>
            <a:off x="5286380" y="428605"/>
            <a:ext cx="3500462" cy="5929353"/>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ВОЛК</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ctr"/>
            <a:endParaRPr lang="ru-RU"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Следы лап волка при их схожести со следами собаки отличаются от них тем, что боковые пальцы у него дальше отставлены назад. Передний край их отпечатков лишь слегка достает до заднего края отпечатков средних пальцев, да так, что между ними можно положить спичку. Кроме того волк держит лапу в «комке» и не растопыривает пальцы, как собака. Волчий след выглядит более  «стройным». Отпечатки задних лап чуть меньше и уже следов передних. При спокойном ходе волка отпечатки его лап образуют почти прямую строчку, а собаки извилистую линию.</a:t>
            </a:r>
            <a:endParaRPr lang="ru-RU" sz="1400" dirty="0">
              <a:solidFill>
                <a:schemeClr val="accent4">
                  <a:lumMod val="50000"/>
                </a:schemeClr>
              </a:solidFill>
            </a:endParaRPr>
          </a:p>
        </p:txBody>
      </p:sp>
      <p:sp>
        <p:nvSpPr>
          <p:cNvPr id="6" name="Управляющая кнопка: домой 5">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428596" y="428604"/>
            <a:ext cx="4643470" cy="3589200"/>
          </a:xfrm>
          <a:prstGeom prst="rect">
            <a:avLst/>
          </a:prstGeom>
          <a:noFill/>
          <a:ln w="12700">
            <a:solidFill>
              <a:schemeClr val="accent4">
                <a:lumMod val="75000"/>
              </a:schemeClr>
            </a:solid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a:off x="428596" y="4143380"/>
            <a:ext cx="2332451" cy="2143140"/>
          </a:xfrm>
          <a:prstGeom prst="rect">
            <a:avLst/>
          </a:prstGeom>
          <a:noFill/>
          <a:ln w="12700">
            <a:solidFill>
              <a:schemeClr val="accent4">
                <a:lumMod val="75000"/>
              </a:schemeClr>
            </a:solidFill>
            <a:miter lim="800000"/>
            <a:headEnd/>
            <a:tailEnd/>
          </a:ln>
          <a:effectLst/>
        </p:spPr>
      </p:pic>
      <p:sp>
        <p:nvSpPr>
          <p:cNvPr id="4" name="TextBox 3"/>
          <p:cNvSpPr txBox="1"/>
          <p:nvPr/>
        </p:nvSpPr>
        <p:spPr>
          <a:xfrm>
            <a:off x="5143504" y="428605"/>
            <a:ext cx="3643338" cy="5786199"/>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ЁЖ</a:t>
            </a: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just"/>
            <a:r>
              <a:rPr lang="ru-RU" sz="1600" dirty="0" smtClean="0">
                <a:solidFill>
                  <a:schemeClr val="accent4">
                    <a:lumMod val="50000"/>
                  </a:schemeClr>
                </a:solidFill>
                <a:effectLst>
                  <a:outerShdw blurRad="38100" dist="38100" dir="2700000" algn="tl">
                    <a:srgbClr val="000000">
                      <a:alpha val="43137"/>
                    </a:srgbClr>
                  </a:outerShdw>
                </a:effectLst>
              </a:rPr>
              <a:t>Средний размер отпечатка лапы около 3 см длиной, из них 0,5 см приходится на когти. Ширина отпечатка задней лапы около 2 см. Передвигается на своих  коротких кривых лапках мелким семенящим шагом, ширина следовой дорожки около 7 см. передние и задние конечности имеют пять пальцев, но  боковые пальцы не всегда отпечатываются. Особенно первый внутренний, потому-то он несколько короче. Передняя лапка более широкая и короткая – 4х2,8 см, а задняя длиннее и уже – 5х2,3 см. опирается еж при ходьбе не на всю подошву лапы, а только на переднюю ее часть, поэтом отпечатки задних лап часто выглядят короткими.</a:t>
            </a:r>
            <a:endParaRPr lang="ru-RU" sz="1400" dirty="0">
              <a:solidFill>
                <a:schemeClr val="accent4">
                  <a:lumMod val="50000"/>
                </a:schemeClr>
              </a:solidFill>
            </a:endParaRPr>
          </a:p>
        </p:txBody>
      </p:sp>
      <p:sp>
        <p:nvSpPr>
          <p:cNvPr id="5" name="Управляющая кнопка: домой 4">
            <a:hlinkClick r:id="rId4"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428596" y="428604"/>
            <a:ext cx="4785600" cy="3589200"/>
          </a:xfrm>
          <a:prstGeom prst="rect">
            <a:avLst/>
          </a:prstGeom>
          <a:noFill/>
          <a:ln w="12700">
            <a:solidFill>
              <a:schemeClr val="accent4">
                <a:lumMod val="75000"/>
              </a:schemeClr>
            </a:solid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428596" y="4143380"/>
            <a:ext cx="1785950" cy="2263692"/>
          </a:xfrm>
          <a:prstGeom prst="rect">
            <a:avLst/>
          </a:prstGeom>
          <a:noFill/>
          <a:ln w="12700">
            <a:solidFill>
              <a:schemeClr val="accent4">
                <a:lumMod val="75000"/>
              </a:schemeClr>
            </a:solidFill>
            <a:miter lim="800000"/>
            <a:headEnd/>
            <a:tailEnd/>
          </a:ln>
          <a:effectLst/>
        </p:spPr>
      </p:pic>
      <p:pic>
        <p:nvPicPr>
          <p:cNvPr id="8196" name="Picture 4"/>
          <p:cNvPicPr>
            <a:picLocks noChangeAspect="1" noChangeArrowheads="1"/>
          </p:cNvPicPr>
          <p:nvPr/>
        </p:nvPicPr>
        <p:blipFill>
          <a:blip r:embed="rId4"/>
          <a:srcRect/>
          <a:stretch>
            <a:fillRect/>
          </a:stretch>
        </p:blipFill>
        <p:spPr bwMode="auto">
          <a:xfrm>
            <a:off x="2357422" y="4143380"/>
            <a:ext cx="2857520" cy="2240968"/>
          </a:xfrm>
          <a:prstGeom prst="rect">
            <a:avLst/>
          </a:prstGeom>
          <a:noFill/>
          <a:ln w="12700">
            <a:solidFill>
              <a:schemeClr val="accent4">
                <a:lumMod val="75000"/>
              </a:schemeClr>
            </a:solidFill>
            <a:miter lim="800000"/>
            <a:headEnd/>
            <a:tailEnd/>
          </a:ln>
          <a:effectLst/>
        </p:spPr>
      </p:pic>
      <p:sp>
        <p:nvSpPr>
          <p:cNvPr id="5" name="TextBox 4"/>
          <p:cNvSpPr txBox="1"/>
          <p:nvPr/>
        </p:nvSpPr>
        <p:spPr>
          <a:xfrm>
            <a:off x="5286380" y="428604"/>
            <a:ext cx="3500462" cy="6000792"/>
          </a:xfrm>
          <a:prstGeom prst="rect">
            <a:avLst/>
          </a:prstGeom>
          <a:noFill/>
          <a:ln w="12700">
            <a:solidFill>
              <a:schemeClr val="accent4">
                <a:lumMod val="60000"/>
                <a:lumOff val="40000"/>
              </a:schemeClr>
            </a:solidFill>
          </a:ln>
        </p:spPr>
        <p:txBody>
          <a:bodyPr wrap="square" rtlCol="0">
            <a:spAutoFit/>
          </a:bodyPr>
          <a:lstStyle/>
          <a:p>
            <a:pPr algn="ctr"/>
            <a:r>
              <a:rPr lang="ru-RU" b="1" i="1" dirty="0" smtClean="0">
                <a:solidFill>
                  <a:schemeClr val="accent4">
                    <a:lumMod val="50000"/>
                  </a:schemeClr>
                </a:solidFill>
                <a:effectLst>
                  <a:outerShdw blurRad="38100" dist="38100" dir="2700000" algn="tl">
                    <a:srgbClr val="000000">
                      <a:alpha val="43137"/>
                    </a:srgbClr>
                  </a:outerShdw>
                </a:effectLst>
              </a:rPr>
              <a:t>БОБР</a:t>
            </a:r>
          </a:p>
          <a:p>
            <a:pPr algn="ctr"/>
            <a:endParaRPr lang="ru-RU" sz="800" b="1" i="1" dirty="0" smtClean="0">
              <a:solidFill>
                <a:schemeClr val="accent4">
                  <a:lumMod val="50000"/>
                </a:schemeClr>
              </a:solidFill>
              <a:effectLst>
                <a:outerShdw blurRad="38100" dist="38100" dir="2700000" algn="tl">
                  <a:srgbClr val="000000">
                    <a:alpha val="43137"/>
                  </a:srgbClr>
                </a:outerShdw>
              </a:effectLst>
            </a:endParaRPr>
          </a:p>
          <a:p>
            <a:pPr algn="just"/>
            <a:r>
              <a:rPr lang="ru-RU" sz="1400" dirty="0" smtClean="0">
                <a:solidFill>
                  <a:schemeClr val="accent4">
                    <a:lumMod val="50000"/>
                  </a:schemeClr>
                </a:solidFill>
                <a:effectLst>
                  <a:outerShdw blurRad="38100" dist="38100" dir="2700000" algn="tl">
                    <a:srgbClr val="000000">
                      <a:alpha val="43137"/>
                    </a:srgbClr>
                  </a:outerShdw>
                </a:effectLst>
              </a:rPr>
              <a:t>Очень много различных следов деятельности вблизи их поселений, но четкие отпечатки лап увидишь намного реже. На илистой почве следы оплывают, иногда сам бобр сглаживает след своим широким хвостом. На передней лапе бобра 5 пальцев. Первый палей короток, близко прижат ко второму и на отпечатках не виден. Когти широкие, длиной 1,5 и шириной 0,5 см.  Все пальцы соединены между собой толстой перепонкой. Передвигаясь, бобр наступает на всю ступню, но основной упор он делает на переднюю часть стопы. Порою он способен пройти на задних лапах, когда подносит строительный материал к плотине. Средний размер отпечатка передней лапы взрослого бобра 8х6 см, задней 14-15х10-12 см. ширина следовой дорожки около 16 см.</a:t>
            </a:r>
          </a:p>
          <a:p>
            <a:pPr algn="just"/>
            <a:endParaRPr lang="ru-RU" sz="1400" dirty="0">
              <a:solidFill>
                <a:schemeClr val="accent4">
                  <a:lumMod val="50000"/>
                </a:schemeClr>
              </a:solidFill>
            </a:endParaRPr>
          </a:p>
        </p:txBody>
      </p:sp>
      <p:sp>
        <p:nvSpPr>
          <p:cNvPr id="6" name="Управляющая кнопка: домой 5">
            <a:hlinkClick r:id="rId5" action="ppaction://hlinksldjump" highlightClick="1"/>
          </p:cNvPr>
          <p:cNvSpPr/>
          <p:nvPr/>
        </p:nvSpPr>
        <p:spPr>
          <a:xfrm>
            <a:off x="8786842" y="6500834"/>
            <a:ext cx="357158" cy="357166"/>
          </a:xfrm>
          <a:prstGeom prst="actionButtonHom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209</TotalTime>
  <Words>1025</Words>
  <Application>Microsoft Office PowerPoint</Application>
  <PresentationFormat>Экран (4:3)</PresentationFormat>
  <Paragraphs>55</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Аспект</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 </dc:creator>
  <cp:lastModifiedBy> </cp:lastModifiedBy>
  <cp:revision>24</cp:revision>
  <dcterms:created xsi:type="dcterms:W3CDTF">2011-06-14T07:30:53Z</dcterms:created>
  <dcterms:modified xsi:type="dcterms:W3CDTF">2014-01-21T17:10:20Z</dcterms:modified>
</cp:coreProperties>
</file>