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2"/>
    <p:sldMasterId id="2147483674" r:id="rId3"/>
    <p:sldMasterId id="2147483676" r:id="rId4"/>
    <p:sldMasterId id="2147483687" r:id="rId5"/>
  </p:sldMasterIdLst>
  <p:notesMasterIdLst>
    <p:notesMasterId r:id="rId52"/>
  </p:notesMasterIdLst>
  <p:handoutMasterIdLst>
    <p:handoutMasterId r:id="rId53"/>
  </p:handoutMasterIdLst>
  <p:sldIdLst>
    <p:sldId id="256" r:id="rId6"/>
    <p:sldId id="369" r:id="rId7"/>
    <p:sldId id="278" r:id="rId8"/>
    <p:sldId id="330" r:id="rId9"/>
    <p:sldId id="329" r:id="rId10"/>
    <p:sldId id="285" r:id="rId11"/>
    <p:sldId id="364" r:id="rId12"/>
    <p:sldId id="363" r:id="rId13"/>
    <p:sldId id="335" r:id="rId14"/>
    <p:sldId id="379" r:id="rId15"/>
    <p:sldId id="356" r:id="rId16"/>
    <p:sldId id="332" r:id="rId17"/>
    <p:sldId id="334" r:id="rId18"/>
    <p:sldId id="352" r:id="rId19"/>
    <p:sldId id="333" r:id="rId20"/>
    <p:sldId id="341" r:id="rId21"/>
    <p:sldId id="337" r:id="rId22"/>
    <p:sldId id="380" r:id="rId23"/>
    <p:sldId id="338" r:id="rId24"/>
    <p:sldId id="377" r:id="rId25"/>
    <p:sldId id="343" r:id="rId26"/>
    <p:sldId id="378" r:id="rId27"/>
    <p:sldId id="346" r:id="rId28"/>
    <p:sldId id="375" r:id="rId29"/>
    <p:sldId id="349" r:id="rId30"/>
    <p:sldId id="362" r:id="rId31"/>
    <p:sldId id="353" r:id="rId32"/>
    <p:sldId id="326" r:id="rId33"/>
    <p:sldId id="381" r:id="rId34"/>
    <p:sldId id="360" r:id="rId35"/>
    <p:sldId id="361" r:id="rId36"/>
    <p:sldId id="282" r:id="rId37"/>
    <p:sldId id="370" r:id="rId38"/>
    <p:sldId id="373" r:id="rId39"/>
    <p:sldId id="374" r:id="rId40"/>
    <p:sldId id="295" r:id="rId41"/>
    <p:sldId id="359" r:id="rId42"/>
    <p:sldId id="365" r:id="rId43"/>
    <p:sldId id="382" r:id="rId44"/>
    <p:sldId id="291" r:id="rId45"/>
    <p:sldId id="368" r:id="rId46"/>
    <p:sldId id="371" r:id="rId47"/>
    <p:sldId id="366" r:id="rId48"/>
    <p:sldId id="372" r:id="rId49"/>
    <p:sldId id="383" r:id="rId50"/>
    <p:sldId id="358" r:id="rId5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99"/>
    <a:srgbClr val="6820B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3" autoAdjust="0"/>
    <p:restoredTop sz="87429" autoAdjust="0"/>
  </p:normalViewPr>
  <p:slideViewPr>
    <p:cSldViewPr>
      <p:cViewPr>
        <p:scale>
          <a:sx n="80" d="100"/>
          <a:sy n="80" d="100"/>
        </p:scale>
        <p:origin x="-90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9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handoutMaster" Target="handoutMasters/handoutMaster1.xml"/><Relationship Id="rId5" Type="http://schemas.openxmlformats.org/officeDocument/2006/relationships/slideMaster" Target="slideMasters/slideMaster4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Общеобразовательные дисциплины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Общепрофессиональные дисциплины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Специальные дисциплины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1">
                  <c:v>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Дисциплины специализации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1">
                  <c:v>4</c:v>
                </c:pt>
              </c:numCache>
            </c:numRef>
          </c:val>
        </c:ser>
        <c:shape val="cylinder"/>
        <c:axId val="49633536"/>
        <c:axId val="49643520"/>
        <c:axId val="0"/>
      </c:bar3DChart>
      <c:catAx>
        <c:axId val="49633536"/>
        <c:scaling>
          <c:orientation val="minMax"/>
        </c:scaling>
        <c:axPos val="b"/>
        <c:numFmt formatCode="General" sourceLinked="1"/>
        <c:tickLblPos val="nextTo"/>
        <c:crossAx val="49643520"/>
        <c:crosses val="autoZero"/>
        <c:auto val="1"/>
        <c:lblAlgn val="ctr"/>
        <c:lblOffset val="100"/>
      </c:catAx>
      <c:valAx>
        <c:axId val="49643520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4963353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Общеобразовательные дисциплины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Общепрофессиональные дисциплины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Специальные дисциплины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1">
                  <c:v>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Дисциплины специализации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1">
                  <c:v>4</c:v>
                </c:pt>
              </c:numCache>
            </c:numRef>
          </c:val>
        </c:ser>
        <c:shape val="cylinder"/>
        <c:axId val="132903680"/>
        <c:axId val="132905216"/>
        <c:axId val="0"/>
      </c:bar3DChart>
      <c:catAx>
        <c:axId val="132903680"/>
        <c:scaling>
          <c:orientation val="minMax"/>
        </c:scaling>
        <c:axPos val="b"/>
        <c:numFmt formatCode="General" sourceLinked="1"/>
        <c:tickLblPos val="nextTo"/>
        <c:crossAx val="132905216"/>
        <c:crosses val="autoZero"/>
        <c:auto val="1"/>
        <c:lblAlgn val="ctr"/>
        <c:lblOffset val="100"/>
      </c:catAx>
      <c:valAx>
        <c:axId val="132905216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3290368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Общеобразовательные дисциплины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Общепрофессиональные дисциплины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Специальные дисциплины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1">
                  <c:v>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Дисциплины специализации</c:v>
                </c:pt>
              </c:strCache>
            </c:strRef>
          </c:tx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1">
                  <c:v>4</c:v>
                </c:pt>
              </c:numCache>
            </c:numRef>
          </c:val>
        </c:ser>
        <c:shape val="cylinder"/>
        <c:axId val="145574528"/>
        <c:axId val="145592704"/>
        <c:axId val="0"/>
      </c:bar3DChart>
      <c:catAx>
        <c:axId val="145574528"/>
        <c:scaling>
          <c:orientation val="minMax"/>
        </c:scaling>
        <c:axPos val="b"/>
        <c:numFmt formatCode="General" sourceLinked="1"/>
        <c:tickLblPos val="nextTo"/>
        <c:crossAx val="145592704"/>
        <c:crosses val="autoZero"/>
        <c:auto val="1"/>
        <c:lblAlgn val="ctr"/>
        <c:lblOffset val="100"/>
      </c:catAx>
      <c:valAx>
        <c:axId val="145592704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4557452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3.68562616040038E-2"/>
          <c:w val="0.69774945319335646"/>
          <c:h val="0.9078403971940791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0"/>
          <c:dLbls>
            <c:dLbl>
              <c:idx val="4"/>
              <c:layout>
                <c:manualLayout>
                  <c:x val="9.4528652668416507E-3"/>
                  <c:y val="6.0963227044814085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Работают по специальности</c:v>
                </c:pt>
                <c:pt idx="1">
                  <c:v>Продолжили обучение</c:v>
                </c:pt>
                <c:pt idx="2">
                  <c:v>В отпуске по уходу за ребенком</c:v>
                </c:pt>
                <c:pt idx="3">
                  <c:v>Не трудоустроены</c:v>
                </c:pt>
                <c:pt idx="4">
                  <c:v>Служат в рядах РА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0.67000000000000015</c:v>
                </c:pt>
                <c:pt idx="1">
                  <c:v>4.200000000000001E-2</c:v>
                </c:pt>
                <c:pt idx="2">
                  <c:v>6.2000000000000006E-2</c:v>
                </c:pt>
                <c:pt idx="3">
                  <c:v>0.21000000000000002</c:v>
                </c:pt>
                <c:pt idx="4">
                  <c:v>2.0000000000000004E-2</c:v>
                </c:pt>
              </c:numCache>
            </c:numRef>
          </c:val>
        </c:ser>
      </c:pie3DChart>
    </c:plotArea>
    <c:legend>
      <c:legendPos val="r"/>
      <c:legendEntry>
        <c:idx val="0"/>
        <c:txPr>
          <a:bodyPr/>
          <a:lstStyle/>
          <a:p>
            <a:pPr>
              <a:defRPr b="1" i="0" baseline="0">
                <a:solidFill>
                  <a:schemeClr val="bg1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b="1" i="0" baseline="0">
                <a:solidFill>
                  <a:schemeClr val="bg1"/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b="1" i="0" baseline="0">
                <a:solidFill>
                  <a:schemeClr val="bg1"/>
                </a:solidFill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b="1" i="0" baseline="0">
                <a:solidFill>
                  <a:schemeClr val="bg1"/>
                </a:solidFill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b="1" i="0" baseline="0">
                <a:solidFill>
                  <a:schemeClr val="bg1"/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71012631233595802"/>
          <c:y val="0.17055790503447971"/>
          <c:w val="0.2648736876640444"/>
          <c:h val="0.60513182723158299"/>
        </c:manualLayout>
      </c:layout>
      <c:txPr>
        <a:bodyPr/>
        <a:lstStyle/>
        <a:p>
          <a:pPr>
            <a:defRPr b="1" i="0" baseline="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3.6856261604003807E-2"/>
          <c:w val="0.69774945319335679"/>
          <c:h val="0.9078403971940793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10"/>
          <c:dLbls>
            <c:dLbl>
              <c:idx val="4"/>
              <c:layout>
                <c:manualLayout>
                  <c:x val="1.0841754155730535E-2"/>
                  <c:y val="6.3131242433284857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Работают по специальности</c:v>
                </c:pt>
                <c:pt idx="1">
                  <c:v>Продолжили обучение</c:v>
                </c:pt>
                <c:pt idx="2">
                  <c:v>В отпуске по уходу за ребенком</c:v>
                </c:pt>
                <c:pt idx="3">
                  <c:v>Не трудоустроены</c:v>
                </c:pt>
                <c:pt idx="4">
                  <c:v>Cлужат в рядах РА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0.58000000000000007</c:v>
                </c:pt>
                <c:pt idx="1">
                  <c:v>4.200000000000001E-2</c:v>
                </c:pt>
                <c:pt idx="2">
                  <c:v>0.14000000000000001</c:v>
                </c:pt>
                <c:pt idx="3">
                  <c:v>0.22</c:v>
                </c:pt>
                <c:pt idx="4">
                  <c:v>2.0000000000000004E-2</c:v>
                </c:pt>
              </c:numCache>
            </c:numRef>
          </c:val>
        </c:ser>
      </c:pie3DChart>
    </c:plotArea>
    <c:legend>
      <c:legendPos val="r"/>
      <c:legendEntry>
        <c:idx val="0"/>
        <c:txPr>
          <a:bodyPr/>
          <a:lstStyle/>
          <a:p>
            <a:pPr>
              <a:defRPr b="1" i="0" baseline="0">
                <a:solidFill>
                  <a:schemeClr val="bg1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b="1" i="0" baseline="0">
                <a:solidFill>
                  <a:schemeClr val="bg1"/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b="1" i="0" baseline="0">
                <a:solidFill>
                  <a:schemeClr val="bg1"/>
                </a:solidFill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b="1" i="0" baseline="0">
                <a:solidFill>
                  <a:schemeClr val="bg1"/>
                </a:solidFill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b="1" i="0" baseline="0">
                <a:solidFill>
                  <a:schemeClr val="bg1"/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71012631233595802"/>
          <c:y val="0.17055790503447971"/>
          <c:w val="0.26487368766404451"/>
          <c:h val="0.60513182723158321"/>
        </c:manualLayout>
      </c:layout>
      <c:txPr>
        <a:bodyPr/>
        <a:lstStyle/>
        <a:p>
          <a:pPr>
            <a:defRPr b="1" i="0" baseline="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E5F2C3-BC09-4C7C-94A8-621B94828B56}" type="datetimeFigureOut">
              <a:rPr lang="ru-RU" smtClean="0"/>
              <a:pPr/>
              <a:t>14.11.2013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FD8D5F-C0D4-4E73-B41B-0C12F0FD85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623458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BA76A7-54C9-4973-8A0A-F835204247C6}" type="datetimeFigureOut">
              <a:rPr lang="ru-RU"/>
              <a:pPr>
                <a:defRPr/>
              </a:pPr>
              <a:t>14.11.2013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37E5F4F-93F3-4336-8E02-1B60BFF959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766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blue-bar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213"/>
            <a:ext cx="9144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blue-bar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19800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Program Files\Microsoft Resource DVD Artwork\DVD_ART\BoxShots_Logos\MICROSOFT\Microsoft Logo Black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04138" y="6443663"/>
            <a:ext cx="1219200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05000"/>
            <a:ext cx="7681913" cy="1523495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881735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  <p:transition spd="slow" advClick="0" advTm="10000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p:transition spd="slow" advClick="0" advTm="10000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10000"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ransition spd="slow" advClick="0" advTm="10000">
    <p:circl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Segoe Semibold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 advClick="0" advTm="10000">
    <p:circl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193899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slow" advClick="0" advTm="10000">
    <p:circl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847436"/>
            <a:ext cx="7681913" cy="1523495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81449" y="5082160"/>
            <a:ext cx="4781551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  <p:transition spd="slow" advClick="0" advTm="10000">
    <p:circl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072886" y="-35356"/>
            <a:ext cx="7690114" cy="1384994"/>
          </a:xfrm>
        </p:spPr>
        <p:txBody>
          <a:bodyPr>
            <a:noAutofit/>
            <a:scene3d>
              <a:camera prst="orthographicFront"/>
              <a:lightRig rig="flat" dir="t"/>
            </a:scene3d>
            <a:sp3d>
              <a:contourClr>
                <a:srgbClr val="F4A234"/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9600" b="1" i="1" u="none" strike="noStrike" kern="1200" cap="none" spc="-300" normalizeH="0" baseline="0" noProof="0" dirty="0" smtClean="0">
                <a:ln w="11430">
                  <a:noFill/>
                </a:ln>
                <a:gradFill>
                  <a:gsLst>
                    <a:gs pos="0">
                      <a:schemeClr val="accent2">
                        <a:alpha val="60000"/>
                      </a:schemeClr>
                    </a:gs>
                    <a:gs pos="100000">
                      <a:schemeClr val="accent2">
                        <a:lumMod val="50000"/>
                        <a:alpha val="56000"/>
                      </a:schemeClr>
                    </a:gs>
                  </a:gsLst>
                  <a:lin ang="16200000" scaled="1"/>
                </a:gradFill>
                <a:effectLst/>
                <a:uLnTx/>
                <a:uFillTx/>
                <a:latin typeface="Segoe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370013" y="847436"/>
            <a:ext cx="7681913" cy="1523495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3981449" y="5082160"/>
            <a:ext cx="4781551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  <p:transition spd="slow" advClick="0" advTm="10000">
    <p:circl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 advClick="0" advTm="10000">
    <p:circl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 advClick="0" advTm="10000">
    <p:circl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 advClick="0" advTm="10000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1-01149_special blue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blue-bar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00213"/>
            <a:ext cx="9144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Program Files\Microsoft Resource DVD Artwork\DVD_ART\Artwork_Imagery\Shapes and Graphics\Line\faded white line.png"/>
          <p:cNvPicPr>
            <a:picLocks noChangeAspect="1" noChangeArrowheads="1"/>
          </p:cNvPicPr>
          <p:nvPr/>
        </p:nvPicPr>
        <p:blipFill>
          <a:blip r:embed="rId4" cstate="print"/>
          <a:srcRect l="53450" t="-139995"/>
          <a:stretch>
            <a:fillRect/>
          </a:stretch>
        </p:blipFill>
        <p:spPr bwMode="auto">
          <a:xfrm>
            <a:off x="0" y="6054725"/>
            <a:ext cx="4048125" cy="4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05000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881735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072886" y="5066980"/>
            <a:ext cx="7690114" cy="1066800"/>
          </a:xfrm>
          <a:effectLst>
            <a:reflection blurRad="6350" stA="52000" endA="300" endPos="35000" dir="5400000" sy="-100000" algn="bl" rotWithShape="0"/>
          </a:effectLst>
        </p:spPr>
        <p:txBody>
          <a:bodyPr anchor="t" anchorCtr="0">
            <a:noAutofit/>
            <a:scene3d>
              <a:camera prst="orthographicFront"/>
              <a:lightRig rig="flat" dir="t"/>
            </a:scene3d>
            <a:sp3d>
              <a:contourClr>
                <a:schemeClr val="accent4">
                  <a:lumMod val="50000"/>
                </a:schemeClr>
              </a:contourClr>
            </a:sp3d>
          </a:bodyPr>
          <a:lstStyle>
            <a:lvl1pPr marL="0" indent="0" algn="r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25400">
                  <a:noFill/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schemeClr val="bg2">
                      <a:lumMod val="50000"/>
                      <a:alpha val="40000"/>
                    </a:schemeClr>
                  </a:outerShdw>
                </a:effectLst>
                <a:uLnTx/>
                <a:uFillTx/>
                <a:latin typeface="Segoe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 advClick="0" advTm="10000">
    <p:circl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 advClick="0" advTm="10000">
    <p:circl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 advClick="0" advTm="10000">
    <p:circl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10000">
    <p:circl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 advClick="0" advTm="10000">
    <p:circl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lIns="152394" tIns="76197" rIns="152394" bIns="76197" anchor="b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Segoe Semibold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 advClick="0" advTm="10000">
    <p:circl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193899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 advClick="0" advTm="10000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hapter-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959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1-01149_special blue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60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Program Files\Microsoft Resource DVD Artwork\DVD_ART\Artwork_Imagery\Shapes and Graphics\Line\faded white line.png"/>
          <p:cNvPicPr>
            <a:picLocks noChangeAspect="1" noChangeArrowheads="1"/>
          </p:cNvPicPr>
          <p:nvPr/>
        </p:nvPicPr>
        <p:blipFill>
          <a:blip r:embed="rId4" cstate="print"/>
          <a:srcRect l="53450" t="-139995"/>
          <a:stretch>
            <a:fillRect/>
          </a:stretch>
        </p:blipFill>
        <p:spPr bwMode="auto">
          <a:xfrm>
            <a:off x="0" y="6054725"/>
            <a:ext cx="4048125" cy="4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hapter-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959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1-01149_special blue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60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Program Files\Microsoft Resource DVD Artwork\DVD_ART\Artwork_Imagery\Shapes and Graphics\Line\faded white line.png"/>
          <p:cNvPicPr>
            <a:picLocks noChangeAspect="1" noChangeArrowheads="1"/>
          </p:cNvPicPr>
          <p:nvPr/>
        </p:nvPicPr>
        <p:blipFill>
          <a:blip r:embed="rId4" cstate="print"/>
          <a:srcRect l="53450" t="-139995"/>
          <a:stretch>
            <a:fillRect/>
          </a:stretch>
        </p:blipFill>
        <p:spPr bwMode="auto">
          <a:xfrm>
            <a:off x="0" y="6054725"/>
            <a:ext cx="4048125" cy="4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hapter-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959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1-01149_special blue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60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Program Files\Microsoft Resource DVD Artwork\DVD_ART\Artwork_Imagery\Shapes and Graphics\Line\faded white line.png"/>
          <p:cNvPicPr>
            <a:picLocks noChangeAspect="1" noChangeArrowheads="1"/>
          </p:cNvPicPr>
          <p:nvPr/>
        </p:nvPicPr>
        <p:blipFill>
          <a:blip r:embed="rId4" cstate="print"/>
          <a:srcRect l="53450" t="-139995"/>
          <a:stretch>
            <a:fillRect/>
          </a:stretch>
        </p:blipFill>
        <p:spPr bwMode="auto">
          <a:xfrm>
            <a:off x="0" y="6054725"/>
            <a:ext cx="4048125" cy="4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ransition spd="slow" advClick="0" advTm="10000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ransition spd="slow" advClick="0" advTm="10000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ransition spd="slow" advClick="0" advTm="10000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  <p:transition spd="slow" advClick="0" advTm="10000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188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55" r:id="rId12"/>
    <p:sldLayoutId id="2147483756" r:id="rId13"/>
  </p:sldLayoutIdLst>
  <p:transition spd="slow" advClick="0" advTm="10000">
    <p:circle/>
  </p:transition>
  <p:hf hdr="0" ftr="0" dt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800" kern="1200" spc="-150" dirty="0">
          <a:ln w="3175">
            <a:noFill/>
          </a:ln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itchFamily="34" charset="0"/>
          <a:ea typeface="+mn-ea"/>
          <a:cs typeface="Arial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9pPr>
    </p:titleStyle>
    <p:bodyStyle>
      <a:lvl1pPr marL="460375" indent="-460375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16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itchFamily="34" charset="0"/>
          <a:ea typeface="+mn-ea"/>
          <a:cs typeface="+mn-cs"/>
        </a:defRPr>
      </a:lvl1pPr>
      <a:lvl2pPr marL="854075" indent="-393700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itchFamily="34" charset="0"/>
          <a:ea typeface="+mn-ea"/>
          <a:cs typeface="+mn-cs"/>
        </a:defRPr>
      </a:lvl2pPr>
      <a:lvl3pPr marL="1258888" indent="-404813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itchFamily="34" charset="0"/>
          <a:ea typeface="+mn-ea"/>
          <a:cs typeface="+mn-cs"/>
        </a:defRPr>
      </a:lvl3pPr>
      <a:lvl4pPr marL="1655763" indent="-396875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itchFamily="34" charset="0"/>
          <a:ea typeface="+mn-ea"/>
          <a:cs typeface="+mn-cs"/>
        </a:defRPr>
      </a:lvl4pPr>
      <a:lvl5pPr marL="1941513" indent="-400050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17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itchFamily="34" charset="0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white rectangle.png"/>
          <p:cNvPicPr>
            <a:picLocks noChangeAspect="1"/>
          </p:cNvPicPr>
          <p:nvPr/>
        </p:nvPicPr>
        <p:blipFill>
          <a:blip r:embed="rId4" cstate="print"/>
          <a:srcRect b="10452"/>
          <a:stretch>
            <a:fillRect/>
          </a:stretch>
        </p:blipFill>
        <p:spPr bwMode="auto">
          <a:xfrm>
            <a:off x="0" y="1300163"/>
            <a:ext cx="9144000" cy="555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2313" y="1905000"/>
            <a:ext cx="8040687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</p:sldLayoutIdLst>
  <p:transition spd="slow" advClick="0" advTm="10000">
    <p:circle/>
  </p:transition>
  <p:hf hdr="0" ftr="0" dt="0"/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800" kern="1200" spc="-150" dirty="0">
          <a:ln w="3175">
            <a:noFill/>
          </a:ln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rebuchet MS" pitchFamily="34" charset="0"/>
          <a:ea typeface="+mn-ea"/>
          <a:cs typeface="Arial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rebuchet MS" pitchFamily="34" charset="0"/>
          <a:cs typeface="Arial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rebuchet MS" pitchFamily="34" charset="0"/>
          <a:cs typeface="Arial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rebuchet MS" pitchFamily="34" charset="0"/>
          <a:cs typeface="Arial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rebuchet MS" pitchFamily="34" charset="0"/>
          <a:cs typeface="Arial" pitchFamily="34" charset="0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rebuchet MS" pitchFamily="34" charset="0"/>
          <a:cs typeface="Arial" pitchFamily="34" charset="0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rebuchet MS" pitchFamily="34" charset="0"/>
          <a:cs typeface="Arial" pitchFamily="34" charset="0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rebuchet MS" pitchFamily="34" charset="0"/>
          <a:cs typeface="Arial" pitchFamily="34" charset="0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rebuchet MS" pitchFamily="34" charset="0"/>
          <a:cs typeface="Arial" pitchFamily="34" charset="0"/>
        </a:defRPr>
      </a:lvl9pPr>
    </p:titleStyle>
    <p:bodyStyle>
      <a:lvl1pPr marL="342900" indent="-34290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175" indent="-63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0413" indent="-63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3788" indent="63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5575" indent="40322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412875"/>
            <a:ext cx="8382000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59" r:id="rId9"/>
    <p:sldLayoutId id="2147483760" r:id="rId10"/>
  </p:sldLayoutIdLst>
  <p:transition spd="slow" advClick="0" advTm="10000">
    <p:circle/>
  </p:transition>
  <p:hf hdr="0" ftr="0" dt="0"/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800" kern="1200" spc="-150" dirty="0">
          <a:ln w="3175">
            <a:noFill/>
          </a:ln>
          <a:gradFill>
            <a:gsLst>
              <a:gs pos="0">
                <a:srgbClr val="2E59B0"/>
              </a:gs>
              <a:gs pos="49000">
                <a:srgbClr val="253055"/>
              </a:gs>
              <a:gs pos="100000">
                <a:srgbClr val="5100A2"/>
              </a:gs>
            </a:gsLst>
            <a:lin ang="5400000" scaled="0"/>
          </a:gradFill>
          <a:latin typeface="Trebuchet MS" pitchFamily="34" charset="0"/>
          <a:ea typeface="+mn-ea"/>
          <a:cs typeface="Arial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9pPr>
    </p:titleStyle>
    <p:bodyStyle>
      <a:lvl1pPr marL="514350" indent="-5143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3"/>
        </a:buBlip>
        <a:defRPr sz="32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1pPr>
      <a:lvl2pPr marL="1031875" indent="-5143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3"/>
        </a:buBlip>
        <a:defRPr sz="28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2pPr>
      <a:lvl3pPr marL="1371600" indent="-45720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3"/>
        </a:buBlip>
        <a:defRPr sz="24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3pPr>
      <a:lvl4pPr marL="1716088" indent="-45720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3"/>
        </a:buBlip>
        <a:defRPr sz="24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4pPr>
      <a:lvl5pPr marL="2062163" indent="-45720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13"/>
        </a:buBlip>
        <a:defRPr sz="2400" kern="1200">
          <a:solidFill>
            <a:schemeClr val="tx1"/>
          </a:solidFill>
          <a:latin typeface="Trebuchet MS" pitchFamily="34" charset="0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white rectangle.png"/>
          <p:cNvPicPr>
            <a:picLocks noChangeAspect="1"/>
          </p:cNvPicPr>
          <p:nvPr/>
        </p:nvPicPr>
        <p:blipFill>
          <a:blip r:embed="rId4" cstate="print"/>
          <a:srcRect b="10452"/>
          <a:stretch>
            <a:fillRect/>
          </a:stretch>
        </p:blipFill>
        <p:spPr bwMode="auto">
          <a:xfrm>
            <a:off x="0" y="1300163"/>
            <a:ext cx="9144000" cy="555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10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2313" y="1905000"/>
            <a:ext cx="8040687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</p:sldLayoutIdLst>
  <p:transition spd="slow" advClick="0" advTm="10000">
    <p:circle/>
  </p:transition>
  <p:hf hdr="0" ftr="0" dt="0"/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800" kern="1200" spc="-125" dirty="0">
          <a:ln w="3175">
            <a:noFill/>
          </a:ln>
          <a:gradFill>
            <a:gsLst>
              <a:gs pos="0">
                <a:srgbClr val="2E59B0"/>
              </a:gs>
              <a:gs pos="49000">
                <a:srgbClr val="161D32"/>
              </a:gs>
              <a:gs pos="100000">
                <a:srgbClr val="000000"/>
              </a:gs>
            </a:gsLst>
            <a:lin ang="5400000" scaled="0"/>
          </a:gradFill>
          <a:latin typeface="Trebuchet MS" pitchFamily="34" charset="0"/>
          <a:ea typeface="+mn-ea"/>
          <a:cs typeface="Arial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5pPr>
      <a:lvl6pPr marL="4572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6pPr>
      <a:lvl7pPr marL="9144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7pPr>
      <a:lvl8pPr marL="13716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8pPr>
      <a:lvl9pPr marL="1828800"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9pPr>
    </p:titleStyle>
    <p:bodyStyle>
      <a:lvl1pPr marL="342900" indent="-34290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175" indent="-63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0413" indent="-63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3788" indent="63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5575" indent="40322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itchFamily="34" charset="0"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7.jpeg"/><Relationship Id="rId4" Type="http://schemas.openxmlformats.org/officeDocument/2006/relationships/image" Target="../media/image5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60.jpeg"/><Relationship Id="rId7" Type="http://schemas.openxmlformats.org/officeDocument/2006/relationships/image" Target="../media/image63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47.jpeg"/><Relationship Id="rId9" Type="http://schemas.openxmlformats.org/officeDocument/2006/relationships/image" Target="../media/image6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7.jpeg"/><Relationship Id="rId4" Type="http://schemas.openxmlformats.org/officeDocument/2006/relationships/image" Target="../media/image7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7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7.jpeg"/><Relationship Id="rId7" Type="http://schemas.openxmlformats.org/officeDocument/2006/relationships/image" Target="../media/image90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5.jpe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7.jpeg"/><Relationship Id="rId4" Type="http://schemas.openxmlformats.org/officeDocument/2006/relationships/image" Target="../media/image9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7" Type="http://schemas.openxmlformats.org/officeDocument/2006/relationships/image" Target="../media/image103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7.jpeg"/><Relationship Id="rId5" Type="http://schemas.openxmlformats.org/officeDocument/2006/relationships/image" Target="../media/image102.jpeg"/><Relationship Id="rId4" Type="http://schemas.openxmlformats.org/officeDocument/2006/relationships/image" Target="../media/image10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105.jpeg"/><Relationship Id="rId7" Type="http://schemas.openxmlformats.org/officeDocument/2006/relationships/image" Target="../media/image108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www.kmu23.narod.ru/images/fullsize/000_63.JPG.JPG" TargetMode="External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110.jpeg"/><Relationship Id="rId7" Type="http://schemas.openxmlformats.org/officeDocument/2006/relationships/image" Target="../media/image114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7.jpeg"/><Relationship Id="rId4" Type="http://schemas.openxmlformats.org/officeDocument/2006/relationships/image" Target="../media/image11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119.jpeg"/><Relationship Id="rId7" Type="http://schemas.openxmlformats.org/officeDocument/2006/relationships/image" Target="../media/image123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jpeg"/><Relationship Id="rId3" Type="http://schemas.openxmlformats.org/officeDocument/2006/relationships/image" Target="../media/image125.jpeg"/><Relationship Id="rId7" Type="http://schemas.openxmlformats.org/officeDocument/2006/relationships/image" Target="../media/image47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8.jpeg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eg"/><Relationship Id="rId3" Type="http://schemas.openxmlformats.org/officeDocument/2006/relationships/image" Target="../media/image47.jpeg"/><Relationship Id="rId7" Type="http://schemas.openxmlformats.org/officeDocument/2006/relationships/image" Target="../media/image134.jpeg"/><Relationship Id="rId12" Type="http://schemas.openxmlformats.org/officeDocument/2006/relationships/image" Target="../media/image139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3.jpeg"/><Relationship Id="rId11" Type="http://schemas.openxmlformats.org/officeDocument/2006/relationships/image" Target="../media/image138.jpeg"/><Relationship Id="rId5" Type="http://schemas.openxmlformats.org/officeDocument/2006/relationships/image" Target="../media/image132.jpeg"/><Relationship Id="rId10" Type="http://schemas.openxmlformats.org/officeDocument/2006/relationships/image" Target="../media/image137.jpeg"/><Relationship Id="rId4" Type="http://schemas.openxmlformats.org/officeDocument/2006/relationships/image" Target="../media/image131.jpeg"/><Relationship Id="rId9" Type="http://schemas.openxmlformats.org/officeDocument/2006/relationships/image" Target="../media/image136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jpeg"/><Relationship Id="rId3" Type="http://schemas.openxmlformats.org/officeDocument/2006/relationships/image" Target="../media/image141.jpeg"/><Relationship Id="rId7" Type="http://schemas.openxmlformats.org/officeDocument/2006/relationships/image" Target="../media/image47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4.jpeg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image" Target="../media/image147.jpeg"/><Relationship Id="rId7" Type="http://schemas.openxmlformats.org/officeDocument/2006/relationships/image" Target="../media/image150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7.jpeg"/><Relationship Id="rId5" Type="http://schemas.openxmlformats.org/officeDocument/2006/relationships/image" Target="../media/image149.jpeg"/><Relationship Id="rId4" Type="http://schemas.openxmlformats.org/officeDocument/2006/relationships/image" Target="../media/image14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7" Type="http://schemas.openxmlformats.org/officeDocument/2006/relationships/image" Target="../media/image47.jpe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6.jpeg"/><Relationship Id="rId5" Type="http://schemas.openxmlformats.org/officeDocument/2006/relationships/image" Target="../media/image155.jpeg"/><Relationship Id="rId4" Type="http://schemas.openxmlformats.org/officeDocument/2006/relationships/image" Target="../media/image15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7" Type="http://schemas.openxmlformats.org/officeDocument/2006/relationships/image" Target="../media/image161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0.jpeg"/><Relationship Id="rId5" Type="http://schemas.openxmlformats.org/officeDocument/2006/relationships/image" Target="../media/image159.jpeg"/><Relationship Id="rId4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5.jpeg"/><Relationship Id="rId5" Type="http://schemas.openxmlformats.org/officeDocument/2006/relationships/image" Target="../media/image164.jpeg"/><Relationship Id="rId4" Type="http://schemas.openxmlformats.org/officeDocument/2006/relationships/image" Target="../media/image16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168.jpeg"/><Relationship Id="rId7" Type="http://schemas.openxmlformats.org/officeDocument/2006/relationships/image" Target="../media/image172.jpe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1.jpeg"/><Relationship Id="rId5" Type="http://schemas.openxmlformats.org/officeDocument/2006/relationships/image" Target="../media/image170.jpeg"/><Relationship Id="rId4" Type="http://schemas.openxmlformats.org/officeDocument/2006/relationships/image" Target="../media/image16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7" Type="http://schemas.openxmlformats.org/officeDocument/2006/relationships/image" Target="../media/image47.jpeg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7.jpeg"/><Relationship Id="rId5" Type="http://schemas.openxmlformats.org/officeDocument/2006/relationships/image" Target="../media/image176.jpeg"/><Relationship Id="rId4" Type="http://schemas.openxmlformats.org/officeDocument/2006/relationships/image" Target="../media/image17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9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img-fotki.yandex.ru/get/4514/melanvi.3/0_5b4d5_cb3342f_XL" TargetMode="External"/><Relationship Id="rId13" Type="http://schemas.openxmlformats.org/officeDocument/2006/relationships/image" Target="../media/image27.jpeg"/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12" Type="http://schemas.openxmlformats.org/officeDocument/2006/relationships/hyperlink" Target="http://image.newsru.com/pict/id/large/1373080_20110510084004.gif" TargetMode="External"/><Relationship Id="rId2" Type="http://schemas.openxmlformats.org/officeDocument/2006/relationships/hyperlink" Target="http://i1.i.ua/prikol/pic/1/4/510041_491855.jpg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jpeg"/><Relationship Id="rId11" Type="http://schemas.openxmlformats.org/officeDocument/2006/relationships/image" Target="../media/image26.jpeg"/><Relationship Id="rId5" Type="http://schemas.openxmlformats.org/officeDocument/2006/relationships/hyperlink" Target="http://img-fotki.yandex.ru/get/36/vasilij-7884.3/0_163d7_87a60aa1_L" TargetMode="External"/><Relationship Id="rId15" Type="http://schemas.openxmlformats.org/officeDocument/2006/relationships/image" Target="../media/image29.jpeg"/><Relationship Id="rId10" Type="http://schemas.openxmlformats.org/officeDocument/2006/relationships/hyperlink" Target="http://famousthemes.com/famous-photography/famous-photography-gray/images/photo_big7.jpg" TargetMode="External"/><Relationship Id="rId4" Type="http://schemas.openxmlformats.org/officeDocument/2006/relationships/image" Target="../media/image22.tiff"/><Relationship Id="rId9" Type="http://schemas.openxmlformats.org/officeDocument/2006/relationships/image" Target="../media/image25.jpeg"/><Relationship Id="rId14" Type="http://schemas.openxmlformats.org/officeDocument/2006/relationships/image" Target="../media/image2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2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7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mu23.narod.ru/images/fullsize/000_30.JPG.JPG" TargetMode="External"/><Relationship Id="rId3" Type="http://schemas.openxmlformats.org/officeDocument/2006/relationships/chart" Target="../charts/chart1.xml"/><Relationship Id="rId7" Type="http://schemas.openxmlformats.org/officeDocument/2006/relationships/image" Target="../media/image37.jpeg"/><Relationship Id="rId12" Type="http://schemas.openxmlformats.org/officeDocument/2006/relationships/image" Target="../media/image4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6.jpeg"/><Relationship Id="rId11" Type="http://schemas.openxmlformats.org/officeDocument/2006/relationships/image" Target="../media/image39.jpeg"/><Relationship Id="rId5" Type="http://schemas.openxmlformats.org/officeDocument/2006/relationships/image" Target="../media/image35.jpeg"/><Relationship Id="rId10" Type="http://schemas.openxmlformats.org/officeDocument/2006/relationships/hyperlink" Target="http://www.kmu23.narod.ru/images/fullsize/000_55.jpg.JPG" TargetMode="External"/><Relationship Id="rId4" Type="http://schemas.openxmlformats.org/officeDocument/2006/relationships/image" Target="../media/image34.jpeg"/><Relationship Id="rId9" Type="http://schemas.openxmlformats.org/officeDocument/2006/relationships/image" Target="../media/image3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mu23.narod.ru/images/fullsize/000_49.jpg.JPG" TargetMode="External"/><Relationship Id="rId13" Type="http://schemas.openxmlformats.org/officeDocument/2006/relationships/image" Target="../media/image45.jpeg"/><Relationship Id="rId3" Type="http://schemas.openxmlformats.org/officeDocument/2006/relationships/chart" Target="../charts/chart2.xml"/><Relationship Id="rId7" Type="http://schemas.openxmlformats.org/officeDocument/2006/relationships/image" Target="../media/image42.jpeg"/><Relationship Id="rId12" Type="http://schemas.openxmlformats.org/officeDocument/2006/relationships/hyperlink" Target="http://www.kmu23.narod.ru/images/fullsize/000_46.jpg.JPG" TargetMode="Externa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7.jpe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://www.kmu23.narod.ru/images/fullsize/000_06.jpg.JPG" TargetMode="External"/><Relationship Id="rId11" Type="http://schemas.openxmlformats.org/officeDocument/2006/relationships/image" Target="../media/image44.jpeg"/><Relationship Id="rId5" Type="http://schemas.openxmlformats.org/officeDocument/2006/relationships/image" Target="../media/image41.jpeg"/><Relationship Id="rId15" Type="http://schemas.openxmlformats.org/officeDocument/2006/relationships/image" Target="../media/image46.jpeg"/><Relationship Id="rId10" Type="http://schemas.openxmlformats.org/officeDocument/2006/relationships/hyperlink" Target="http://www.kmu23.narod.ru/images/fullsize/000_58.jpg.JPG" TargetMode="External"/><Relationship Id="rId4" Type="http://schemas.openxmlformats.org/officeDocument/2006/relationships/hyperlink" Target="http://www.kmu23.narod.ru/images/fullsize/000_23.JPG.JPG" TargetMode="External"/><Relationship Id="rId9" Type="http://schemas.openxmlformats.org/officeDocument/2006/relationships/image" Target="../media/image43.jpeg"/><Relationship Id="rId14" Type="http://schemas.openxmlformats.org/officeDocument/2006/relationships/hyperlink" Target="http://www.kmu23.narod.ru/images/fullsize/000_27.JPG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13" Type="http://schemas.openxmlformats.org/officeDocument/2006/relationships/image" Target="../media/image53.jpeg"/><Relationship Id="rId3" Type="http://schemas.openxmlformats.org/officeDocument/2006/relationships/chart" Target="../charts/chart3.xml"/><Relationship Id="rId7" Type="http://schemas.openxmlformats.org/officeDocument/2006/relationships/image" Target="../media/image49.jpeg"/><Relationship Id="rId12" Type="http://schemas.openxmlformats.org/officeDocument/2006/relationships/image" Target="../media/image5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://www.kmu23.narod.ru/images/fullsize/000_56.jpg.JPG" TargetMode="External"/><Relationship Id="rId11" Type="http://schemas.openxmlformats.org/officeDocument/2006/relationships/hyperlink" Target="http://www.kmu23.narod.ru/images/fullsize/000_54.jpg.JPG" TargetMode="External"/><Relationship Id="rId5" Type="http://schemas.openxmlformats.org/officeDocument/2006/relationships/image" Target="../media/image48.jpeg"/><Relationship Id="rId10" Type="http://schemas.openxmlformats.org/officeDocument/2006/relationships/image" Target="../media/image51.jpeg"/><Relationship Id="rId4" Type="http://schemas.openxmlformats.org/officeDocument/2006/relationships/hyperlink" Target="http://www.kmu23.narod.ru/images/fullsize/000_48.jpg.JPG" TargetMode="External"/><Relationship Id="rId9" Type="http://schemas.openxmlformats.org/officeDocument/2006/relationships/hyperlink" Target="http://www.kmu23.narod.ru/images/fullsize/000_50.jpg.JPG" TargetMode="External"/><Relationship Id="rId14" Type="http://schemas.openxmlformats.org/officeDocument/2006/relationships/image" Target="../media/image4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428868"/>
            <a:ext cx="9144000" cy="4429132"/>
          </a:xfrm>
        </p:spPr>
        <p:txBody>
          <a:bodyPr/>
          <a:lstStyle/>
          <a:p>
            <a:pPr algn="ctr"/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3200" b="1" dirty="0" smtClean="0">
                <a:solidFill>
                  <a:schemeClr val="bg1"/>
                </a:solidFill>
                <a:latin typeface="Cambria" pitchFamily="18" charset="0"/>
              </a:rPr>
              <a:t>Государственное бюджетное </a:t>
            </a:r>
            <a:br>
              <a:rPr lang="ru-RU" sz="32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Cambria" pitchFamily="18" charset="0"/>
              </a:rPr>
              <a:t>образовательное  учреждение</a:t>
            </a:r>
            <a:br>
              <a:rPr lang="ru-RU" sz="32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Cambria" pitchFamily="18" charset="0"/>
              </a:rPr>
              <a:t> среднего профессионального образования</a:t>
            </a:r>
            <a:r>
              <a:rPr lang="ru-RU" sz="4000" dirty="0" smtClean="0">
                <a:solidFill>
                  <a:schemeClr val="bg1"/>
                </a:solidFill>
                <a:latin typeface="Cambria" pitchFamily="18" charset="0"/>
              </a:rPr>
              <a:t/>
            </a:r>
            <a:br>
              <a:rPr lang="ru-RU" sz="4000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«Кущевский медицинский колледж» </a:t>
            </a:r>
            <a:b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Cambria" pitchFamily="18" charset="0"/>
              </a:rPr>
              <a:t>министерства здравоохранения </a:t>
            </a:r>
            <a:br>
              <a:rPr lang="ru-RU" sz="32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Cambria" pitchFamily="18" charset="0"/>
              </a:rPr>
              <a:t>Краснодарского края</a:t>
            </a:r>
            <a:endParaRPr lang="ru-RU" sz="40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42939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 </a:t>
            </a:r>
            <a:endParaRPr lang="ru-RU" sz="2000" dirty="0">
              <a:solidFill>
                <a:schemeClr val="bg1"/>
              </a:solidFill>
              <a:latin typeface="Cambria" pitchFamily="18" charset="0"/>
            </a:endParaRPr>
          </a:p>
        </p:txBody>
      </p:sp>
      <p:pic>
        <p:nvPicPr>
          <p:cNvPr id="6" name="Рисунок 5" descr="Логотип + крес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332656"/>
            <a:ext cx="2736304" cy="266655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7812360" cy="7920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 ПАМЯТИ</a:t>
            </a:r>
            <a:endParaRPr lang="ru-RU" sz="36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H="1">
            <a:off x="0" y="6525344"/>
            <a:ext cx="9144000" cy="276999"/>
          </a:xfrm>
        </p:spPr>
        <p:txBody>
          <a:bodyPr/>
          <a:lstStyle/>
          <a:p>
            <a:pPr algn="ctr">
              <a:buNone/>
            </a:pPr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2000" dirty="0"/>
          </a:p>
        </p:txBody>
      </p:sp>
      <p:pic>
        <p:nvPicPr>
          <p:cNvPr id="11267" name="Picture 3" descr="D:\2. Для сайта + фото\1. Фотоальбомы\ПОДБОРКА О КОЛЛЕДЖЕ\DSC029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980728"/>
            <a:ext cx="4281993" cy="2448272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1268" name="Picture 4" descr="D:\2. Для сайта + фото\1. Фотоальбомы\Георгиевская ленточка\IMG_82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836712"/>
            <a:ext cx="4211960" cy="3158970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Picture 3" descr="D:\2. Для сайта + фото\1. Фотоальбомы\9МАЯ\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212976"/>
            <a:ext cx="7989410" cy="3212976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Рисунок 7" descr="Логотип + крест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0188"/>
            <a:ext cx="7812360" cy="4985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 ПАМЯТИ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928802"/>
            <a:ext cx="7215238" cy="98488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6147" name="Picture 3" descr="D:\Для сайта + фото\для департамента\Изображение 1132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251520" y="4365104"/>
            <a:ext cx="2496277" cy="187220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Picture 4" descr="D:\Для сайта + фото\для департамента\SAM_4402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899592" y="1988840"/>
            <a:ext cx="2762269" cy="207170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0" y="6381328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1200" dirty="0"/>
          </a:p>
        </p:txBody>
      </p:sp>
      <p:pic>
        <p:nvPicPr>
          <p:cNvPr id="11" name="Рисунок 10" descr="Логотип + крес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194" name="Picture 2" descr="D:\1. Новый САЙТ\2. СТУДЕНТАМ\Волонтеры\Волонтеры Фото\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1052736"/>
            <a:ext cx="2384992" cy="231484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195" name="Picture 3" descr="D:\1. Новый САЙТ\2. СТУДЕНТАМ\Волонтеры\Волонтеры Фото\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1700808"/>
            <a:ext cx="1705500" cy="2270859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196" name="Picture 4" descr="D:\1. Новый САЙТ\2. СТУДЕНТАМ\Волонтеры\Волонтеры Фото\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4365104"/>
            <a:ext cx="2808312" cy="187624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3" name="Picture 3" descr="C:\Documents and Settings\Владелец\Рабочий стол\месячник ВОВ\ветераны\Фото06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836712"/>
            <a:ext cx="1656184" cy="220824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197" name="Picture 5" descr="D:\2. Для сайта + фото\1. Фотоальбомы\Встреча с писателем\IMG_752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4329098"/>
            <a:ext cx="2544284" cy="190821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7812360" cy="4985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СТУДЕНТОВ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928802"/>
            <a:ext cx="7215238" cy="98488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645333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2000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11" name="Picture 7" descr="D:\Для сайта + фото\фото ласковые руки\P1010750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1142984"/>
            <a:ext cx="3214678" cy="2411009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147" name="Picture 3" descr="G:\IMG_4003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 rot="10800000" flipV="1">
            <a:off x="2928926" y="1428736"/>
            <a:ext cx="3016200" cy="226215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196752"/>
            <a:ext cx="3333773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Lef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4" name="Picture 2" descr="D:\Для сайта + фото\Выпуск 11\IMG_4526.JPG"/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/>
          <a:stretch>
            <a:fillRect/>
          </a:stretch>
        </p:blipFill>
        <p:spPr bwMode="auto">
          <a:xfrm>
            <a:off x="0" y="3786190"/>
            <a:ext cx="3143240" cy="235743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5" name="Picture 2" descr="D:\Ярлык для My dokuments\Документы по ВР\Фото\г.Горячий ключ-Дорогами славы\P100022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976" y="3500438"/>
            <a:ext cx="342902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Lef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148" name="Picture 4" descr="G:\IMG_5646.jpg"/>
          <p:cNvPicPr>
            <a:picLocks noChangeAspect="1" noChangeArrowheads="1"/>
          </p:cNvPicPr>
          <p:nvPr/>
        </p:nvPicPr>
        <p:blipFill>
          <a:blip r:embed="rId7" cstate="print">
            <a:lum bright="10000"/>
          </a:blip>
          <a:srcRect/>
          <a:stretch>
            <a:fillRect/>
          </a:stretch>
        </p:blipFill>
        <p:spPr bwMode="auto">
          <a:xfrm>
            <a:off x="2857488" y="3857628"/>
            <a:ext cx="3357540" cy="251835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3" name="Рисунок 12" descr="Логотип + крест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7956376" cy="4985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СТУДЕНТОВ</a:t>
            </a:r>
            <a:endParaRPr lang="ru-RU" sz="32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928802"/>
            <a:ext cx="7215238" cy="98488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D:\КМК\Создай себя сам\IMG_5257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285720" y="1142984"/>
            <a:ext cx="3429024" cy="257176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6" name="Picture 2" descr="D:\КМК\Создай себя сам\DSC02904.JPG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3927129" y="1500174"/>
            <a:ext cx="3145170" cy="208737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074" name="Picture 2" descr="D:\Фото краевой конкурс\Краснодар\100_0150.JPG"/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/>
          <a:stretch>
            <a:fillRect/>
          </a:stretch>
        </p:blipFill>
        <p:spPr bwMode="auto">
          <a:xfrm>
            <a:off x="357158" y="4000504"/>
            <a:ext cx="3238490" cy="242886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5" name="Picture 3" descr="D:\КМК\Создай себя сам\DSC02918.JPG"/>
          <p:cNvPicPr>
            <a:picLocks noChangeAspect="1" noChangeArrowheads="1"/>
          </p:cNvPicPr>
          <p:nvPr/>
        </p:nvPicPr>
        <p:blipFill>
          <a:blip r:embed="rId6" cstate="print">
            <a:lum bright="10000"/>
          </a:blip>
          <a:srcRect/>
          <a:stretch>
            <a:fillRect/>
          </a:stretch>
        </p:blipFill>
        <p:spPr bwMode="auto">
          <a:xfrm>
            <a:off x="7143768" y="2571744"/>
            <a:ext cx="1754219" cy="264318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0" y="645333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2000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>
            <a:lum bright="10000"/>
          </a:blip>
          <a:srcRect/>
          <a:stretch>
            <a:fillRect/>
          </a:stretch>
        </p:blipFill>
        <p:spPr bwMode="auto">
          <a:xfrm>
            <a:off x="3851920" y="3933056"/>
            <a:ext cx="3214710" cy="2411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3" name="Рисунок 12" descr="Логотип + крест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7858148" cy="4985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ЧИСТОТЫ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928802"/>
            <a:ext cx="7215238" cy="98488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0" name="Picture 3" descr="D:\Для сайта + фото\Спорт\спорт фото кмк\110520117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000108"/>
            <a:ext cx="3214710" cy="241103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170" name="Picture 2" descr="D:\Для сайта + фото\11,06,05\IMG_43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3000372"/>
            <a:ext cx="4143372" cy="3107529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lum bright="20000"/>
          </a:blip>
          <a:srcRect/>
          <a:stretch>
            <a:fillRect/>
          </a:stretch>
        </p:blipFill>
        <p:spPr bwMode="auto">
          <a:xfrm>
            <a:off x="5500694" y="1785926"/>
            <a:ext cx="3429024" cy="25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0" y="628652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 </a:t>
            </a:r>
            <a:r>
              <a:rPr lang="ru-RU" sz="2000" b="1" dirty="0" smtClean="0">
                <a:solidFill>
                  <a:srgbClr val="0070C0"/>
                </a:solidFill>
              </a:rPr>
              <a:t/>
            </a:r>
            <a:br>
              <a:rPr lang="ru-RU" sz="2000" b="1" dirty="0" smtClean="0">
                <a:solidFill>
                  <a:srgbClr val="0070C0"/>
                </a:solidFill>
              </a:rPr>
            </a:br>
            <a:endParaRPr lang="ru-RU" sz="2000" dirty="0"/>
          </a:p>
        </p:txBody>
      </p:sp>
      <p:pic>
        <p:nvPicPr>
          <p:cNvPr id="13" name="Рисунок 12" descr="Логотип + крест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0188"/>
            <a:ext cx="7740352" cy="4985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КРАСОТЫ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928802"/>
            <a:ext cx="7215238" cy="98488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028" name="Picture 4" descr="D:\КМК\Создай себя сам\IMG_4401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285720" y="1142984"/>
            <a:ext cx="6858016" cy="514351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27" name="Picture 3" descr="D:\КМК\Создай себя сам\IMG_44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9559" y="2000240"/>
            <a:ext cx="5024441" cy="376833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Lef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0" y="642939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2000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9" name="Рисунок 8" descr="Логотип + крес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7740352" cy="4985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КРАСОТЫ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928802"/>
            <a:ext cx="7215238" cy="98488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8195" name="Picture 3" descr="D:\Для сайта + фото\Выпуск 11\IMG_4581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6357936" y="2708920"/>
            <a:ext cx="2786064" cy="371475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196" name="Picture 4" descr="D:\Для сайта + фото\Выпуск 11\IMG_4583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908720"/>
            <a:ext cx="2571750" cy="342900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197" name="Picture 5" descr="D:\Для сайта + фото\Выпуск 11\IMG_4577.JPG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2195736" y="1340768"/>
            <a:ext cx="2857502" cy="381000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194" name="Picture 2" descr="D:\Для сайта + фото\Выпуск 11\IMG_4584.JPG"/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/>
          <a:stretch>
            <a:fillRect/>
          </a:stretch>
        </p:blipFill>
        <p:spPr bwMode="auto">
          <a:xfrm>
            <a:off x="3995936" y="2132856"/>
            <a:ext cx="2928940" cy="390525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0" y="645333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2000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14" name="Рисунок 13" descr="Логотип + крест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7812360" cy="4985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ТВОРЧЕСТВА</a:t>
            </a:r>
            <a:endParaRPr lang="ru-RU" sz="32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928802"/>
            <a:ext cx="7215238" cy="98488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6381328"/>
            <a:ext cx="9144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 </a:t>
            </a:r>
            <a:r>
              <a:rPr lang="ru-RU" sz="2000" b="1" dirty="0" smtClean="0">
                <a:solidFill>
                  <a:srgbClr val="0070C0"/>
                </a:solidFill>
              </a:rPr>
              <a:t/>
            </a:r>
            <a:br>
              <a:rPr lang="ru-RU" sz="2000" b="1" dirty="0" smtClean="0">
                <a:solidFill>
                  <a:srgbClr val="0070C0"/>
                </a:solidFill>
              </a:rPr>
            </a:br>
            <a:endParaRPr lang="ru-RU" dirty="0"/>
          </a:p>
        </p:txBody>
      </p:sp>
      <p:pic>
        <p:nvPicPr>
          <p:cNvPr id="1026" name="Picture 2" descr="D:\Для сайта + фото\для департамента\DSC01424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3779912" y="908720"/>
            <a:ext cx="2790354" cy="242889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28" name="Picture 4" descr="G:\IMG_442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876256" y="1772816"/>
            <a:ext cx="1971456" cy="3816424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2" name="Рисунок 11" descr="Логотип + крес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1" name="Picture 2" descr="C:\Documents and Settings\Владелец\Рабочий стол\14 февраля\DSC017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764704"/>
            <a:ext cx="2987824" cy="2051226"/>
          </a:xfrm>
          <a:prstGeom prst="ellipse">
            <a:avLst/>
          </a:prstGeom>
          <a:ln w="63500" cap="rnd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4" name="Picture 3" descr="C:\Documents and Settings\Владелец\Рабочий стол\екатерининский бал 2013\DSCN38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3140968"/>
            <a:ext cx="2214424" cy="2952328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146" name="Picture 2" descr="D:\1. Новый САЙТ\2. СТУДЕНТАМ\Формирование ЗОЖ\Певцы\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3553430"/>
            <a:ext cx="2274308" cy="2683882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147" name="Picture 3" descr="D:\1. Новый САЙТ\2. СТУДЕНТАМ\Формирование ЗОЖ\Певцы\IMG_459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6177" y="6858000"/>
            <a:ext cx="2436778" cy="18275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7812360" cy="4985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ТВОРЧЕСТВА</a:t>
            </a:r>
            <a:endParaRPr lang="ru-RU" sz="32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928802"/>
            <a:ext cx="7215238" cy="98488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6381328"/>
            <a:ext cx="9144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 </a:t>
            </a:r>
            <a:r>
              <a:rPr lang="ru-RU" sz="2000" b="1" dirty="0" smtClean="0">
                <a:solidFill>
                  <a:srgbClr val="0070C0"/>
                </a:solidFill>
              </a:rPr>
              <a:t/>
            </a:r>
            <a:br>
              <a:rPr lang="ru-RU" sz="2000" b="1" dirty="0" smtClean="0">
                <a:solidFill>
                  <a:srgbClr val="0070C0"/>
                </a:solidFill>
              </a:rPr>
            </a:br>
            <a:endParaRPr lang="ru-RU" dirty="0"/>
          </a:p>
        </p:txBody>
      </p:sp>
      <p:pic>
        <p:nvPicPr>
          <p:cNvPr id="12" name="Рисунок 11" descr="Логотип + крес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171" name="Picture 3" descr="D:\1. Новый САЙТ\2. СТУДЕНТАМ\Формирование ЗОЖ\Художники\IMG_76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4005064"/>
            <a:ext cx="3055211" cy="229140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172" name="Picture 4" descr="D:\1. Новый САЙТ\2. СТУДЕНТАМ\Формирование ЗОЖ\Художники\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933056"/>
            <a:ext cx="1539554" cy="227687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173" name="Picture 5" descr="D:\1. Новый САЙТ\2. СТУДЕНТАМ\Формирование ЗОЖ\Художники\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2564904"/>
            <a:ext cx="2094097" cy="268729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174" name="Picture 6" descr="D:\1. Новый САЙТ\2. СТУДЕНТАМ\Формирование ЗОЖ\Художники\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79712" y="908720"/>
            <a:ext cx="4608512" cy="288568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7740352" cy="4985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</a:t>
            </a:r>
            <a:r>
              <a:rPr lang="ru-RU" sz="3600" b="1" dirty="0" smtClean="0">
                <a:latin typeface="Cambria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УСПЕХА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928802"/>
            <a:ext cx="7215238" cy="98488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 descr="D:\КМК\Создай себя сам\IMG_4378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2267744" y="2276872"/>
            <a:ext cx="4429156" cy="332186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099" name="Picture 3" descr="D:\КМК\Создай себя сам\IMG_43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4005064"/>
            <a:ext cx="3170632" cy="2377974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122" name="Picture 2" descr="D:\КМК\Создай себя сам\IMG_43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692696"/>
            <a:ext cx="3275856" cy="245689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0" y="6381327"/>
            <a:ext cx="9144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 </a:t>
            </a:r>
            <a:r>
              <a:rPr lang="ru-RU" sz="1600" b="1" dirty="0" smtClean="0">
                <a:solidFill>
                  <a:srgbClr val="0070C0"/>
                </a:solidFill>
              </a:rPr>
              <a:t/>
            </a:r>
            <a:br>
              <a:rPr lang="ru-RU" sz="1600" b="1" dirty="0" smtClean="0">
                <a:solidFill>
                  <a:srgbClr val="0070C0"/>
                </a:solidFill>
              </a:rPr>
            </a:br>
            <a:endParaRPr lang="ru-RU" dirty="0"/>
          </a:p>
        </p:txBody>
      </p:sp>
      <p:pic>
        <p:nvPicPr>
          <p:cNvPr id="11" name="Рисунок 10" descr="Логотип + крест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2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7668344" cy="93610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</a:t>
            </a:r>
            <a:r>
              <a:rPr lang="ru-RU" sz="3600" b="1" dirty="0" smtClean="0">
                <a:latin typeface="Cambria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УСПЕХА</a:t>
            </a:r>
            <a:endParaRPr lang="ru-RU" sz="36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H="1">
            <a:off x="0" y="6525344"/>
            <a:ext cx="9144000" cy="332656"/>
          </a:xfrm>
        </p:spPr>
        <p:txBody>
          <a:bodyPr/>
          <a:lstStyle/>
          <a:p>
            <a:pPr algn="ctr">
              <a:buNone/>
            </a:pPr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2000" dirty="0"/>
          </a:p>
        </p:txBody>
      </p:sp>
      <p:pic>
        <p:nvPicPr>
          <p:cNvPr id="7171" name="Picture 3" descr="D:\2. Для сайта + фото\1. Фотоальбомы\ПОДБОРКА О КОЛЛЕДЖЕ\100_02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789040"/>
            <a:ext cx="3312368" cy="248427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172" name="Picture 4" descr="D:\2. Для сайта + фото\1. Фотоальбомы\ПОДБОРКА О КОЛЛЕДЖЕ\3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052736"/>
            <a:ext cx="1728192" cy="251423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173" name="Picture 5" descr="D:\12324\Краевой конкурс УМЕЛЫЕ РУКИ\ЭНДОРФИНКИ 2013\Для газеты\1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052736"/>
            <a:ext cx="3244094" cy="253599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Picture 3" descr="D:\Ярлык для My dokuments\Документы по ВР\Перепич Ю.И\д.с\воспит  раб\DSC051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789040"/>
            <a:ext cx="3312368" cy="248427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" name="Рисунок 9" descr="Логотип + крест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8" name="Picture 4" descr="D:\1. Новый САЙТ\Фотогаллерея\201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0" y="836712"/>
            <a:ext cx="1796141" cy="277235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7740352" cy="4985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 ОХРАНЫ ЗДОРОВЬЯ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928802"/>
            <a:ext cx="7215238" cy="98488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3789040"/>
            <a:ext cx="3071834" cy="230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0" y="6381328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1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H="1" flipV="1">
            <a:off x="4572000" y="1052736"/>
            <a:ext cx="3047815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1" name="Picture 4" descr="D:\КМК\Создай себя сам\SDC104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980728"/>
            <a:ext cx="3048022" cy="228601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2" name="Picture 3" descr="D:\КМК\Создай себя сам\SDC104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3645024"/>
            <a:ext cx="1857388" cy="247651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6386" name="Picture 2" descr="http://www.kmu23.narod.ru/images/image/000_63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lum bright="10000"/>
          </a:blip>
          <a:srcRect/>
          <a:stretch>
            <a:fillRect/>
          </a:stretch>
        </p:blipFill>
        <p:spPr bwMode="auto">
          <a:xfrm>
            <a:off x="395536" y="3861048"/>
            <a:ext cx="2928612" cy="219912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4" name="Рисунок 13" descr="Логотип + крест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7812360" cy="72008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 ОХРАНЫ ЗДОРОВЬЯ</a:t>
            </a:r>
            <a:endParaRPr lang="ru-RU" sz="3600" dirty="0"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H="1">
            <a:off x="0" y="6525344"/>
            <a:ext cx="9144000" cy="132983"/>
          </a:xfrm>
        </p:spPr>
        <p:txBody>
          <a:bodyPr/>
          <a:lstStyle/>
          <a:p>
            <a:pPr algn="ctr">
              <a:buNone/>
            </a:pPr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2000" dirty="0"/>
          </a:p>
        </p:txBody>
      </p:sp>
      <p:pic>
        <p:nvPicPr>
          <p:cNvPr id="10243" name="Picture 3" descr="D:\2. Для сайта + фото\1. Фотоальбомы\В школе 2013\DSC003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2976331" cy="223224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244" name="Picture 4" descr="D:\2. Для сайта + фото\1. Фотоальбомы\В школе 2013\DSC003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268760"/>
            <a:ext cx="1872208" cy="249627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245" name="Picture 5" descr="D:\2. Для сайта + фото\1. Фотоальбомы\В школе 2013\DSC003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980728"/>
            <a:ext cx="1872208" cy="249627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247" name="Picture 7" descr="D:\2. Для сайта + фото\1. Фотоальбомы\Степные зори\DSC012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4221088"/>
            <a:ext cx="2544283" cy="190821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248" name="Picture 8" descr="D:\2. Для сайта + фото\Школа\P103057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3717032"/>
            <a:ext cx="2496277" cy="187220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249" name="Picture 9" descr="D:\2. Для сайта + фото\1. Фотоальбомы\Степные зори\DSC0127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4293096"/>
            <a:ext cx="2771800" cy="207885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" name="Рисунок 9" descr="Логотип + крест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D:\КМК\Создай себя сам\DSC01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14422"/>
            <a:ext cx="4000496" cy="300037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812360" cy="997196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</a:t>
            </a:r>
            <a:b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 СТРАТЕГИИ ЗДОРОВЬЯ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15082"/>
            <a:ext cx="9144000" cy="642918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6147" name="Picture 3" descr="D:\Для сайта + фото\5.03.11 - день здоровья\DSC010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2285992"/>
            <a:ext cx="3548087" cy="266106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074" name="Picture 2" descr="C:\Documents and Settings\Admin\Рабочий стол\фото\100_0233.JPG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2285984" y="3786190"/>
            <a:ext cx="3281364" cy="246081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-180528" y="6381328"/>
            <a:ext cx="9324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dirty="0"/>
          </a:p>
        </p:txBody>
      </p:sp>
      <p:pic>
        <p:nvPicPr>
          <p:cNvPr id="12" name="Рисунок 11" descr="Логотип + крест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7380312" cy="9087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ТЕРРИТОРИЯ ФОРУМА</a:t>
            </a:r>
            <a:b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 «СОЗДАЙ СЕБЯ САМ»</a:t>
            </a:r>
            <a:endParaRPr lang="ru-RU" sz="40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-2916832" y="4077072"/>
            <a:ext cx="1296144" cy="2664296"/>
          </a:xfrm>
        </p:spPr>
        <p:txBody>
          <a:bodyPr>
            <a:no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	</a:t>
            </a:r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D:\2. Для сайта + фото\создай себя сам\IMG_54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24744"/>
            <a:ext cx="1728192" cy="2313779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27" name="Picture 3" descr="D:\2. Для сайта + фото\создай себя сам\IMG_54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645024"/>
            <a:ext cx="1936215" cy="259228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28" name="Picture 4" descr="D:\2. Для сайта + фото\создай себя сам\IMG_53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052736"/>
            <a:ext cx="1990436" cy="266488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30" name="Picture 6" descr="D:\2. Для сайта + фото\создай себя сам\IMG_55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1124744"/>
            <a:ext cx="1848651" cy="247505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31" name="Picture 7" descr="D:\2. Для сайта + фото\создай себя сам\IMG_546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3789040"/>
            <a:ext cx="1973552" cy="264227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Picture 2" descr="\\Lab1\общие документы\создай себя сам\IMG_54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8" y="3861048"/>
            <a:ext cx="3312368" cy="247405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0" y="638132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b="1" u="sng" dirty="0" smtClean="0">
                <a:solidFill>
                  <a:schemeClr val="bg1"/>
                </a:solidFill>
                <a:latin typeface="Cambria" pitchFamily="18" charset="0"/>
              </a:rPr>
              <a:t>www.kmk23.ru </a:t>
            </a:r>
            <a:endParaRPr lang="ru-RU" dirty="0"/>
          </a:p>
        </p:txBody>
      </p:sp>
      <p:pic>
        <p:nvPicPr>
          <p:cNvPr id="11" name="Рисунок 10" descr="Логотип + крест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7740352" cy="4985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СПОРТА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496"/>
            <a:ext cx="7215238" cy="98488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028" name="Picture 4" descr="D:\Для сайта + фото\Спорт\23 февраля\Изображение 220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285720" y="785794"/>
            <a:ext cx="3333742" cy="250030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31" name="Picture 7" descr="D:\Для сайта + фото\Спорт\23 февраля\Изображение 261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4427984" y="764704"/>
            <a:ext cx="3214710" cy="241103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30" name="Picture 6" descr="D:\Для сайта + фото\Спорт\23 февраля\Изображение 2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714752"/>
            <a:ext cx="3048020" cy="228601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1" name="Picture 2" descr="D:\Для сайта + фото\Спорт\спорт фото кмк\131020119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3861048"/>
            <a:ext cx="3041674" cy="218139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3" name="Picture 3" descr="D:\Для сайта + фото\Спорт\Леннградская\2402201210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2348880"/>
            <a:ext cx="3240360" cy="2430271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-252536" y="6309320"/>
            <a:ext cx="9396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dirty="0"/>
          </a:p>
        </p:txBody>
      </p:sp>
      <p:pic>
        <p:nvPicPr>
          <p:cNvPr id="12" name="Рисунок 11" descr="Логотип + крест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1267" name="Picture 3" descr="D:\1. Новый САЙТ\Фотогаллерея\1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95936" y="4581128"/>
            <a:ext cx="1293887" cy="176063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8412163" cy="92867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СПОРТА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" y="6525344"/>
            <a:ext cx="9143999" cy="332656"/>
          </a:xfrm>
        </p:spPr>
        <p:txBody>
          <a:bodyPr/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2400" dirty="0"/>
          </a:p>
        </p:txBody>
      </p:sp>
      <p:pic>
        <p:nvPicPr>
          <p:cNvPr id="4098" name="Picture 2" descr="F:\DSC004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2483768" y="4869160"/>
            <a:ext cx="2520280" cy="153194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Рисунок 8" descr="Логотип + крес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140968"/>
            <a:ext cx="1152128" cy="1540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124" name="Picture 4" descr="D:\1. Новый САЙТ\2. СТУДЕНТАМ\Формирование ЗОЖ\Черлидеры\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3124333"/>
            <a:ext cx="1440160" cy="155106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125" name="Picture 5" descr="D:\1. Новый САЙТ\2. СТУДЕНТАМ\Спортивная жизнь\а-ну как парни\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6096" y="3933056"/>
            <a:ext cx="1801409" cy="230425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126" name="Picture 6" descr="D:\1. Новый САЙТ\2. СТУДЕНТАМ\Спортивная жизнь\Новый спортзал\IMG_788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64088" y="1052736"/>
            <a:ext cx="2267744" cy="170080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127" name="Picture 7" descr="D:\1. Новый САЙТ\2. СТУДЕНТАМ\Спортивная жизнь\шашки 13\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836712"/>
            <a:ext cx="1842939" cy="216024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128" name="Picture 8" descr="D:\1. Новый САЙТ\2. СТУДЕНТАМ\Спортивная жизнь\Каток\9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11760" y="908720"/>
            <a:ext cx="2620833" cy="196153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131" name="Picture 11" descr="D:\1. Новый САЙТ\2. СТУДЕНТАМ\Спортивная жизнь\Спорт 1\2603201172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1520" y="3717032"/>
            <a:ext cx="1728192" cy="230425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132" name="Picture 12" descr="D:\1. Новый САЙТ\2. СТУДЕНТАМ\Спортивная жизнь\Плаване\2209201229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76256" y="2204864"/>
            <a:ext cx="1967839" cy="1475879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133" name="Picture 13" descr="D:\1. Новый САЙТ\2. СТУДЕНТАМ\Спортивная жизнь\Спорт 1\2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452320" y="4221088"/>
            <a:ext cx="1440160" cy="1893114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0188"/>
            <a:ext cx="7740352" cy="4985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 МУЖЕСТВА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928802"/>
            <a:ext cx="7215238" cy="98488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 descr="D:\Для сайта + фото\для департамента\DSC025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3143272" cy="2357454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075" name="Picture 3" descr="D:\Для сайта + фото\стенд\270520112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356992"/>
            <a:ext cx="3805230" cy="285392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Picture 4" descr="H:\спорт фото кмк\27052011806 - копия - копия - копия - копия.jpg"/>
          <p:cNvPicPr>
            <a:picLocks noChangeAspect="1" noChangeArrowheads="1"/>
          </p:cNvPicPr>
          <p:nvPr/>
        </p:nvPicPr>
        <p:blipFill>
          <a:blip r:embed="rId4" cstate="print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08720"/>
            <a:ext cx="2736997" cy="242829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Lef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Третьяков Николай\Desktop\стенд\27052011136.jpg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0" y="3861048"/>
            <a:ext cx="2928958" cy="219672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Picture 2" descr="D:\Для сайта + фото\стенд\2805201127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980728"/>
            <a:ext cx="1643042" cy="219072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0" y="645333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1400" dirty="0"/>
          </a:p>
        </p:txBody>
      </p:sp>
      <p:pic>
        <p:nvPicPr>
          <p:cNvPr id="12" name="Рисунок 11" descr="Логотип + крест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4" name="Picture 2" descr="H:\спорт фото кмк\27052011814.jpg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688" y="3717032"/>
            <a:ext cx="2808312" cy="230425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Lef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740352" cy="997196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</a:t>
            </a:r>
            <a:b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ПРОФЕССИОНАЛЬНЫХ КОНКУРСОВ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928802"/>
            <a:ext cx="7215238" cy="98488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60"/>
            <a:ext cx="3265718" cy="2449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Содержимое 4" descr="G:\MedKrasn\IMG_3204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1196752"/>
            <a:ext cx="3357586" cy="2344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268760"/>
            <a:ext cx="3143240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Lef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3789040"/>
            <a:ext cx="3214710" cy="2411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0" y="645333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1400" dirty="0"/>
          </a:p>
        </p:txBody>
      </p:sp>
      <p:pic>
        <p:nvPicPr>
          <p:cNvPr id="16" name="Рисунок 15" descr="Логотип + крест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099" name="Picture 3" descr="D:\2. Для сайта + фото\1. Фотоальбомы\Краевой конкурс 2013\100CANON\Для сайта\jpg\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128" y="3789040"/>
            <a:ext cx="2915816" cy="252028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Lef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100" name="Picture 4" descr="D:\2. Для сайта + фото\1. Фотоальбомы\Краевой конкурс 2013\100CANON\Для сайта\1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3717032"/>
            <a:ext cx="2736304" cy="2629249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D:\12324\Краевой конкурс УМЕЛЫЕ РУКИ\ЭНДОРФИНКИ 2013\ФОТОАЛЬБОМ\Эндорфинки_page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861048"/>
            <a:ext cx="3419872" cy="241769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219" name="Picture 3" descr="D:\12324\Краевой конкурс УМЕЛЫЕ РУКИ\Kropotkin 2009\IMG_14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933056"/>
            <a:ext cx="3168352" cy="2376264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7812360" cy="50405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</a:t>
            </a:r>
            <a:b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ПРОФЕССИОНАЛЬНЫХ КОНКУРСОВ</a:t>
            </a:r>
            <a:endParaRPr lang="ru-RU" sz="36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H="1">
            <a:off x="0" y="6525344"/>
            <a:ext cx="9144000" cy="276999"/>
          </a:xfrm>
        </p:spPr>
        <p:txBody>
          <a:bodyPr/>
          <a:lstStyle/>
          <a:p>
            <a:pPr algn="ctr">
              <a:buNone/>
            </a:pPr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2000" dirty="0"/>
          </a:p>
        </p:txBody>
      </p:sp>
      <p:pic>
        <p:nvPicPr>
          <p:cNvPr id="13316" name="Picture 4" descr="D:\2. Для сайта + фото\Секунды решают все\IMG_55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484784"/>
            <a:ext cx="2939819" cy="2204864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3317" name="Picture 5" descr="D:\2. Для сайта + фото\фото ласковые руки\P10107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2132856"/>
            <a:ext cx="3600400" cy="2700300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3320" name="Picture 8" descr="D:\2. Для сайта + фото\КРОПОТКИН 2012\Кущевка\Kropotkin\IMG_69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1340768"/>
            <a:ext cx="2952328" cy="221424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Рисунок 8" descr="Логотип + крест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1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717032"/>
            <a:ext cx="3573454" cy="2664296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" name="Рисунок 9" descr="IMG_43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908720"/>
            <a:ext cx="3528392" cy="2646294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0" y="230188"/>
            <a:ext cx="9144000" cy="4985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КУЩЕВСКИЙ МЕДИЦИНСКИЙ КОЛЛЕДЖ</a:t>
            </a:r>
            <a:endParaRPr lang="ru-RU" sz="36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 flipH="1">
            <a:off x="0" y="6525343"/>
            <a:ext cx="9144000" cy="907405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  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 </a:t>
            </a:r>
            <a:endParaRPr lang="ru-RU" sz="2000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/>
            </a:r>
            <a:br>
              <a:rPr lang="ru-RU" sz="2000" b="1" dirty="0" smtClean="0">
                <a:solidFill>
                  <a:srgbClr val="0070C0"/>
                </a:solidFill>
              </a:rPr>
            </a:b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1027" name="Picture 3" descr="H:\11,06,05\IMG_43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3789040"/>
            <a:ext cx="3456384" cy="259228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908720"/>
            <a:ext cx="3600399" cy="27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3" name="Рисунок 12" descr="Логотип + крест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79912" y="2420888"/>
            <a:ext cx="1877858" cy="182999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7929586" cy="997196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 УЧЕБНОЙ ПРАКТИКИ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928802"/>
            <a:ext cx="7215238" cy="98488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027" name="Picture 3" descr="C:\Documents and Settings\Admin\Рабочий стол\Len Med Kol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56992"/>
            <a:ext cx="2085054" cy="294742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29" name="Picture 5" descr="C:\Documents and Settings\Admin\Рабочий стол\Len Med Kol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3429000"/>
            <a:ext cx="2108795" cy="280831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0" y="6381328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1400" dirty="0"/>
          </a:p>
        </p:txBody>
      </p:sp>
      <p:pic>
        <p:nvPicPr>
          <p:cNvPr id="9" name="Рисунок 8" descr="Логотип + крес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075" name="Picture 3" descr="D:\2. Для сайта + фото\Foto Baza\123\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3429000"/>
            <a:ext cx="3118156" cy="280831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076" name="Picture 4" descr="D:\2. Для сайта + фото\Foto Baza\123\IMG_676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9632" y="908720"/>
            <a:ext cx="2952328" cy="221424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077" name="Picture 5" descr="D:\2. Для сайта + фото\Foto Baza\123\IMG_679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9991" y="908720"/>
            <a:ext cx="2976331" cy="223224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7858148" cy="4985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 УЧЕБНОЙ ПРАКТИКИ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928802"/>
            <a:ext cx="7215238" cy="98488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6381328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1600" dirty="0"/>
          </a:p>
        </p:txBody>
      </p:sp>
      <p:pic>
        <p:nvPicPr>
          <p:cNvPr id="9" name="Рисунок 8" descr="Логотип + крес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50" name="Picture 2" descr="D:\2. Для сайта + фото\Foto Baza\123\IMG_68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933056"/>
            <a:ext cx="3024336" cy="226825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051" name="Picture 3" descr="D:\2. Для сайта + фото\Foto Baza\123\12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196752"/>
            <a:ext cx="2449910" cy="244827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052" name="Picture 4" descr="D:\2. Для сайта + фото\Foto Baza\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980728"/>
            <a:ext cx="3204864" cy="334814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053" name="Picture 5" descr="D:\2. Для сайта + фото\Foto Baza\123\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3717032"/>
            <a:ext cx="2993462" cy="2619389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0188"/>
            <a:ext cx="7215206" cy="1107996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    Реализуемые</a:t>
            </a:r>
            <a:b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 образовательные программы</a:t>
            </a:r>
            <a:endParaRPr lang="ru-RU" sz="40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714488"/>
            <a:ext cx="7572428" cy="5404556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060</a:t>
            </a:r>
            <a:r>
              <a:rPr lang="en-US" sz="3600" b="1" dirty="0" smtClean="0">
                <a:solidFill>
                  <a:schemeClr val="bg1"/>
                </a:solidFill>
                <a:latin typeface="Cambria" pitchFamily="18" charset="0"/>
              </a:rPr>
              <a:t>1</a:t>
            </a: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01 </a:t>
            </a:r>
            <a:r>
              <a:rPr lang="en-US" sz="36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Лечебное дело</a:t>
            </a:r>
            <a:b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углублённый уровень подготовки</a:t>
            </a:r>
          </a:p>
          <a:p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060</a:t>
            </a:r>
            <a:r>
              <a:rPr lang="en-US" sz="3600" b="1" dirty="0" smtClean="0">
                <a:solidFill>
                  <a:schemeClr val="bg1"/>
                </a:solidFill>
                <a:latin typeface="Cambria" pitchFamily="18" charset="0"/>
              </a:rPr>
              <a:t>501</a:t>
            </a: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Сестринское дело</a:t>
            </a:r>
            <a:r>
              <a:rPr lang="en-US" sz="36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базовый уровень подготовки</a:t>
            </a:r>
          </a:p>
          <a:p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Повышение квалификации по специальностям колледжа</a:t>
            </a:r>
          </a:p>
          <a:p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Пользователь ПК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6309320"/>
            <a:ext cx="9144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ст. Кущевская, ул. Ленинградская,78, (86168) 5 – 57 – 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r>
              <a:rPr lang="en-US" sz="2000" b="1" u="sng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endParaRPr lang="ru-RU" sz="2000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8" name="Рисунок 7" descr="Логотип + крес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glavnay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7812360" cy="86409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Отделение </a:t>
            </a:r>
            <a:r>
              <a:rPr lang="en-US" sz="36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 «Лечебное дело» </a:t>
            </a:r>
            <a:r>
              <a:rPr lang="ru-RU" sz="4400" b="1" dirty="0" smtClean="0">
                <a:solidFill>
                  <a:schemeClr val="bg1"/>
                </a:solidFill>
              </a:rPr>
              <a:t/>
            </a:r>
            <a:br>
              <a:rPr lang="ru-RU" sz="4400" b="1" dirty="0" smtClean="0">
                <a:solidFill>
                  <a:schemeClr val="bg1"/>
                </a:solidFill>
              </a:rPr>
            </a:b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H="1">
            <a:off x="0" y="6525344"/>
            <a:ext cx="9144000" cy="276999"/>
          </a:xfrm>
        </p:spPr>
        <p:txBody>
          <a:bodyPr/>
          <a:lstStyle/>
          <a:p>
            <a:pPr algn="ctr">
              <a:buNone/>
            </a:pPr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098" name="Picture 2" descr="D:\2. Для сайта + фото\1. Фотоальбомы\ПОДБОРКА О КОЛЛЕДЖЕ\IMG_48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2880320" cy="216024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099" name="Picture 3" descr="D:\2. Для сайта + фото\1. Фотоальбомы\ПОДБОРКА О КОЛЛЕДЖЕ\IMG_48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556792"/>
            <a:ext cx="2724811" cy="204360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100" name="Picture 4" descr="D:\2. Для сайта + фото\1. Фотоальбомы\ПОДБОРКА О КОЛЛЕДЖЕ\IMG_48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628800"/>
            <a:ext cx="2592287" cy="194421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102" name="Picture 6" descr="D:\2. Для сайта + фото\1. Фотоальбомы\ПОДБОРКА О КОЛЛЕДЖЕ\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3861048"/>
            <a:ext cx="1800200" cy="239735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103" name="Picture 7" descr="D:\2. Для сайта + фото\1. Фотоальбомы\ПОДБОРКА О КОЛЛЕДЖЕ\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3789040"/>
            <a:ext cx="1836808" cy="244907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104" name="Picture 8" descr="D:\2. Для сайта + фото\1. Фотоальбомы\ПОДБОРКА О КОЛЛЕДЖЕ\IMG_39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7584" y="3933056"/>
            <a:ext cx="2976331" cy="223224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" name="Рисунок 9" descr="Логотип + крест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H="1">
            <a:off x="0" y="6525344"/>
            <a:ext cx="9144000" cy="332656"/>
          </a:xfrm>
        </p:spPr>
        <p:txBody>
          <a:bodyPr/>
          <a:lstStyle/>
          <a:p>
            <a:pPr algn="ctr">
              <a:buNone/>
            </a:pPr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2000" dirty="0"/>
          </a:p>
        </p:txBody>
      </p:sp>
      <p:pic>
        <p:nvPicPr>
          <p:cNvPr id="4101" name="Picture 5" descr="D:\2. Для сайта + фото\1. Фотоальбомы\ПОДБОРКА О КОЛЛЕДЖЕ\IMG_66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340768"/>
            <a:ext cx="2747797" cy="206084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122" name="Picture 2" descr="D:\2. Для сайта + фото\1. Фотоальбомы\ПОДБОРКА О КОЛЛЕДЖЕ\IMG_68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916832"/>
            <a:ext cx="2232248" cy="167418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123" name="Picture 3" descr="D:\2. Для сайта + фото\1. Фотоальбомы\ПОДБОРКА О КОЛЛЕДЖЕ\1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772816"/>
            <a:ext cx="3003798" cy="4005064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124" name="Picture 4" descr="D:\2. Для сайта + фото\1. Фотоальбомы\ПОДБОРКА О КОЛЛЕДЖЕ\DSC016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3645024"/>
            <a:ext cx="2106234" cy="280831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125" name="Picture 5" descr="D:\2. Для сайта + фото\1. Фотоальбомы\ПОДБОРКА О КОЛЛЕДЖЕ\IMG_146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4005064"/>
            <a:ext cx="2911872" cy="2183904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7885113" cy="79186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Отделение </a:t>
            </a:r>
            <a:r>
              <a:rPr lang="en-US" sz="36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 «Сестринское дело» </a:t>
            </a:r>
            <a:b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</a:br>
            <a:endParaRPr lang="ru-RU" sz="36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pic>
        <p:nvPicPr>
          <p:cNvPr id="10" name="Рисунок 9" descr="Логотип + крест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3976686" cy="4985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Лицензия</a:t>
            </a:r>
            <a:endParaRPr lang="ru-RU" sz="44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86050" y="1214422"/>
            <a:ext cx="4786346" cy="1551194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/>
              <a:t> </a:t>
            </a:r>
            <a:r>
              <a:rPr lang="ru-RU" sz="2400" b="1" dirty="0" smtClean="0">
                <a:solidFill>
                  <a:schemeClr val="bg1"/>
                </a:solidFill>
                <a:latin typeface="Cambria" pitchFamily="18" charset="0"/>
              </a:rPr>
              <a:t>Серия 23Л01 № 0</a:t>
            </a:r>
            <a:r>
              <a:rPr lang="en-US" sz="2400" b="1" dirty="0" smtClean="0">
                <a:solidFill>
                  <a:schemeClr val="bg1"/>
                </a:solidFill>
                <a:latin typeface="Cambria" pitchFamily="18" charset="0"/>
              </a:rPr>
              <a:t>5268</a:t>
            </a:r>
            <a:r>
              <a:rPr lang="ru-RU" sz="2400" b="1" dirty="0" smtClean="0">
                <a:solidFill>
                  <a:schemeClr val="bg1"/>
                </a:solidFill>
                <a:latin typeface="Cambria" pitchFamily="18" charset="0"/>
              </a:rPr>
              <a:t>  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Cambria" pitchFamily="18" charset="0"/>
              </a:rPr>
              <a:t> Регистрационный номер 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bg1"/>
                </a:solidFill>
                <a:latin typeface="Cambria" pitchFamily="18" charset="0"/>
              </a:rPr>
              <a:t> 0</a:t>
            </a:r>
            <a:r>
              <a:rPr lang="en-US" sz="2400" b="1" dirty="0" smtClean="0">
                <a:solidFill>
                  <a:schemeClr val="bg1"/>
                </a:solidFill>
                <a:latin typeface="Cambria" pitchFamily="18" charset="0"/>
              </a:rPr>
              <a:t>002595</a:t>
            </a:r>
            <a:r>
              <a:rPr lang="ru-RU" sz="2400" b="1" dirty="0" smtClean="0">
                <a:solidFill>
                  <a:schemeClr val="bg1"/>
                </a:solidFill>
                <a:latin typeface="Cambria" pitchFamily="18" charset="0"/>
              </a:rPr>
              <a:t> от </a:t>
            </a:r>
            <a:r>
              <a:rPr lang="en-US" sz="2400" b="1" dirty="0" smtClean="0">
                <a:solidFill>
                  <a:schemeClr val="bg1"/>
                </a:solidFill>
                <a:latin typeface="Cambria" pitchFamily="18" charset="0"/>
              </a:rPr>
              <a:t>07</a:t>
            </a:r>
            <a:r>
              <a:rPr lang="ru-RU" sz="2400" b="1" dirty="0" smtClean="0">
                <a:solidFill>
                  <a:schemeClr val="bg1"/>
                </a:solidFill>
                <a:latin typeface="Cambria" pitchFamily="18" charset="0"/>
              </a:rPr>
              <a:t>.0</a:t>
            </a:r>
            <a:r>
              <a:rPr lang="en-US" sz="2400" b="1" dirty="0" smtClean="0">
                <a:solidFill>
                  <a:schemeClr val="bg1"/>
                </a:solidFill>
                <a:latin typeface="Cambria" pitchFamily="18" charset="0"/>
              </a:rPr>
              <a:t>2</a:t>
            </a:r>
            <a:r>
              <a:rPr lang="ru-RU" sz="2400" b="1" dirty="0" smtClean="0">
                <a:solidFill>
                  <a:schemeClr val="bg1"/>
                </a:solidFill>
                <a:latin typeface="Cambria" pitchFamily="18" charset="0"/>
              </a:rPr>
              <a:t>.201</a:t>
            </a:r>
            <a:r>
              <a:rPr lang="en-US" sz="2400" b="1" dirty="0" smtClean="0">
                <a:solidFill>
                  <a:schemeClr val="bg1"/>
                </a:solidFill>
                <a:latin typeface="Cambria" pitchFamily="18" charset="0"/>
              </a:rPr>
              <a:t>3</a:t>
            </a:r>
            <a:r>
              <a:rPr lang="ru-RU" sz="2400" b="1" dirty="0" smtClean="0">
                <a:solidFill>
                  <a:schemeClr val="bg1"/>
                </a:solidFill>
                <a:latin typeface="Cambria" pitchFamily="18" charset="0"/>
              </a:rPr>
              <a:t>г </a:t>
            </a:r>
          </a:p>
          <a:p>
            <a:pPr>
              <a:buNone/>
            </a:pPr>
            <a:r>
              <a:rPr lang="ru-RU" sz="2400" b="1" dirty="0" smtClean="0">
                <a:latin typeface="Cambria" pitchFamily="18" charset="0"/>
              </a:rPr>
              <a:t> </a:t>
            </a:r>
            <a:endParaRPr lang="ru-RU" sz="2400" b="1" dirty="0">
              <a:latin typeface="Cambr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4500570"/>
            <a:ext cx="51125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Cambria" pitchFamily="18" charset="0"/>
              </a:rPr>
              <a:t>Дата аккредитации  21.04.2011г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Cambria" pitchFamily="18" charset="0"/>
              </a:rPr>
              <a:t>Серия ОП № 0</a:t>
            </a:r>
            <a:r>
              <a:rPr lang="en-US" sz="2400" b="1" dirty="0" smtClean="0">
                <a:solidFill>
                  <a:schemeClr val="bg1"/>
                </a:solidFill>
                <a:latin typeface="Cambria" pitchFamily="18" charset="0"/>
              </a:rPr>
              <a:t>21724</a:t>
            </a:r>
            <a:r>
              <a:rPr lang="ru-RU" sz="24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Cambria" pitchFamily="18" charset="0"/>
              </a:rPr>
              <a:t>Регистрационный номер 01690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57752" y="2714620"/>
            <a:ext cx="4071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   </a:t>
            </a: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Аккредитация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6381328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ст. Кущевская, ул. Ленинградская,78, (86168) 5 – 57 – 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 </a:t>
            </a:r>
            <a:endParaRPr lang="ru-RU" sz="2000" dirty="0">
              <a:solidFill>
                <a:schemeClr val="bg1"/>
              </a:solidFill>
              <a:latin typeface="Cambria" pitchFamily="18" charset="0"/>
            </a:endParaRPr>
          </a:p>
        </p:txBody>
      </p:sp>
      <p:pic>
        <p:nvPicPr>
          <p:cNvPr id="13" name="Рисунок 12" descr="001_new_svidetelstv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39" y="3501008"/>
            <a:ext cx="1750195" cy="2520280"/>
          </a:xfrm>
          <a:prstGeom prst="rect">
            <a:avLst/>
          </a:prstGeom>
        </p:spPr>
      </p:pic>
      <p:pic>
        <p:nvPicPr>
          <p:cNvPr id="14" name="Рисунок 13" descr="Логотип + крес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66142" y="0"/>
            <a:ext cx="1877858" cy="182999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" name="Рисунок 9" descr="002_license_1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836712"/>
            <a:ext cx="2016224" cy="2990818"/>
          </a:xfrm>
          <a:prstGeom prst="rect">
            <a:avLst/>
          </a:prstGeom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7572396" cy="997196"/>
          </a:xfrm>
        </p:spPr>
        <p:txBody>
          <a:bodyPr/>
          <a:lstStyle/>
          <a:p>
            <a:pPr algn="ctr"/>
            <a:r>
              <a:rPr lang="ru-RU" sz="3600" b="1" dirty="0" smtClean="0">
                <a:latin typeface="Cambria" pitchFamily="18" charset="0"/>
              </a:rPr>
              <a:t>    </a:t>
            </a: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ПРИЁМ </a:t>
            </a:r>
            <a:r>
              <a:rPr lang="en-US" sz="36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СТУДЕНТОВ </a:t>
            </a:r>
            <a:b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</a:b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7520632" y="-19316700"/>
          <a:ext cx="1089427" cy="2670048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208280"/>
                <a:gridCol w="208280"/>
                <a:gridCol w="208280"/>
                <a:gridCol w="162560"/>
                <a:gridCol w="302027"/>
              </a:tblGrid>
              <a:tr h="777119"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05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Код, наименование</a:t>
                      </a:r>
                    </a:p>
                    <a:p>
                      <a:pPr algn="ctr"/>
                      <a:r>
                        <a:rPr kumimoji="0" lang="ru-RU" sz="105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Специальности, квалификация</a:t>
                      </a:r>
                      <a:endParaRPr lang="ru-RU" sz="105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Форма обучения, стоимость</a:t>
                      </a:r>
                      <a:endParaRPr lang="ru-RU" sz="11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Вступительные испытания</a:t>
                      </a:r>
                      <a:endParaRPr lang="ru-RU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Дневное отделение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50888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На базе 9 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кл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На базе 11 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кл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7155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«Лечебное дело»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повыш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. уровень)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Фельдшер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бюджет    внебюджет           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ЕГЭ: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русский язык, 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---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3г. 10мес.</a:t>
                      </a:r>
                    </a:p>
                  </a:txBody>
                  <a:tcPr marL="68580" marR="68580" marT="0" marB="0" anchor="ctr"/>
                </a:tc>
              </a:tr>
              <a:tr h="103783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«Сестринское дело»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(баз. уровень)   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Медицинская сестра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9 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кл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. бюджет и 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внебюджет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11 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кл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.: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дневное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11 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кл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. - ЕГЭ: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русский язык, 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9 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кл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рус.яз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ru-RU" sz="1200" b="1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биология (тестирование)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3г. 10мес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---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-2" y="1643049"/>
          <a:ext cx="9144003" cy="455889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851922"/>
                <a:gridCol w="2016224"/>
                <a:gridCol w="1656184"/>
                <a:gridCol w="1619673"/>
              </a:tblGrid>
              <a:tr h="431421"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Специальность, 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квалификация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Форма обучения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Срок обучения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01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3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на базе </a:t>
                      </a:r>
                    </a:p>
                    <a:p>
                      <a:pPr marL="0" marR="0" indent="0" algn="ctr" defTabSz="9143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9 классов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на базе</a:t>
                      </a:r>
                    </a:p>
                    <a:p>
                      <a:pPr marL="0" marR="0" indent="0" algn="ctr" defTabSz="9143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 11 классов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anchor="ctr"/>
                </a:tc>
              </a:tr>
              <a:tr h="1507519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060501</a:t>
                      </a:r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/>
                      </a:r>
                      <a:br>
                        <a:rPr lang="ru-RU" sz="18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</a:br>
                      <a:r>
                        <a:rPr lang="ru-RU" sz="28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 «Лечебное дело» </a:t>
                      </a: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/>
                      </a:r>
                      <a:br>
                        <a:rPr lang="ru-RU" sz="18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</a:b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(углублённый уровень подготовки)</a:t>
                      </a:r>
                      <a:endParaRPr lang="ru-RU" sz="1800" b="1" dirty="0" smtClean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квалификация </a:t>
                      </a: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ФЕЛЬДШЕР </a:t>
                      </a:r>
                      <a:endParaRPr lang="ru-RU" sz="1800" b="1" dirty="0" smtClean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Очно</a:t>
                      </a:r>
                      <a:endParaRPr lang="ru-RU" sz="2400" b="1" dirty="0" smtClean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бюджет</a:t>
                      </a:r>
                    </a:p>
                    <a:p>
                      <a:pPr algn="ctr"/>
                      <a:r>
                        <a:rPr lang="ru-RU" sz="2400" b="1" dirty="0" err="1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внебюджет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3г</a:t>
                      </a:r>
                      <a:r>
                        <a:rPr lang="ru-RU" sz="2400" b="1" baseline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10 </a:t>
                      </a:r>
                      <a:r>
                        <a:rPr lang="ru-RU" sz="2400" b="1" dirty="0" err="1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мес</a:t>
                      </a:r>
                      <a:endParaRPr lang="ru-RU" sz="2400" b="1" dirty="0" smtClean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  <a:p>
                      <a:pPr algn="ctr"/>
                      <a:endParaRPr lang="ru-RU" sz="18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anchor="ctr"/>
                </a:tc>
              </a:tr>
              <a:tr h="189313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060501</a:t>
                      </a:r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/>
                      </a:r>
                      <a:br>
                        <a:rPr lang="ru-RU" sz="180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</a:br>
                      <a:r>
                        <a:rPr lang="ru-RU" sz="28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 «Сестринское дело» </a:t>
                      </a: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/>
                      </a:r>
                      <a:br>
                        <a:rPr lang="ru-RU" sz="18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</a:br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(базовый уровень подготовки) 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квалификация </a:t>
                      </a:r>
                      <a:endParaRPr lang="ru-RU" sz="2000" b="1" dirty="0" smtClean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МЕДИЦИНСКАЯ СЕСТРА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Очно</a:t>
                      </a:r>
                      <a:endParaRPr lang="ru-RU" sz="2400" b="1" dirty="0" smtClean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бюджет</a:t>
                      </a:r>
                    </a:p>
                    <a:p>
                      <a:pPr algn="ctr"/>
                      <a:r>
                        <a:rPr lang="ru-RU" sz="2400" b="1" dirty="0" err="1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внебюджет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3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3г</a:t>
                      </a:r>
                      <a:r>
                        <a:rPr lang="ru-RU" sz="2400" b="1" baseline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10 </a:t>
                      </a:r>
                      <a:r>
                        <a:rPr lang="ru-RU" sz="2400" b="1" dirty="0" err="1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мес</a:t>
                      </a:r>
                      <a:endParaRPr lang="ru-RU" sz="2400" b="1" dirty="0" smtClean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  <a:p>
                      <a:pPr algn="ctr"/>
                      <a:endParaRPr lang="ru-RU" sz="18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0" y="6357958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 </a:t>
            </a:r>
            <a:endParaRPr lang="ru-RU" sz="2000" dirty="0">
              <a:solidFill>
                <a:schemeClr val="bg1"/>
              </a:solidFill>
              <a:latin typeface="Cambria" pitchFamily="18" charset="0"/>
            </a:endParaRPr>
          </a:p>
        </p:txBody>
      </p:sp>
      <p:pic>
        <p:nvPicPr>
          <p:cNvPr id="9" name="Рисунок 8" descr="Логотип + крес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61678" y="0"/>
            <a:ext cx="1482322" cy="144453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7812360" cy="1152128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Трудоустройство выпускников</a:t>
            </a:r>
            <a:b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2012 года</a:t>
            </a:r>
            <a:endParaRPr lang="ru-RU" sz="4000" dirty="0">
              <a:solidFill>
                <a:schemeClr val="bg1"/>
              </a:solidFill>
              <a:latin typeface="Cambria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000108"/>
          <a:ext cx="9144000" cy="5857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6381328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2000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9" name="Рисунок 8" descr="Логотип + крес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7812360" cy="1152128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Трудоустройство выпускников</a:t>
            </a:r>
            <a:b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201</a:t>
            </a:r>
            <a:r>
              <a:rPr lang="en-US" sz="4000" b="1" dirty="0" smtClean="0">
                <a:solidFill>
                  <a:schemeClr val="bg1"/>
                </a:solidFill>
                <a:latin typeface="Cambria" pitchFamily="18" charset="0"/>
              </a:rPr>
              <a:t>3</a:t>
            </a: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 года</a:t>
            </a:r>
            <a:endParaRPr lang="ru-RU" sz="4000" dirty="0">
              <a:solidFill>
                <a:schemeClr val="bg1"/>
              </a:solidFill>
              <a:latin typeface="Cambria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000108"/>
          <a:ext cx="9144000" cy="5857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6381328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2000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9" name="Рисунок 8" descr="Логотип + крес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4" descr="Картинка 147 из 3962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45" name="Прямоугольник 44"/>
          <p:cNvSpPr/>
          <p:nvPr/>
        </p:nvSpPr>
        <p:spPr>
          <a:xfrm>
            <a:off x="1403648" y="0"/>
            <a:ext cx="66247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99"/>
                </a:solidFill>
                <a:latin typeface="Cambria" pitchFamily="18" charset="0"/>
              </a:rPr>
              <a:t>    </a:t>
            </a: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Кущевский район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расцветает садами</a:t>
            </a:r>
            <a:r>
              <a:rPr lang="ru-RU" sz="4400" b="1" dirty="0" smtClean="0">
                <a:solidFill>
                  <a:srgbClr val="000099"/>
                </a:solidFill>
                <a:latin typeface="Trebuchet MS" pitchFamily="34" charset="0"/>
              </a:rPr>
              <a:t> </a:t>
            </a:r>
            <a:endParaRPr lang="ru-RU" sz="4400" dirty="0">
              <a:latin typeface="Trebuchet MS" pitchFamily="34" charset="0"/>
            </a:endParaRPr>
          </a:p>
        </p:txBody>
      </p:sp>
      <p:pic>
        <p:nvPicPr>
          <p:cNvPr id="10242" name="Picture 2" descr="D:\Эндорфинки\Слайд9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268760"/>
            <a:ext cx="7776864" cy="5589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Picture 12" descr="Картинка 184 из 7383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276872"/>
            <a:ext cx="2254500" cy="207170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26" name="Picture 2" descr="F:\IMG_07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50042" y="4653136"/>
            <a:ext cx="2593958" cy="2204864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3" name="Picture 8" descr="Картинка 339 из 39623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8064" y="1268760"/>
            <a:ext cx="2067619" cy="1541237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8" name="Picture 2" descr="Картинка 7 из 39623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24328" y="2996952"/>
            <a:ext cx="1619672" cy="108012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9462" name="Picture 6" descr="Картинка 312 из 7383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714884"/>
            <a:ext cx="2862858" cy="2143116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112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9" name="Picture 4" descr="http://elektroremservis.narod.ru/206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flipH="1">
            <a:off x="0" y="0"/>
            <a:ext cx="1357353" cy="1976431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130" name="Picture 10" descr="http://adm-kush.ru/uploads/image/gerb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672534" y="0"/>
            <a:ext cx="1471466" cy="184482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slope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7236296" cy="492442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Мы – будущее России! </a:t>
            </a:r>
            <a:r>
              <a:rPr lang="ru-RU" sz="4000" b="1" dirty="0" smtClean="0">
                <a:solidFill>
                  <a:schemeClr val="bg1"/>
                </a:solidFill>
              </a:rPr>
              <a:t/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/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/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                           </a:t>
            </a: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Будь с нами! </a:t>
            </a:r>
            <a:b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                      </a:t>
            </a:r>
            <a:r>
              <a:rPr lang="en-US" sz="4000" b="1" dirty="0" smtClean="0">
                <a:solidFill>
                  <a:schemeClr val="bg1"/>
                </a:solidFill>
                <a:latin typeface="Cambria" pitchFamily="18" charset="0"/>
              </a:rPr>
              <a:t>          </a:t>
            </a: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Начни карьеру в                                </a:t>
            </a:r>
            <a:r>
              <a:rPr lang="ru-RU" sz="4000" b="1" dirty="0" err="1" smtClean="0">
                <a:solidFill>
                  <a:schemeClr val="bg1"/>
                </a:solidFill>
                <a:latin typeface="Cambria" pitchFamily="18" charset="0"/>
              </a:rPr>
              <a:t>Кущевском</a:t>
            </a: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    </a:t>
            </a:r>
            <a:r>
              <a:rPr lang="en-US" sz="4000" b="1" dirty="0" smtClean="0">
                <a:solidFill>
                  <a:schemeClr val="bg1"/>
                </a:solidFill>
                <a:latin typeface="Cambria" pitchFamily="18" charset="0"/>
              </a:rPr>
              <a:t>    </a:t>
            </a: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    </a:t>
            </a:r>
            <a:r>
              <a:rPr lang="ru-RU" sz="4000" b="1" dirty="0" err="1" smtClean="0">
                <a:solidFill>
                  <a:schemeClr val="bg1"/>
                </a:solidFill>
                <a:latin typeface="Cambria" pitchFamily="18" charset="0"/>
              </a:rPr>
              <a:t>Кущевском</a:t>
            </a: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/>
            </a:r>
            <a:b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                    </a:t>
            </a:r>
            <a:r>
              <a:rPr lang="en-US" sz="4000" b="1" dirty="0" smtClean="0">
                <a:solidFill>
                  <a:schemeClr val="bg1"/>
                </a:solidFill>
                <a:latin typeface="Cambria" pitchFamily="18" charset="0"/>
              </a:rPr>
              <a:t>           </a:t>
            </a: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     медицинском </a:t>
            </a:r>
            <a:b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                        </a:t>
            </a:r>
            <a:r>
              <a:rPr lang="en-US" sz="4000" b="1" dirty="0" smtClean="0">
                <a:solidFill>
                  <a:schemeClr val="bg1"/>
                </a:solidFill>
                <a:latin typeface="Cambria" pitchFamily="18" charset="0"/>
              </a:rPr>
              <a:t>               </a:t>
            </a: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>  колледже!</a:t>
            </a:r>
            <a:endParaRPr lang="ru-RU" sz="40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381328"/>
            <a:ext cx="9144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 </a:t>
            </a:r>
            <a:r>
              <a:rPr lang="ru-RU" sz="2000" b="1" dirty="0" smtClean="0">
                <a:solidFill>
                  <a:srgbClr val="0070C0"/>
                </a:solidFill>
              </a:rPr>
              <a:t/>
            </a:r>
            <a:br>
              <a:rPr lang="ru-RU" sz="2000" b="1" dirty="0" smtClean="0">
                <a:solidFill>
                  <a:srgbClr val="0070C0"/>
                </a:solidFill>
              </a:rPr>
            </a:br>
            <a:endParaRPr lang="ru-RU" dirty="0"/>
          </a:p>
        </p:txBody>
      </p:sp>
      <p:pic>
        <p:nvPicPr>
          <p:cNvPr id="13" name="Рисунок 12" descr="Логотип + крес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61678" y="0"/>
            <a:ext cx="1482322" cy="144453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1" name="Рисунок 10" descr="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412776"/>
            <a:ext cx="4464496" cy="4589364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172400" cy="553998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НАЧНИ КАРЬЕРУ С КОЛЛЕДЖА!</a:t>
            </a:r>
            <a:endParaRPr lang="ru-RU" sz="36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453336"/>
            <a:ext cx="9144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 </a:t>
            </a:r>
            <a:r>
              <a:rPr lang="ru-RU" sz="1600" b="1" dirty="0" smtClean="0">
                <a:solidFill>
                  <a:schemeClr val="bg1"/>
                </a:solidFill>
              </a:rPr>
              <a:t/>
            </a:r>
            <a:br>
              <a:rPr lang="ru-RU" sz="1600" b="1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00430" y="1340767"/>
            <a:ext cx="5643570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Руденко Ирина Павловна,</a:t>
            </a:r>
          </a:p>
          <a:p>
            <a:pPr algn="ctr"/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выпускница отделения</a:t>
            </a:r>
          </a:p>
          <a:p>
            <a:pPr algn="ctr"/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 «Лечебное дело» 1993 года,</a:t>
            </a:r>
            <a:b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окончила Ростовский медицинский институт</a:t>
            </a:r>
          </a:p>
          <a:p>
            <a:pPr algn="ctr"/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 по специальности</a:t>
            </a:r>
          </a:p>
          <a:p>
            <a:pPr algn="ctr"/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 «Сестринское дело».</a:t>
            </a:r>
          </a:p>
          <a:p>
            <a:pPr algn="ctr"/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Работает преподавателем дисциплины «Педиатрия»</a:t>
            </a:r>
          </a:p>
          <a:p>
            <a:pPr algn="ctr"/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 в колледже, первая квалификационная категория. </a:t>
            </a:r>
          </a:p>
          <a:p>
            <a:pPr algn="ctr"/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Победитель районного конкурса «Профессионал года» в 2007 году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Cambria" pitchFamily="18" charset="0"/>
              </a:rPr>
              <a:t>        </a:t>
            </a:r>
          </a:p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dirty="0">
              <a:solidFill>
                <a:schemeClr val="accent6">
                  <a:lumMod val="50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9" name="Рисунок 8" descr="bd7525b0_o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340768"/>
            <a:ext cx="3188400" cy="4248472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Рисунок 6" descr="Логотип + крес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61678" y="0"/>
            <a:ext cx="1482322" cy="144453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0188"/>
            <a:ext cx="7668344" cy="4985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НАЧНИ КАРЬЕРУ С КОЛЛЕДЖА!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716016" y="1628800"/>
            <a:ext cx="4176464" cy="3962623"/>
          </a:xfrm>
        </p:spPr>
        <p:txBody>
          <a:bodyPr/>
          <a:lstStyle/>
          <a:p>
            <a:pPr algn="ctr">
              <a:buNone/>
            </a:pP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     </a:t>
            </a:r>
            <a:r>
              <a:rPr lang="ru-RU" sz="2500" b="1" dirty="0" err="1" smtClean="0">
                <a:solidFill>
                  <a:schemeClr val="bg1"/>
                </a:solidFill>
                <a:latin typeface="Cambria" pitchFamily="18" charset="0"/>
              </a:rPr>
              <a:t>Цапенко</a:t>
            </a: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b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Александр Владимирович,</a:t>
            </a:r>
          </a:p>
          <a:p>
            <a:pPr algn="ctr">
              <a:buNone/>
            </a:pP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выпускник отделения «Сестринское дело» 1997 года.</a:t>
            </a:r>
          </a:p>
          <a:p>
            <a:pPr algn="ctr">
              <a:buNone/>
            </a:pP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Работает  клиническим психологом в  ГУЗ «Специализированная психоневрологическая больница №3»</a:t>
            </a:r>
            <a:endParaRPr lang="ru-RU" sz="25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30932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2000" dirty="0">
              <a:solidFill>
                <a:schemeClr val="bg1"/>
              </a:solidFill>
              <a:latin typeface="Cambria" pitchFamily="18" charset="0"/>
            </a:endParaRPr>
          </a:p>
        </p:txBody>
      </p:sp>
      <p:pic>
        <p:nvPicPr>
          <p:cNvPr id="1026" name="Picture 2" descr="D:\1. Новый САЙТ\Выпускники\Цапенко 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4427058" cy="446449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Рисунок 6" descr="Логотип + крес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61678" y="0"/>
            <a:ext cx="1482322" cy="144453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7596336" cy="553998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НАЧНИ КАРЬЕРУ С КОЛЛЕДЖА!</a:t>
            </a:r>
            <a:endParaRPr lang="ru-RU" sz="36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30932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20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29058" y="1643050"/>
            <a:ext cx="5000660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err="1" smtClean="0">
                <a:solidFill>
                  <a:schemeClr val="bg1"/>
                </a:solidFill>
                <a:latin typeface="Cambria" pitchFamily="18" charset="0"/>
              </a:rPr>
              <a:t>Бригинский</a:t>
            </a: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 Сергей Викторович, </a:t>
            </a:r>
            <a:b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выпускник отделения</a:t>
            </a:r>
          </a:p>
          <a:p>
            <a:pPr algn="ctr"/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 «Лечебное дело»</a:t>
            </a:r>
            <a:endParaRPr lang="ru-RU" sz="2500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2002 года. Работает</a:t>
            </a:r>
          </a:p>
          <a:p>
            <a:pPr algn="ctr"/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 в Тимашевской ЦРБ, </a:t>
            </a:r>
          </a:p>
          <a:p>
            <a:pPr algn="ctr"/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занял II место</a:t>
            </a:r>
          </a:p>
          <a:p>
            <a:pPr algn="ctr"/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 в краевом конкурсе</a:t>
            </a:r>
          </a:p>
          <a:p>
            <a:pPr algn="ctr"/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 «Лучший фельдшер» </a:t>
            </a:r>
          </a:p>
          <a:p>
            <a:pPr algn="ctr"/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в 2009 году</a:t>
            </a:r>
            <a:endParaRPr lang="ru-RU" sz="2500" dirty="0">
              <a:solidFill>
                <a:schemeClr val="bg1"/>
              </a:solidFill>
              <a:latin typeface="Cambria" pitchFamily="18" charset="0"/>
            </a:endParaRPr>
          </a:p>
        </p:txBody>
      </p:sp>
      <p:pic>
        <p:nvPicPr>
          <p:cNvPr id="7" name="Рисунок 6" descr="d79e30bf_o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12776"/>
            <a:ext cx="3258755" cy="4464496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Рисунок 7" descr="Логотип + крес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61678" y="0"/>
            <a:ext cx="1482322" cy="144453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0188"/>
            <a:ext cx="7740352" cy="4985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НАЧНИ КАРЬЕРУ С КОЛЛЕДЖА!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283968" y="1628800"/>
            <a:ext cx="4860032" cy="4176464"/>
          </a:xfrm>
        </p:spPr>
        <p:txBody>
          <a:bodyPr/>
          <a:lstStyle/>
          <a:p>
            <a:pPr algn="ctr"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Маслякова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Лилия Васильевна</a:t>
            </a:r>
            <a:endParaRPr lang="ru-RU" sz="2500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выпускница отделения  </a:t>
            </a:r>
            <a:b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«Лечебное дело»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2012 года.</a:t>
            </a:r>
            <a:endParaRPr lang="ru-RU" sz="2500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Работает</a:t>
            </a:r>
            <a:r>
              <a:rPr lang="en-US" sz="2500" b="1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2500" b="1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в </a:t>
            </a:r>
            <a:r>
              <a:rPr lang="en-US" sz="25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 г.</a:t>
            </a:r>
            <a:r>
              <a:rPr lang="en-US" sz="25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Тимашевске  старшей медицинской сестрой отделения гемодиализа № 11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 ООО Медицинский центр «</a:t>
            </a:r>
            <a:r>
              <a:rPr lang="ru-RU" sz="2500" b="1" dirty="0" err="1" smtClean="0">
                <a:solidFill>
                  <a:schemeClr val="bg1"/>
                </a:solidFill>
                <a:latin typeface="Cambria" pitchFamily="18" charset="0"/>
              </a:rPr>
              <a:t>Нефрос</a:t>
            </a: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»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г. Краснодара</a:t>
            </a:r>
            <a:endParaRPr lang="ru-RU" sz="25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381328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2000" dirty="0">
              <a:solidFill>
                <a:schemeClr val="bg1"/>
              </a:solidFill>
              <a:latin typeface="Cambria" pitchFamily="18" charset="0"/>
            </a:endParaRPr>
          </a:p>
        </p:txBody>
      </p:sp>
      <p:pic>
        <p:nvPicPr>
          <p:cNvPr id="8" name="Рисунок 7" descr="093af9e4_o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124744"/>
            <a:ext cx="3561852" cy="4752528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Рисунок 6" descr="Логотип + крес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61678" y="0"/>
            <a:ext cx="1482322" cy="144453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0188"/>
            <a:ext cx="7740352" cy="4985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НАЧНИ КАРЬЕРУ С КОЛЛЕДЖА!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5292080" y="2276872"/>
            <a:ext cx="3851920" cy="3116238"/>
          </a:xfrm>
        </p:spPr>
        <p:txBody>
          <a:bodyPr/>
          <a:lstStyle/>
          <a:p>
            <a:pPr algn="ctr">
              <a:spcBef>
                <a:spcPts val="0"/>
              </a:spcBef>
              <a:buNone/>
            </a:pPr>
            <a:r>
              <a:rPr lang="ru-RU" sz="2500" b="1" dirty="0" err="1" smtClean="0">
                <a:solidFill>
                  <a:schemeClr val="bg1"/>
                </a:solidFill>
                <a:latin typeface="Cambria" pitchFamily="18" charset="0"/>
              </a:rPr>
              <a:t>Макарян</a:t>
            </a:r>
            <a:endParaRPr lang="ru-RU" sz="25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500" b="1" dirty="0" err="1" smtClean="0">
                <a:solidFill>
                  <a:schemeClr val="bg1"/>
                </a:solidFill>
                <a:latin typeface="Cambria" pitchFamily="18" charset="0"/>
              </a:rPr>
              <a:t>Лалита</a:t>
            </a: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Cambria" pitchFamily="18" charset="0"/>
              </a:rPr>
              <a:t>Олеговнана</a:t>
            </a:r>
            <a:endParaRPr lang="ru-RU" sz="2500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выпускница отделения  </a:t>
            </a:r>
            <a:b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«Лечебное дело»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2013 года.</a:t>
            </a:r>
            <a:endParaRPr lang="ru-RU" sz="2500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Работает</a:t>
            </a:r>
            <a:r>
              <a:rPr lang="en-US" sz="25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фельдшером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в МБУЗ МО </a:t>
            </a:r>
            <a:r>
              <a:rPr lang="ru-RU" sz="2500" b="1" dirty="0" err="1" smtClean="0">
                <a:solidFill>
                  <a:schemeClr val="bg1"/>
                </a:solidFill>
                <a:latin typeface="Cambria" pitchFamily="18" charset="0"/>
              </a:rPr>
              <a:t>Ейский</a:t>
            </a: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 район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«Станция скорой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500" b="1" dirty="0" smtClean="0">
                <a:solidFill>
                  <a:schemeClr val="bg1"/>
                </a:solidFill>
                <a:latin typeface="Cambria" pitchFamily="18" charset="0"/>
              </a:rPr>
              <a:t> медицинской помощи»</a:t>
            </a:r>
            <a:endParaRPr lang="ru-RU" sz="25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381328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2000" dirty="0">
              <a:solidFill>
                <a:schemeClr val="bg1"/>
              </a:solidFill>
              <a:latin typeface="Cambria" pitchFamily="18" charset="0"/>
            </a:endParaRPr>
          </a:p>
        </p:txBody>
      </p:sp>
      <p:pic>
        <p:nvPicPr>
          <p:cNvPr id="7" name="Рисунок 6" descr="Логотип + крес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61678" y="0"/>
            <a:ext cx="1482322" cy="144453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" name="Рисунок 8" descr="55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836712"/>
            <a:ext cx="1537962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" name="Рисунок 9" descr="IMG_55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1700808"/>
            <a:ext cx="3175000" cy="4254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87424"/>
            <a:ext cx="9144000" cy="7017306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>
                <a:solidFill>
                  <a:schemeClr val="bg1"/>
                </a:solidFill>
                <a:latin typeface="Cambria" pitchFamily="18" charset="0"/>
              </a:rPr>
              <a:t>Мы ждем Вас по адресу:</a:t>
            </a:r>
            <a: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  <a:t/>
            </a:r>
            <a:br>
              <a:rPr lang="ru-RU" sz="40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Cambria" pitchFamily="18" charset="0"/>
              </a:rPr>
              <a:t>352030, Краснодарский край, </a:t>
            </a:r>
            <a:br>
              <a:rPr lang="ru-RU" sz="32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32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3200" b="1" dirty="0" smtClean="0">
                <a:solidFill>
                  <a:schemeClr val="bg1"/>
                </a:solidFill>
                <a:latin typeface="Cambria" pitchFamily="18" charset="0"/>
              </a:rPr>
              <a:t> Кущевская,  ул. Ленинградская, 78</a:t>
            </a: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/>
            </a:r>
            <a:b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44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Cambria" pitchFamily="18" charset="0"/>
              </a:rPr>
              <a:t>Тел. приёмной комиссии:  8</a:t>
            </a:r>
            <a:r>
              <a:rPr sz="3200" b="1" dirty="0" smtClean="0">
                <a:solidFill>
                  <a:schemeClr val="bg1"/>
                </a:solidFill>
                <a:latin typeface="Cambria" pitchFamily="18" charset="0"/>
              </a:rPr>
              <a:t>(</a:t>
            </a:r>
            <a:r>
              <a:rPr lang="ru-RU" sz="3200" b="1" dirty="0" smtClean="0">
                <a:solidFill>
                  <a:schemeClr val="bg1"/>
                </a:solidFill>
                <a:latin typeface="Cambria" pitchFamily="18" charset="0"/>
              </a:rPr>
              <a:t>86168) 5 – 57 – 65</a:t>
            </a:r>
            <a:r>
              <a:rPr sz="3200" b="1" dirty="0" smtClean="0">
                <a:solidFill>
                  <a:schemeClr val="bg1"/>
                </a:solidFill>
                <a:latin typeface="Cambria" pitchFamily="18" charset="0"/>
              </a:rPr>
              <a:t/>
            </a:r>
            <a:br>
              <a:rPr sz="32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sz="3600" b="1" dirty="0" smtClean="0">
                <a:solidFill>
                  <a:schemeClr val="bg1"/>
                </a:solidFill>
                <a:latin typeface="Cambria" pitchFamily="18" charset="0"/>
              </a:rPr>
              <a:t>http//www.kmk23.ru</a:t>
            </a:r>
            <a:r>
              <a:rPr lang="ru-RU" sz="3200" b="1" dirty="0" smtClean="0">
                <a:solidFill>
                  <a:schemeClr val="bg1"/>
                </a:solidFill>
                <a:latin typeface="Cambria" pitchFamily="18" charset="0"/>
              </a:rPr>
              <a:t/>
            </a:r>
            <a:br>
              <a:rPr lang="ru-RU" sz="3200" b="1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en-US" sz="3200" b="1" dirty="0" smtClean="0">
                <a:solidFill>
                  <a:schemeClr val="bg1"/>
                </a:solidFill>
                <a:latin typeface="Cambria" pitchFamily="18" charset="0"/>
              </a:rPr>
              <a:t>e</a:t>
            </a:r>
            <a:r>
              <a:rPr sz="3600" b="1" dirty="0" smtClean="0">
                <a:solidFill>
                  <a:schemeClr val="bg1"/>
                </a:solidFill>
                <a:latin typeface="Cambria" pitchFamily="18" charset="0"/>
              </a:rPr>
              <a:t>-mail</a:t>
            </a: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: </a:t>
            </a:r>
            <a:r>
              <a:rPr lang="en-US" sz="3600" b="1" dirty="0" smtClean="0">
                <a:solidFill>
                  <a:schemeClr val="bg1"/>
                </a:solidFill>
                <a:latin typeface="Cambria" pitchFamily="18" charset="0"/>
              </a:rPr>
              <a:t>kmu.dnk@mail.ru</a:t>
            </a:r>
            <a:endParaRPr lang="ru-RU" b="1" dirty="0">
              <a:solidFill>
                <a:schemeClr val="bg1"/>
              </a:solidFill>
              <a:latin typeface="Cambria" pitchFamily="18" charset="0"/>
            </a:endParaRPr>
          </a:p>
        </p:txBody>
      </p:sp>
      <p:pic>
        <p:nvPicPr>
          <p:cNvPr id="6" name="Рисунок 5" descr="Логотип + крес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260648"/>
            <a:ext cx="2586200" cy="252028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G:\1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785794"/>
            <a:ext cx="3762375" cy="2781300"/>
          </a:xfrm>
          <a:prstGeom prst="rect">
            <a:avLst/>
          </a:prstGeom>
          <a:noFill/>
        </p:spPr>
      </p:pic>
      <p:pic>
        <p:nvPicPr>
          <p:cNvPr id="3078" name="Picture 6" descr="G:\1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785794"/>
            <a:ext cx="3857625" cy="2733675"/>
          </a:xfrm>
          <a:prstGeom prst="rect">
            <a:avLst/>
          </a:prstGeom>
          <a:noFill/>
        </p:spPr>
      </p:pic>
      <p:pic>
        <p:nvPicPr>
          <p:cNvPr id="3077" name="Picture 5" descr="G:\1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714752"/>
            <a:ext cx="3543300" cy="2667000"/>
          </a:xfrm>
          <a:prstGeom prst="rect">
            <a:avLst/>
          </a:prstGeom>
          <a:noFill/>
        </p:spPr>
      </p:pic>
      <p:pic>
        <p:nvPicPr>
          <p:cNvPr id="3076" name="Picture 4" descr="G:\1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3786190"/>
            <a:ext cx="3962400" cy="26003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0" y="116632"/>
            <a:ext cx="9144000" cy="4985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КОЛЛЕДЖУ – 25 ЛЕТ</a:t>
            </a:r>
            <a:endParaRPr lang="ru-RU" sz="36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6237312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 </a:t>
            </a:r>
            <a:endParaRPr lang="ru-RU" sz="2000" dirty="0"/>
          </a:p>
        </p:txBody>
      </p:sp>
      <p:pic>
        <p:nvPicPr>
          <p:cNvPr id="10" name="Рисунок 9" descr="Логотип + крест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35896" y="2564904"/>
            <a:ext cx="1877858" cy="182999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 flipH="1">
            <a:off x="-2928990" y="6858000"/>
            <a:ext cx="214314" cy="428652"/>
          </a:xfrm>
        </p:spPr>
        <p:txBody>
          <a:bodyPr/>
          <a:lstStyle/>
          <a:p>
            <a:endParaRPr lang="ru-RU" b="0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116632"/>
            <a:ext cx="7884368" cy="954913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ОБУЧЕНИЯ ПРОФЕССИОНАЛОВ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 flipH="1">
            <a:off x="-1428792" y="1428735"/>
            <a:ext cx="71438" cy="214315"/>
          </a:xfrm>
        </p:spPr>
        <p:txBody>
          <a:bodyPr/>
          <a:lstStyle/>
          <a:p>
            <a:pPr algn="ctr"/>
            <a:endParaRPr lang="ru-RU" b="1" dirty="0"/>
          </a:p>
        </p:txBody>
      </p:sp>
      <p:graphicFrame>
        <p:nvGraphicFramePr>
          <p:cNvPr id="6" name="Диаграмма 5"/>
          <p:cNvGraphicFramePr/>
          <p:nvPr/>
        </p:nvGraphicFramePr>
        <p:xfrm flipH="1">
          <a:off x="10215602" y="6357958"/>
          <a:ext cx="142876" cy="285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5306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357298"/>
            <a:ext cx="3143272" cy="2357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perspectiveContrastingRightFacing"/>
            <a:lightRig rig="threePt" dir="t"/>
          </a:scene3d>
          <a:sp3d>
            <a:bevelT prst="slope"/>
          </a:sp3d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/>
          <a:stretch>
            <a:fillRect/>
          </a:stretch>
        </p:blipFill>
        <p:spPr bwMode="auto">
          <a:xfrm>
            <a:off x="3000364" y="3214686"/>
            <a:ext cx="381002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perspectiveContrastingRightFacing"/>
            <a:lightRig rig="threePt" dir="t"/>
          </a:scene3d>
          <a:sp3d>
            <a:bevelT prst="slope"/>
          </a:sp3d>
        </p:spPr>
      </p:pic>
      <p:pic>
        <p:nvPicPr>
          <p:cNvPr id="16" name="Рисунок 15" descr="C:\Documents and Settings\лаборантская 1\Рабочий стол\ромашка-1\2.jpg"/>
          <p:cNvPicPr/>
          <p:nvPr/>
        </p:nvPicPr>
        <p:blipFill>
          <a:blip r:embed="rId6" cstate="print">
            <a:lum bright="10000"/>
          </a:blip>
          <a:srcRect/>
          <a:stretch>
            <a:fillRect/>
          </a:stretch>
        </p:blipFill>
        <p:spPr bwMode="auto">
          <a:xfrm>
            <a:off x="5072066" y="1214422"/>
            <a:ext cx="3078479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HeroicExtremeLeftFacing"/>
            <a:lightRig rig="threePt" dir="t"/>
          </a:scene3d>
          <a:sp3d>
            <a:bevelT prst="slope"/>
          </a:sp3d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7" cstate="print">
            <a:lum bright="20000"/>
          </a:blip>
          <a:srcRect/>
          <a:stretch>
            <a:fillRect/>
          </a:stretch>
        </p:blipFill>
        <p:spPr bwMode="auto">
          <a:xfrm>
            <a:off x="2643174" y="1357298"/>
            <a:ext cx="3071802" cy="2304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perspectiveContrastingLeftFacing"/>
            <a:lightRig rig="threePt" dir="t"/>
          </a:scene3d>
          <a:sp3d>
            <a:bevelT prst="slope"/>
          </a:sp3d>
        </p:spPr>
      </p:pic>
      <p:pic>
        <p:nvPicPr>
          <p:cNvPr id="15" name="Picture 6" descr="http://www.kmu23.narod.ru/images/image/000_30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lum bright="10000"/>
          </a:blip>
          <a:srcRect/>
          <a:stretch>
            <a:fillRect/>
          </a:stretch>
        </p:blipFill>
        <p:spPr bwMode="auto">
          <a:xfrm>
            <a:off x="0" y="3500438"/>
            <a:ext cx="3399516" cy="2552728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  <a:sp3d>
            <a:bevelT prst="slope"/>
          </a:sp3d>
        </p:spPr>
      </p:pic>
      <p:sp>
        <p:nvSpPr>
          <p:cNvPr id="18" name="Прямоугольник 17"/>
          <p:cNvSpPr/>
          <p:nvPr/>
        </p:nvSpPr>
        <p:spPr>
          <a:xfrm>
            <a:off x="0" y="628652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dirty="0"/>
          </a:p>
        </p:txBody>
      </p:sp>
      <p:pic>
        <p:nvPicPr>
          <p:cNvPr id="14" name="Picture 10" descr="http://www.kmu23.narod.ru/images/image/000_55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lum bright="10000"/>
          </a:blip>
          <a:srcRect/>
          <a:stretch>
            <a:fillRect/>
          </a:stretch>
        </p:blipFill>
        <p:spPr bwMode="auto">
          <a:xfrm>
            <a:off x="5929290" y="3643314"/>
            <a:ext cx="3214710" cy="2413956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  <a:sp3d>
            <a:bevelT prst="slope"/>
          </a:sp3d>
        </p:spPr>
      </p:pic>
      <p:pic>
        <p:nvPicPr>
          <p:cNvPr id="19" name="Рисунок 18" descr="Логотип + крест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915946" y="1"/>
            <a:ext cx="1228053" cy="119675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 flipH="1">
            <a:off x="-3214742" y="6858000"/>
            <a:ext cx="2143140" cy="28577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884368" cy="1071545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ОБУЧЕНИЯ ПРОФЕССИОНАЛОВ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 flipH="1">
          <a:off x="10215602" y="6357958"/>
          <a:ext cx="142876" cy="285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0" y="645333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2000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2060" name="Picture 12" descr="http://www.kmu23.narod.ru/images/image/000_23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/>
          <a:stretch>
            <a:fillRect/>
          </a:stretch>
        </p:blipFill>
        <p:spPr bwMode="auto">
          <a:xfrm>
            <a:off x="6004535" y="1428736"/>
            <a:ext cx="3139465" cy="2357454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  <a:sp3d>
            <a:bevelT prst="slope"/>
          </a:sp3d>
        </p:spPr>
      </p:pic>
      <p:pic>
        <p:nvPicPr>
          <p:cNvPr id="2062" name="Picture 14" descr="http://www.kmu23.narod.ru/images/image/000_06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lum bright="10000"/>
          </a:blip>
          <a:srcRect/>
          <a:stretch>
            <a:fillRect/>
          </a:stretch>
        </p:blipFill>
        <p:spPr bwMode="auto">
          <a:xfrm>
            <a:off x="3286116" y="1285860"/>
            <a:ext cx="3000396" cy="225302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2064" name="Picture 16" descr="http://www.kmu23.narod.ru/images/image/000_49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lum bright="10000"/>
          </a:blip>
          <a:srcRect/>
          <a:stretch>
            <a:fillRect/>
          </a:stretch>
        </p:blipFill>
        <p:spPr bwMode="auto">
          <a:xfrm>
            <a:off x="3000364" y="3786190"/>
            <a:ext cx="3143272" cy="2360312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sp3d>
            <a:bevelT prst="slope"/>
          </a:sp3d>
        </p:spPr>
      </p:pic>
      <p:pic>
        <p:nvPicPr>
          <p:cNvPr id="2066" name="Picture 18" descr="http://www.kmu23.narod.ru/images/image/000_58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00728" y="3786190"/>
            <a:ext cx="3143272" cy="2360312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sp3d>
            <a:bevelT prst="slope"/>
          </a:sp3d>
        </p:spPr>
      </p:pic>
      <p:pic>
        <p:nvPicPr>
          <p:cNvPr id="2068" name="Picture 20" descr="http://www.kmu23.narod.ru/images/image/000_46.JP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>
            <a:lum bright="20000"/>
          </a:blip>
          <a:srcRect/>
          <a:stretch>
            <a:fillRect/>
          </a:stretch>
        </p:blipFill>
        <p:spPr bwMode="auto">
          <a:xfrm>
            <a:off x="285720" y="3734660"/>
            <a:ext cx="3214710" cy="2413956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sp3d>
            <a:bevelT prst="slope"/>
          </a:sp3d>
        </p:spPr>
      </p:pic>
      <p:pic>
        <p:nvPicPr>
          <p:cNvPr id="2070" name="Picture 22" descr="http://www.kmu23.narod.ru/images/image/000_27.JPG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>
            <a:lum bright="10000"/>
          </a:blip>
          <a:srcRect/>
          <a:stretch>
            <a:fillRect/>
          </a:stretch>
        </p:blipFill>
        <p:spPr bwMode="auto">
          <a:xfrm>
            <a:off x="0" y="1357298"/>
            <a:ext cx="3186860" cy="2393043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sp3d>
            <a:bevelT prst="slope"/>
          </a:sp3d>
        </p:spPr>
      </p:pic>
      <p:pic>
        <p:nvPicPr>
          <p:cNvPr id="14" name="Рисунок 13" descr="Логотип + крест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 flipH="1">
            <a:off x="-3214742" y="6858000"/>
            <a:ext cx="2143140" cy="28577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812360" cy="1071545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 ОБУЧЕНИЯ ПРОФЕССИОНАЛОВ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 flipH="1">
          <a:off x="10215602" y="6357958"/>
          <a:ext cx="142876" cy="285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9" name="Picture 8" descr="http://www.kmu23.narod.ru/images/image/000_48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4071942"/>
            <a:ext cx="3044331" cy="228601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22" name="Picture 16" descr="http://www.kmu23.narod.ru/images/image/000_56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3929066"/>
            <a:ext cx="3143272" cy="242889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23" name="Picture 2" descr="P32700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868" y="3643314"/>
            <a:ext cx="2022664" cy="2697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24" name="Прямоугольник 23"/>
          <p:cNvSpPr/>
          <p:nvPr/>
        </p:nvSpPr>
        <p:spPr>
          <a:xfrm>
            <a:off x="-180528" y="6286520"/>
            <a:ext cx="932452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2000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28674" name="Picture 2" descr="http://www.kmu23.narod.ru/images/image/000_50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lum bright="10000"/>
          </a:blip>
          <a:srcRect/>
          <a:stretch>
            <a:fillRect/>
          </a:stretch>
        </p:blipFill>
        <p:spPr bwMode="auto">
          <a:xfrm>
            <a:off x="5500694" y="1571612"/>
            <a:ext cx="3044330" cy="2286016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  <a:sp3d>
            <a:bevelT prst="slope"/>
          </a:sp3d>
        </p:spPr>
      </p:pic>
      <p:pic>
        <p:nvPicPr>
          <p:cNvPr id="18" name="Picture 14" descr="http://www.kmu23.narod.ru/images/image/000_54.JP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1357298"/>
            <a:ext cx="3108309" cy="2334058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sp3d>
            <a:bevelT prst="slope"/>
          </a:sp3d>
        </p:spPr>
      </p:pic>
      <p:pic>
        <p:nvPicPr>
          <p:cNvPr id="2050" name="Picture 2" descr="G:\IMG_4022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86116" y="1357298"/>
            <a:ext cx="2476517" cy="185738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15" name="Рисунок 14" descr="Логотип + крест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7812360" cy="609398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ТЕРРИТОРИЯ</a:t>
            </a:r>
            <a:r>
              <a:rPr lang="ru-RU" sz="44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Cambria" pitchFamily="18" charset="0"/>
              </a:rPr>
              <a:t>ДУХОВНОСТИ</a:t>
            </a:r>
            <a:endParaRPr lang="ru-RU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928802"/>
            <a:ext cx="7215238" cy="98488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645333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  <a:latin typeface="Cambria" pitchFamily="18" charset="0"/>
              </a:rPr>
              <a:t>ст-ца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 Кущевская, ул. Ленинградская,78, 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8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(86168)5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57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-</a:t>
            </a:r>
            <a:r>
              <a:rPr lang="ru-RU" sz="2000" b="1" dirty="0" smtClean="0">
                <a:solidFill>
                  <a:schemeClr val="bg1"/>
                </a:solidFill>
                <a:latin typeface="Cambria" pitchFamily="18" charset="0"/>
              </a:rPr>
              <a:t>65,</a:t>
            </a:r>
            <a:r>
              <a:rPr lang="en-US" sz="2000" b="1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ambria" pitchFamily="18" charset="0"/>
              </a:rPr>
              <a:t>www.kmk23.ru</a:t>
            </a:r>
            <a:endParaRPr lang="ru-RU" sz="1400" dirty="0"/>
          </a:p>
        </p:txBody>
      </p:sp>
      <p:pic>
        <p:nvPicPr>
          <p:cNvPr id="3075" name="Picture 3" descr="D:\КМК\Создай себя сам\IMG_27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4716016" cy="353701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Рисунок 8" descr="Логотип + крес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1"/>
            <a:ext cx="1331640" cy="12976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5" name="Picture 2" descr="D:\КМК\Создай себя сам\IMG_27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212976"/>
            <a:ext cx="4071934" cy="3053951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spd="slow" advClick="0" advTm="10000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ущевский медицинский колледж - копия">
  <a:themeElements>
    <a:clrScheme name="Template-Template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Blue-Purple TT">
      <a:majorFont>
        <a:latin typeface="Segoe"/>
        <a:ea typeface=""/>
        <a:cs typeface=""/>
      </a:majorFont>
      <a:minorFont>
        <a:latin typeface="Segoe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4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dirty="0" err="1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White with Courier font for code slides">
  <a:themeElements>
    <a:clrScheme name="1-01149 Michelle Evans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ECDFA7"/>
      </a:accent1>
      <a:accent2>
        <a:srgbClr val="4F6E9B"/>
      </a:accent2>
      <a:accent3>
        <a:srgbClr val="936553"/>
      </a:accent3>
      <a:accent4>
        <a:srgbClr val="88A17B"/>
      </a:accent4>
      <a:accent5>
        <a:srgbClr val="B8977E"/>
      </a:accent5>
      <a:accent6>
        <a:srgbClr val="99B5D3"/>
      </a:accent6>
      <a:hlink>
        <a:srgbClr val="FFFF99"/>
      </a:hlink>
      <a:folHlink>
        <a:srgbClr val="7DDDFF"/>
      </a:folHlink>
    </a:clrScheme>
    <a:fontScheme name="Blue-Purple TT">
      <a:majorFont>
        <a:latin typeface="Segoe"/>
        <a:ea typeface=""/>
        <a:cs typeface=""/>
      </a:majorFont>
      <a:minorFont>
        <a:latin typeface="Segoe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1_Theme20">
  <a:themeElements>
    <a:clrScheme name="CPE">
      <a:dk1>
        <a:srgbClr val="000000"/>
      </a:dk1>
      <a:lt1>
        <a:srgbClr val="FFFFFF"/>
      </a:lt1>
      <a:dk2>
        <a:srgbClr val="1D4775"/>
      </a:dk2>
      <a:lt2>
        <a:srgbClr val="FEF194"/>
      </a:lt2>
      <a:accent1>
        <a:srgbClr val="FFD965"/>
      </a:accent1>
      <a:accent2>
        <a:srgbClr val="3AA9C2"/>
      </a:accent2>
      <a:accent3>
        <a:srgbClr val="EBB28F"/>
      </a:accent3>
      <a:accent4>
        <a:srgbClr val="B0E27F"/>
      </a:accent4>
      <a:accent5>
        <a:srgbClr val="FFC17E"/>
      </a:accent5>
      <a:accent6>
        <a:srgbClr val="C6A0DB"/>
      </a:accent6>
      <a:hlink>
        <a:srgbClr val="1D4775"/>
      </a:hlink>
      <a:folHlink>
        <a:srgbClr val="1D4775"/>
      </a:folHlink>
    </a:clrScheme>
    <a:fontScheme name="Blue-Purple TT">
      <a:majorFont>
        <a:latin typeface="Segoe"/>
        <a:ea typeface=""/>
        <a:cs typeface=""/>
      </a:majorFont>
      <a:minorFont>
        <a:latin typeface="Sego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76194" tIns="38097" rIns="76194" bIns="38097" numCol="1" rtlCol="0" anchor="ctr" anchorCtr="0" compatLnSpc="1">
        <a:prstTxWarp prst="textNoShape">
          <a:avLst/>
        </a:prstTxWarp>
      </a:bodyPr>
      <a:lstStyle>
        <a:defPPr algn="ctr" defTabSz="761719" fontAlgn="base">
          <a:spcBef>
            <a:spcPct val="0"/>
          </a:spcBef>
          <a:spcAft>
            <a:spcPct val="0"/>
          </a:spcAft>
          <a:defRPr sz="2300" kern="0" dirty="0" smtClean="0">
            <a:solidFill>
              <a:schemeClr val="tx2"/>
            </a:solidFill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1_White with Courier font for code slides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Blue-Purple TT">
      <a:majorFont>
        <a:latin typeface="Segoe"/>
        <a:ea typeface=""/>
        <a:cs typeface=""/>
      </a:majorFont>
      <a:minorFont>
        <a:latin typeface="Segoe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DD6BA4E-A430-41CB-BEC2-1F1007FDAD1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Кущевский медицинский колледж - копия</Template>
  <TotalTime>595</TotalTime>
  <Words>954</Words>
  <Application>Microsoft Office PowerPoint</Application>
  <PresentationFormat>Экран (4:3)</PresentationFormat>
  <Paragraphs>187</Paragraphs>
  <Slides>46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46</vt:i4>
      </vt:variant>
    </vt:vector>
  </HeadingPairs>
  <TitlesOfParts>
    <vt:vector size="50" baseType="lpstr">
      <vt:lpstr>Кущевский медицинский колледж - копия</vt:lpstr>
      <vt:lpstr>White with Courier font for code slides</vt:lpstr>
      <vt:lpstr>1_Theme20</vt:lpstr>
      <vt:lpstr>1_White with Courier font for code slides</vt:lpstr>
      <vt:lpstr> Государственное бюджетное  образовательное  учреждение  среднего профессионального образования «Кущевский медицинский колледж»  министерства здравоохранения  Краснодарского края</vt:lpstr>
      <vt:lpstr>Слайд 2</vt:lpstr>
      <vt:lpstr>КУЩЕВСКИЙ МЕДИЦИНСКИЙ КОЛЛЕДЖ</vt:lpstr>
      <vt:lpstr>Слайд 4</vt:lpstr>
      <vt:lpstr>КОЛЛЕДЖУ – 25 ЛЕТ</vt:lpstr>
      <vt:lpstr>ТЕРРИТОРИЯ ОБУЧЕНИЯ ПРОФЕССИОНАЛОВ</vt:lpstr>
      <vt:lpstr>ТЕРРИТОРИЯ ОБУЧЕНИЯ ПРОФЕССИОНАЛОВ</vt:lpstr>
      <vt:lpstr>ТЕРРИТОРИЯ ОБУЧЕНИЯ ПРОФЕССИОНАЛОВ</vt:lpstr>
      <vt:lpstr>ТЕРРИТОРИЯ ДУХОВНОСТИ</vt:lpstr>
      <vt:lpstr>ТЕРРИТОРИЯ  ПАМЯТИ</vt:lpstr>
      <vt:lpstr>ТЕРРИТОРИЯ  ПАМЯТИ</vt:lpstr>
      <vt:lpstr>ТЕРРИТОРИЯ СТУДЕНТОВ</vt:lpstr>
      <vt:lpstr>ТЕРРИТОРИЯ СТУДЕНТОВ</vt:lpstr>
      <vt:lpstr>ТЕРРИТОРИЯ ЧИСТОТЫ</vt:lpstr>
      <vt:lpstr>ТЕРРИТОРИЯ КРАСОТЫ</vt:lpstr>
      <vt:lpstr>ТЕРРИТОРИЯ КРАСОТЫ</vt:lpstr>
      <vt:lpstr>ТЕРРИТОРИЯ ТВОРЧЕСТВА</vt:lpstr>
      <vt:lpstr>ТЕРРИТОРИЯ ТВОРЧЕСТВА</vt:lpstr>
      <vt:lpstr>ТЕРРИТОРИЯ УСПЕХА</vt:lpstr>
      <vt:lpstr>ТЕРРИТОРИЯ УСПЕХА</vt:lpstr>
      <vt:lpstr>ТЕРРИТОРИЯ  ОХРАНЫ ЗДОРОВЬЯ</vt:lpstr>
      <vt:lpstr>ТЕРРИТОРИЯ  ОХРАНЫ ЗДОРОВЬЯ</vt:lpstr>
      <vt:lpstr>ТЕРРИТОРИЯ   СТРАТЕГИИ ЗДОРОВЬЯ</vt:lpstr>
      <vt:lpstr>ТЕРРИТОРИЯ ФОРУМА  «СОЗДАЙ СЕБЯ САМ»</vt:lpstr>
      <vt:lpstr>ТЕРРИТОРИЯ СПОРТА</vt:lpstr>
      <vt:lpstr>ТЕРРИТОРИЯ СПОРТА</vt:lpstr>
      <vt:lpstr>ТЕРРИТОРИЯ  МУЖЕСТВА</vt:lpstr>
      <vt:lpstr>ТЕРРИТОРИЯ  ПРОФЕССИОНАЛЬНЫХ КОНКУРСОВ</vt:lpstr>
      <vt:lpstr>ТЕРРИТОРИЯ  ПРОФЕССИОНАЛЬНЫХ КОНКУРСОВ</vt:lpstr>
      <vt:lpstr>ТЕРРИТОРИЯ  УЧЕБНОЙ ПРАКТИКИ </vt:lpstr>
      <vt:lpstr>ТЕРРИТОРИЯ  УЧЕБНОЙ ПРАКТИКИ</vt:lpstr>
      <vt:lpstr>    Реализуемые  образовательные программы</vt:lpstr>
      <vt:lpstr>Слайд 33</vt:lpstr>
      <vt:lpstr>Отделение   «Лечебное дело»  </vt:lpstr>
      <vt:lpstr>Отделение   «Сестринское дело»  </vt:lpstr>
      <vt:lpstr>Лицензия</vt:lpstr>
      <vt:lpstr>    ПРИЁМ  СТУДЕНТОВ  </vt:lpstr>
      <vt:lpstr>Трудоустройство выпускников 2012 года</vt:lpstr>
      <vt:lpstr>Трудоустройство выпускников 2013 года</vt:lpstr>
      <vt:lpstr>Мы – будущее России!                               Будь с нами!                                    Начни карьеру в                                Кущевском            Кущевском                                     медицинском                                           колледже!</vt:lpstr>
      <vt:lpstr>НАЧНИ КАРЬЕРУ С КОЛЛЕДЖА!</vt:lpstr>
      <vt:lpstr>НАЧНИ КАРЬЕРУ С КОЛЛЕДЖА!</vt:lpstr>
      <vt:lpstr>НАЧНИ КАРЬЕРУ С КОЛЛЕДЖА!</vt:lpstr>
      <vt:lpstr>НАЧНИ КАРЬЕРУ С КОЛЛЕДЖА!</vt:lpstr>
      <vt:lpstr>НАЧНИ КАРЬЕРУ С КОЛЛЕДЖА!</vt:lpstr>
      <vt:lpstr>     Мы ждем Вас по адресу: 352030, Краснодарский край,  ст-ца Кущевская,  ул. Ленинградская, 78  Тел. приёмной комиссии:  8(86168) 5 – 57 – 65 http//www.kmk23.ru e-mail: kmu.dnk@mail.ru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 образовательное  учреждение  среднего профессионального образования «Кущевский медицинский колледж»  департамента здравоохранения  Краснодарского края</dc:title>
  <dc:subject>Реклама коледжа</dc:subject>
  <dc:creator>Belenka</dc:creator>
  <cp:keywords>Реклама</cp:keywords>
  <cp:lastModifiedBy>metodist</cp:lastModifiedBy>
  <cp:revision>71</cp:revision>
  <dcterms:created xsi:type="dcterms:W3CDTF">2013-08-04T11:29:39Z</dcterms:created>
  <dcterms:modified xsi:type="dcterms:W3CDTF">2013-11-14T15:03:54Z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TC030007756</vt:lpwstr>
  </property>
</Properties>
</file>