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20"/>
  </p:notesMasterIdLst>
  <p:sldIdLst>
    <p:sldId id="256" r:id="rId5"/>
    <p:sldId id="260" r:id="rId6"/>
    <p:sldId id="257" r:id="rId7"/>
    <p:sldId id="258" r:id="rId8"/>
    <p:sldId id="259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B66D4C-3F86-4F84-91E3-01435979480C}" type="datetimeFigureOut">
              <a:rPr lang="ru-RU" smtClean="0"/>
              <a:pPr/>
              <a:t>08.04.2014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D0504C-A3D3-4986-8F7D-C43C1DCF83F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D0504C-A3D3-4986-8F7D-C43C1DCF83F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scene3d>
              <a:camera prst="perspectiveRelaxedModerately">
                <a:rot lat="19800000" lon="0" rev="0"/>
              </a:camera>
              <a:lightRig rig="threePt" dir="t"/>
            </a:scene3d>
            <a:sp3d extrusionH="57150" prstMaterial="dkEdge">
              <a:bevelT w="38100" h="38100"/>
              <a:bevelB w="82550" h="38100" prst="coolSlant"/>
            </a:sp3d>
          </a:bodyPr>
          <a:lstStyle>
            <a:lvl1pPr>
              <a:defRPr>
                <a:ln>
                  <a:gradFill>
                    <a:gsLst>
                      <a:gs pos="0">
                        <a:schemeClr val="accent1">
                          <a:lumMod val="50000"/>
                        </a:schemeClr>
                      </a:gs>
                      <a:gs pos="50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</a:ln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  <a:alpha val="79000"/>
                      </a:schemeClr>
                    </a:gs>
                  </a:gsLst>
                  <a:lin ang="5400000" scaled="0"/>
                  <a:tileRect/>
                </a:gradFill>
                <a:effectLst>
                  <a:outerShdw blurRad="241300" dist="38100" dir="5400000" rotWithShape="0">
                    <a:schemeClr val="bg2">
                      <a:lumMod val="10000"/>
                      <a:alpha val="30000"/>
                    </a:scheme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scene3d>
              <a:camera prst="orthographicFront"/>
              <a:lightRig rig="threePt" dir="t"/>
            </a:scene3d>
            <a:sp3d extrusionH="57150" contourW="12700">
              <a:bevelT w="82550" h="38100" prst="coolSlant"/>
              <a:contourClr>
                <a:schemeClr val="bg2">
                  <a:lumMod val="25000"/>
                </a:schemeClr>
              </a:contourClr>
            </a:sp3d>
          </a:bodyPr>
          <a:lstStyle>
            <a:lvl1pPr marL="0" indent="0" algn="ctr">
              <a:buNone/>
              <a:defRPr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5F26-DA64-4D27-9D2D-D1B6044C96BB}" type="datetimeFigureOut">
              <a:rPr lang="ru-RU" smtClean="0"/>
              <a:pPr/>
              <a:t>08.04.2014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0E37-A118-41DF-B88C-D135393E6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5F26-DA64-4D27-9D2D-D1B6044C96BB}" type="datetimeFigureOut">
              <a:rPr lang="ru-RU" smtClean="0"/>
              <a:pPr/>
              <a:t>08.04.2014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0E37-A118-41DF-B88C-D135393E6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5F26-DA64-4D27-9D2D-D1B6044C96BB}" type="datetimeFigureOut">
              <a:rPr lang="ru-RU" smtClean="0"/>
              <a:pPr/>
              <a:t>08.04.2014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0E37-A118-41DF-B88C-D135393E6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5F26-DA64-4D27-9D2D-D1B6044C96BB}" type="datetimeFigureOut">
              <a:rPr lang="ru-RU" smtClean="0"/>
              <a:pPr/>
              <a:t>08.04.2014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0E37-A118-41DF-B88C-D135393E6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965193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00305"/>
            <a:ext cx="4040188" cy="36258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2"/>
            <a:ext cx="4041775" cy="96519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00305"/>
            <a:ext cx="4041775" cy="36258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5F26-DA64-4D27-9D2D-D1B6044C96BB}" type="datetimeFigureOut">
              <a:rPr lang="ru-RU" smtClean="0"/>
              <a:pPr/>
              <a:t>08.04.2014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0E37-A118-41DF-B88C-D135393E6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5F26-DA64-4D27-9D2D-D1B6044C96BB}" type="datetimeFigureOut">
              <a:rPr lang="ru-RU" smtClean="0"/>
              <a:pPr/>
              <a:t>08.04.2014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0E37-A118-41DF-B88C-D135393E6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5F26-DA64-4D27-9D2D-D1B6044C96BB}" type="datetimeFigureOut">
              <a:rPr lang="ru-RU" smtClean="0"/>
              <a:pPr/>
              <a:t>08.04.2014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0E37-A118-41DF-B88C-D135393E6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5F26-DA64-4D27-9D2D-D1B6044C96BB}" type="datetimeFigureOut">
              <a:rPr lang="ru-RU" smtClean="0"/>
              <a:pPr/>
              <a:t>08.04.2014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0E37-A118-41DF-B88C-D135393E6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5F26-DA64-4D27-9D2D-D1B6044C96BB}" type="datetimeFigureOut">
              <a:rPr lang="ru-RU" smtClean="0"/>
              <a:pPr/>
              <a:t>08.04.2014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0E37-A118-41DF-B88C-D135393E6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5F26-DA64-4D27-9D2D-D1B6044C96BB}" type="datetimeFigureOut">
              <a:rPr lang="ru-RU" smtClean="0"/>
              <a:pPr/>
              <a:t>08.04.2014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20E37-A118-41DF-B88C-D135393E6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5984" y="571480"/>
            <a:ext cx="6400816" cy="8461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perspectiveRelaxedModerately">
                <a:rot lat="19800000" lon="0" rev="0"/>
              </a:camera>
              <a:lightRig rig="threePt" dir="t"/>
            </a:scene3d>
            <a:sp3d extrusionH="57150" prstMaterial="dkEdge">
              <a:bevelT w="38100" h="38100"/>
              <a:bevelB w="82550" h="38100" prst="coolSlant"/>
            </a:sp3d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4414" y="1600200"/>
            <a:ext cx="7472386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AA5F26-DA64-4D27-9D2D-D1B6044C96BB}" type="datetimeFigureOut">
              <a:rPr lang="ru-RU" smtClean="0"/>
              <a:pPr/>
              <a:t>08.04.2014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120E37-A118-41DF-B88C-D135393E62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xStyles>
    <p:titleStyle>
      <a:lvl1pPr algn="ctr" defTabSz="914400" rtl="0" eaLnBrk="1" latinLnBrk="0" hangingPunct="1">
        <a:spcBef>
          <a:spcPct val="0"/>
        </a:spcBef>
        <a:buNone/>
        <a:defRPr lang="ru-RU" sz="3200" kern="1200" dirty="0">
          <a:ln>
            <a:gradFill>
              <a:gsLst>
                <a:gs pos="0">
                  <a:schemeClr val="accent1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  <a:gradFill flip="none" rotWithShape="1">
            <a:gsLst>
              <a:gs pos="0">
                <a:schemeClr val="accent1">
                  <a:lumMod val="5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  <a:alpha val="79000"/>
                </a:schemeClr>
              </a:gs>
            </a:gsLst>
            <a:lin ang="5400000" scaled="0"/>
            <a:tileRect/>
          </a:gradFill>
          <a:effectLst>
            <a:outerShdw blurRad="241300" dist="38100" dir="5400000" rotWithShape="0">
              <a:schemeClr val="bg2">
                <a:lumMod val="10000"/>
                <a:alpha val="3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Tx/>
        <a:buBlip>
          <a:blip r:embed="rId13"/>
        </a:buBlip>
        <a:defRPr sz="2800" kern="1200">
          <a:solidFill>
            <a:schemeClr val="accent5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Tx/>
        <a:buBlip>
          <a:blip r:embed="rId13"/>
        </a:buBlip>
        <a:defRPr sz="2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Tx/>
        <a:buBlip>
          <a:blip r:embed="rId13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Tx/>
        <a:buBlip>
          <a:blip r:embed="rId13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Tx/>
        <a:buBlip>
          <a:blip r:embed="rId13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0034" y="2130425"/>
            <a:ext cx="8143932" cy="1470025"/>
          </a:xfrm>
        </p:spPr>
        <p:txBody>
          <a:bodyPr/>
          <a:lstStyle/>
          <a:p>
            <a:r>
              <a:rPr sz="4000" b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Мастер </a:t>
            </a:r>
            <a:r>
              <a:rPr lang="ru-RU" sz="4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–</a:t>
            </a:r>
            <a:r>
              <a:rPr sz="4000" b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класс по изготовлению панно "Земляничное настроение"</a:t>
            </a:r>
            <a:endParaRPr lang="ru-RU" sz="4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71736" y="142852"/>
            <a:ext cx="6072230" cy="1285884"/>
          </a:xfrm>
        </p:spPr>
        <p:txBody>
          <a:bodyPr>
            <a:normAutofit fontScale="62500" lnSpcReduction="20000"/>
          </a:bodyPr>
          <a:lstStyle/>
          <a:p>
            <a:r>
              <a:rPr lang="ru-RU" sz="2600" dirty="0" smtClean="0"/>
              <a:t>Муниципальное бюджетное образовательное учреждение</a:t>
            </a:r>
          </a:p>
          <a:p>
            <a:r>
              <a:rPr lang="ru-RU" sz="2600" dirty="0" smtClean="0"/>
              <a:t>дополнительного образования детей</a:t>
            </a:r>
          </a:p>
          <a:p>
            <a:r>
              <a:rPr lang="ru-RU" sz="2600" dirty="0" smtClean="0"/>
              <a:t>Дом детского творчества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428860" y="121442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К проекту</a:t>
            </a:r>
          </a:p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«Квиллинг по мотивам хохломы»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0"/>
            <a:ext cx="184731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143372" y="3857628"/>
            <a:ext cx="39290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Выполнили: коллективная работ                                                              учащихся творческого объединения                                                         </a:t>
            </a:r>
            <a:endParaRPr lang="ru-RU" sz="1000" b="1" dirty="0" smtClean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«Мастерим бумажный мир» 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(5чел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.)</a:t>
            </a:r>
            <a:endParaRPr lang="ru-RU" sz="1000" b="1" dirty="0" smtClean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Руководитель: Сак Н.А.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14810" y="6000768"/>
            <a:ext cx="11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2014 год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>Серединки </a:t>
            </a:r>
            <a:r>
              <a:rPr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>для цветов</a:t>
            </a:r>
            <a:endParaRPr lang="ru-RU" dirty="0">
              <a:ln>
                <a:solidFill>
                  <a:srgbClr val="FF0000"/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28596" y="2071678"/>
            <a:ext cx="4038600" cy="4525963"/>
          </a:xfrm>
        </p:spPr>
        <p:txBody>
          <a:bodyPr/>
          <a:lstStyle/>
          <a:p>
            <a:r>
              <a:rPr lang="ru-RU" sz="2500" b="1" dirty="0" smtClean="0"/>
              <a:t>Нарезаем жёлтого  цвета полоски примерно 5 см. И поперёк нарезаем не до конца, чтобы при её скручивании получилась бахрома.  Скручиваем их в тугой ролл, расправляя бахрому.</a:t>
            </a:r>
            <a:endParaRPr lang="ru-RU" sz="2500" b="1" dirty="0"/>
          </a:p>
        </p:txBody>
      </p:sp>
      <p:pic>
        <p:nvPicPr>
          <p:cNvPr id="5" name="Содержимое 4" descr="D:\DISK_E\одарённые дети эксперемент\к проекту\imagesарп.jpeg"/>
          <p:cNvPicPr>
            <a:picLocks noGr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500174"/>
            <a:ext cx="2667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D:\DISK_F\оригами2013-14\клубника Торцевой\IMG_6710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2643182"/>
            <a:ext cx="2921858" cy="1886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D:\DISK_F\оригами2013-14\клубника Торцевой\IMG_674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4714884"/>
            <a:ext cx="2880669" cy="1210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>Цветы земляники</a:t>
            </a:r>
            <a:endParaRPr lang="ru-RU" dirty="0">
              <a:ln>
                <a:solidFill>
                  <a:srgbClr val="FF0000"/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00562" y="1571612"/>
            <a:ext cx="3714776" cy="4525963"/>
          </a:xfrm>
        </p:spPr>
        <p:txBody>
          <a:bodyPr/>
          <a:lstStyle/>
          <a:p>
            <a:r>
              <a:rPr lang="ru-RU" sz="2500" b="1" dirty="0" smtClean="0"/>
              <a:t>Выкладываем детали форму «капля» белого цвета  и  серединки, склеиваем, получим красивые цветочки для клубничек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Содержимое 4" descr="D:\DISK_F\оригами2013-14\клубника Торцевой\IMG_6743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785926"/>
            <a:ext cx="2928958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D:\DISK_F\оригами2013-14\клубника Торцевой\IMG_694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3929066"/>
            <a:ext cx="3286148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spc="300" smtClean="0">
                <a:ln w="11430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Компановка панно</a:t>
            </a:r>
            <a:endParaRPr lang="ru-RU" b="1" spc="300" dirty="0">
              <a:ln w="11430" cmpd="sng">
                <a:solidFill>
                  <a:srgbClr val="FFFF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71472" y="1428736"/>
            <a:ext cx="3114668" cy="4786346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000" b="1" dirty="0" smtClean="0"/>
          </a:p>
          <a:p>
            <a:r>
              <a:rPr lang="ru-RU" sz="2000" b="1" dirty="0" smtClean="0"/>
              <a:t>   Красим </a:t>
            </a:r>
            <a:r>
              <a:rPr lang="ru-RU" sz="2000" b="1" dirty="0" smtClean="0"/>
              <a:t>фон </a:t>
            </a:r>
            <a:r>
              <a:rPr lang="ru-RU" sz="2000" b="1" dirty="0" smtClean="0"/>
              <a:t>  чёрным </a:t>
            </a:r>
            <a:r>
              <a:rPr lang="ru-RU" sz="2000" b="1" dirty="0" smtClean="0"/>
              <a:t>цветом и после высыхания размещаем все детали на </a:t>
            </a:r>
            <a:r>
              <a:rPr lang="ru-RU" sz="2000" b="1" dirty="0" smtClean="0"/>
              <a:t>поверхности.</a:t>
            </a:r>
          </a:p>
          <a:p>
            <a:endParaRPr lang="ru-RU" sz="2000" b="1" dirty="0" smtClean="0"/>
          </a:p>
          <a:p>
            <a:endParaRPr lang="ru-RU" sz="2000" b="1" dirty="0" smtClean="0"/>
          </a:p>
          <a:p>
            <a:endParaRPr lang="ru-RU" sz="2000" b="1" dirty="0" smtClean="0"/>
          </a:p>
          <a:p>
            <a:r>
              <a:rPr lang="ru-RU" sz="2000" b="1" dirty="0" smtClean="0"/>
              <a:t>Приклеиваем </a:t>
            </a:r>
            <a:endParaRPr lang="ru-RU" sz="2000" b="1" dirty="0" smtClean="0"/>
          </a:p>
          <a:p>
            <a:pPr>
              <a:buNone/>
            </a:pPr>
            <a:r>
              <a:rPr lang="ru-RU" sz="2000" b="1" dirty="0" smtClean="0"/>
              <a:t>     все </a:t>
            </a:r>
            <a:r>
              <a:rPr lang="ru-RU" sz="2000" b="1" dirty="0" smtClean="0"/>
              <a:t>детали. </a:t>
            </a:r>
            <a:endParaRPr lang="ru-RU" sz="2000" b="1" dirty="0"/>
          </a:p>
        </p:txBody>
      </p:sp>
      <p:pic>
        <p:nvPicPr>
          <p:cNvPr id="5" name="Содержимое 4" descr="D:\DISK_F\оригами2013-14\клубника Торцевой\IMG_6949.JPG"/>
          <p:cNvPicPr>
            <a:picLocks noGr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357686" y="1500174"/>
            <a:ext cx="3357586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4071942"/>
            <a:ext cx="3643338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heel spokes="2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Разживка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/>
              <a:t>Делаем </a:t>
            </a:r>
            <a:r>
              <a:rPr lang="ru-RU" sz="2000" b="1" dirty="0" err="1" smtClean="0"/>
              <a:t>разживку</a:t>
            </a:r>
            <a:r>
              <a:rPr lang="ru-RU" sz="2000" b="1" dirty="0" smtClean="0"/>
              <a:t> </a:t>
            </a:r>
            <a:r>
              <a:rPr lang="ru-RU" sz="2000" b="1" dirty="0" smtClean="0"/>
              <a:t>травкой. Нарезаем полоски зелёного цвета нужной длинны, склеиваем их как показано на фото и закручиваем не много с одного края. Дополняем панно изготовленными деталями.</a:t>
            </a:r>
            <a:endParaRPr lang="ru-RU" sz="2000" b="1" dirty="0"/>
          </a:p>
        </p:txBody>
      </p:sp>
      <p:pic>
        <p:nvPicPr>
          <p:cNvPr id="5" name="Содержимое 4"/>
          <p:cNvPicPr>
            <a:picLocks noGrp="1"/>
          </p:cNvPicPr>
          <p:nvPr>
            <p:ph sz="half" idx="1"/>
          </p:nvPr>
        </p:nvPicPr>
        <p:blipFill>
          <a:blip r:embed="rId2" cstate="print">
            <a:lum bright="20000" contrast="30000"/>
          </a:blip>
          <a:srcRect/>
          <a:stretch>
            <a:fillRect/>
          </a:stretch>
        </p:blipFill>
        <p:spPr bwMode="auto">
          <a:xfrm rot="16200000">
            <a:off x="2396521" y="1103885"/>
            <a:ext cx="1500198" cy="214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3" cstate="print">
            <a:lum bright="20000" contrast="30000"/>
          </a:blip>
          <a:srcRect/>
          <a:stretch>
            <a:fillRect/>
          </a:stretch>
        </p:blipFill>
        <p:spPr bwMode="auto">
          <a:xfrm rot="5400000">
            <a:off x="1215150" y="2713884"/>
            <a:ext cx="1719134" cy="2292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D:\DISK_F\оригами2013-14\клубника Торцевой\IMG_7155 - копия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2803915" y="4268391"/>
            <a:ext cx="1893096" cy="292895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Панно «Земляничное настроение» под хохлому.</a:t>
            </a:r>
            <a:br>
              <a:rPr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050" name="Picture 2" descr="D:\DISK_F\оригами2013-14\клубника Торцевой\IMG_7343.JPG"/>
          <p:cNvPicPr>
            <a:picLocks noChangeAspect="1" noChangeArrowheads="1"/>
          </p:cNvPicPr>
          <p:nvPr/>
        </p:nvPicPr>
        <p:blipFill>
          <a:blip r:embed="rId2"/>
          <a:srcRect t="1516" r="10219"/>
          <a:stretch>
            <a:fillRect/>
          </a:stretch>
        </p:blipFill>
        <p:spPr bwMode="auto">
          <a:xfrm>
            <a:off x="285720" y="2500306"/>
            <a:ext cx="5143536" cy="4232023"/>
          </a:xfrm>
          <a:prstGeom prst="roundRect">
            <a:avLst/>
          </a:prstGeom>
          <a:noFill/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5500694" y="1214422"/>
            <a:ext cx="242886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Ветка плавно изогнулась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И колечком завернулась.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Рядом с листиком трехпалым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Земляника цветом алым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Засияла, поднялась,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Сладким соком налилась.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А трава, как бахрома,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Золотая хохлома!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Хохлома, хохлома,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Наше чудо дивное,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На работу вы взгляните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Красота невиданная.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714356"/>
            <a:ext cx="6400816" cy="846158"/>
          </a:xfrm>
        </p:spPr>
        <p:txBody>
          <a:bodyPr/>
          <a:lstStyle/>
          <a:p>
            <a:r>
              <a:rPr b="1" spc="300" smtClean="0">
                <a:ln w="11430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Потребность</a:t>
            </a:r>
            <a:br>
              <a:rPr b="1" spc="300" smtClean="0">
                <a:ln w="11430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endParaRPr lang="ru-RU" b="1" spc="300" dirty="0">
              <a:ln w="11430" cmpd="sng">
                <a:solidFill>
                  <a:srgbClr val="FFFF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1643050"/>
            <a:ext cx="7472386" cy="4525963"/>
          </a:xfrm>
        </p:spPr>
        <p:txBody>
          <a:bodyPr>
            <a:normAutofit fontScale="92500" lnSpcReduction="20000"/>
          </a:bodyPr>
          <a:lstStyle/>
          <a:p>
            <a:r>
              <a:rPr lang="ru-RU" sz="2700" b="1" dirty="0" smtClean="0"/>
              <a:t>Детям интересно всё новое и необычное. Они любят фантазировать, экспериментировать, творить.  Учащимся  творческого объединения «Мастерим  бумажный мир», закончив обучение по краткосрочному образовательному проекту «Использование народных мотивов в бумаготворчестве», пришла идея сделать поделку техникой работы с бумагой квиллинг с использованием мотивов хохломской росписи. Эта работа должна быть красивой и необычной, что бы её можно было выставить на конкурс.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spc="300" smtClean="0">
                <a:ln w="11430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Материалы</a:t>
            </a:r>
            <a:endParaRPr lang="ru-RU" b="1" spc="300" dirty="0">
              <a:ln w="11430" cmpd="sng">
                <a:solidFill>
                  <a:srgbClr val="FFFF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1357298"/>
            <a:ext cx="5929354" cy="2400304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endParaRPr lang="ru-RU" dirty="0" smtClean="0"/>
          </a:p>
          <a:p>
            <a:r>
              <a:rPr lang="ru-RU" dirty="0" smtClean="0"/>
              <a:t>Бумага цветная тонированная красного и зелёного (три оттенка) цветов для квиллинга.</a:t>
            </a:r>
          </a:p>
          <a:p>
            <a:pPr>
              <a:buNone/>
            </a:pPr>
            <a:r>
              <a:rPr lang="ru-RU" dirty="0" smtClean="0"/>
              <a:t>      Если бумаги для квиллинга нет, можно из листов полоски нарезать самостоятельно.</a:t>
            </a:r>
          </a:p>
          <a:p>
            <a:r>
              <a:rPr lang="ru-RU" dirty="0" smtClean="0"/>
              <a:t> Жёлтая бумага тонированная.  </a:t>
            </a:r>
          </a:p>
          <a:p>
            <a:r>
              <a:rPr lang="ru-RU" dirty="0" smtClean="0"/>
              <a:t> Бумага белая для печати.</a:t>
            </a:r>
          </a:p>
          <a:p>
            <a:r>
              <a:rPr lang="ru-RU" dirty="0" smtClean="0"/>
              <a:t> Краска гуашевая чёрная.</a:t>
            </a:r>
          </a:p>
          <a:p>
            <a:r>
              <a:rPr lang="ru-RU" dirty="0" smtClean="0"/>
              <a:t> Рамка деревянная. </a:t>
            </a:r>
          </a:p>
          <a:p>
            <a:endParaRPr lang="ru-RU" dirty="0"/>
          </a:p>
        </p:txBody>
      </p:sp>
      <p:pic>
        <p:nvPicPr>
          <p:cNvPr id="5" name="Рисунок 4" descr="D:\DISK_E\одарённые дети эксперемент\к проекту\imagesпр.jpe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3857628"/>
            <a:ext cx="1368893" cy="881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D:\DISK_E\одарённые дети эксперемент\к проекту\пирп.jpe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22" y="3929066"/>
            <a:ext cx="1336864" cy="864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D:\DISK_E\одарённые дети эксперемент\к проекту\ии.jpe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7620" y="3786190"/>
            <a:ext cx="1219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D:\DISK_E\одарённые дети эксперемент\к проекту\imagesарп.jpe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14942" y="4214818"/>
            <a:ext cx="1540199" cy="61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4348" y="5286388"/>
            <a:ext cx="1439048" cy="959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571736" y="5214950"/>
            <a:ext cx="1933317" cy="1268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571480"/>
            <a:ext cx="6400816" cy="846158"/>
          </a:xfrm>
        </p:spPr>
        <p:txBody>
          <a:bodyPr/>
          <a:lstStyle/>
          <a:p>
            <a:r>
              <a:rPr b="1" spc="300" smtClean="0">
                <a:ln w="11430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Инструменты и приспособления.</a:t>
            </a:r>
            <a:br>
              <a:rPr b="1" spc="300" smtClean="0">
                <a:ln w="11430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endParaRPr lang="ru-RU" b="1" spc="300" dirty="0">
              <a:ln w="11430" cmpd="sng">
                <a:solidFill>
                  <a:srgbClr val="FFFF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85918" y="1428736"/>
            <a:ext cx="5715040" cy="2357454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Клей универсальный водостойкий.</a:t>
            </a:r>
          </a:p>
          <a:p>
            <a:r>
              <a:rPr lang="ru-RU" dirty="0" smtClean="0"/>
              <a:t> Ножницы.</a:t>
            </a:r>
          </a:p>
          <a:p>
            <a:r>
              <a:rPr lang="ru-RU" dirty="0" smtClean="0"/>
              <a:t> Кисть №3. </a:t>
            </a:r>
          </a:p>
          <a:p>
            <a:r>
              <a:rPr lang="ru-RU" dirty="0" smtClean="0"/>
              <a:t>Инструмент для закручивания полос в роллы.</a:t>
            </a:r>
          </a:p>
          <a:p>
            <a:r>
              <a:rPr lang="ru-RU" dirty="0" smtClean="0"/>
              <a:t>Зубочистки для нанесения клея на детали.</a:t>
            </a:r>
          </a:p>
          <a:p>
            <a:r>
              <a:rPr lang="ru-RU" dirty="0" smtClean="0"/>
              <a:t>Линейка для квиллинга.</a:t>
            </a:r>
          </a:p>
          <a:p>
            <a:r>
              <a:rPr lang="ru-RU" dirty="0" smtClean="0"/>
              <a:t>Карандаш простой и ластик.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4786322"/>
            <a:ext cx="1428760" cy="1689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70" y="4857760"/>
            <a:ext cx="1357322" cy="1683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3150387" y="5422118"/>
            <a:ext cx="1557339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57686" y="5500702"/>
            <a:ext cx="1257815" cy="987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D:\DISK_E\одарённые дети эксперемент\к проекту\рт.jpeg"/>
          <p:cNvPicPr/>
          <p:nvPr/>
        </p:nvPicPr>
        <p:blipFill>
          <a:blip r:embed="rId6">
            <a:lum bright="20000"/>
          </a:blip>
          <a:srcRect l="2589" t="8458" r="4734" b="6468"/>
          <a:stretch>
            <a:fillRect/>
          </a:stretch>
        </p:blipFill>
        <p:spPr bwMode="auto">
          <a:xfrm rot="5400000">
            <a:off x="5209797" y="4434277"/>
            <a:ext cx="2561968" cy="140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29124" y="4143380"/>
            <a:ext cx="1071570" cy="1097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3133048"/>
            <a:ext cx="642942" cy="3724952"/>
          </a:xfrm>
        </p:spPr>
        <p:txBody>
          <a:bodyPr/>
          <a:lstStyle/>
          <a:p>
            <a:r>
              <a:rPr sz="2800" spc="300" smtClean="0">
                <a:ln w="11430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Т</a:t>
            </a:r>
            <a:br>
              <a:rPr sz="2800" spc="300" smtClean="0">
                <a:ln w="11430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r>
              <a:rPr sz="2800" spc="300" smtClean="0">
                <a:ln w="11430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е</a:t>
            </a:r>
            <a:br>
              <a:rPr sz="2800" spc="300" smtClean="0">
                <a:ln w="11430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r>
              <a:rPr sz="2800" spc="300" smtClean="0">
                <a:ln w="11430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х</a:t>
            </a:r>
            <a:br>
              <a:rPr sz="2800" spc="300" smtClean="0">
                <a:ln w="11430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r>
              <a:rPr sz="2800" spc="300" smtClean="0">
                <a:ln w="11430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н</a:t>
            </a:r>
            <a:br>
              <a:rPr sz="2800" spc="300" smtClean="0">
                <a:ln w="11430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r>
              <a:rPr sz="2800" spc="300" smtClean="0">
                <a:ln w="11430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и</a:t>
            </a:r>
            <a:br>
              <a:rPr sz="2800" spc="300" smtClean="0">
                <a:ln w="11430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r>
              <a:rPr sz="2800" spc="300" smtClean="0">
                <a:ln w="11430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к</a:t>
            </a:r>
            <a:br>
              <a:rPr sz="2800" spc="300" smtClean="0">
                <a:ln w="11430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r>
              <a:rPr sz="2800" spc="300" smtClean="0">
                <a:ln w="11430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а </a:t>
            </a:r>
            <a:br>
              <a:rPr sz="2800" spc="300" smtClean="0">
                <a:ln w="11430" cmpd="sng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r>
              <a:rPr smtClean="0"/>
              <a:t/>
            </a:r>
            <a:br>
              <a:rPr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00232" y="714356"/>
            <a:ext cx="7400948" cy="6429420"/>
          </a:xfrm>
        </p:spPr>
        <p:txBody>
          <a:bodyPr>
            <a:normAutofit fontScale="40000" lnSpcReduction="20000"/>
          </a:bodyPr>
          <a:lstStyle/>
          <a:p>
            <a:pPr algn="ctr"/>
            <a:r>
              <a:rPr lang="ru-RU" sz="3400" b="1" u="sng" dirty="0" smtClean="0">
                <a:solidFill>
                  <a:schemeClr val="bg2">
                    <a:lumMod val="10000"/>
                  </a:schemeClr>
                </a:solidFill>
              </a:rPr>
              <a:t>При работе с кистью</a:t>
            </a:r>
            <a:r>
              <a:rPr lang="ru-RU" sz="3400" b="1" dirty="0" smtClean="0">
                <a:solidFill>
                  <a:schemeClr val="bg2">
                    <a:lumMod val="10000"/>
                  </a:schemeClr>
                </a:solidFill>
              </a:rPr>
              <a:t>: </a:t>
            </a:r>
          </a:p>
          <a:p>
            <a:r>
              <a:rPr lang="ru-RU" sz="3400" b="1" dirty="0" smtClean="0">
                <a:solidFill>
                  <a:schemeClr val="bg2">
                    <a:lumMod val="10000"/>
                  </a:schemeClr>
                </a:solidFill>
              </a:rPr>
              <a:t>1.  Кисть  хранить в чехле, по окончанию работы убирать их в место.</a:t>
            </a:r>
          </a:p>
          <a:p>
            <a:r>
              <a:rPr lang="ru-RU" sz="3400" b="1" dirty="0" smtClean="0">
                <a:solidFill>
                  <a:schemeClr val="bg2">
                    <a:lumMod val="10000"/>
                  </a:schemeClr>
                </a:solidFill>
              </a:rPr>
              <a:t>2. С кистью необходимо обращаться очень осторожно, не подносить их к лицу, хранить в коробках и пеналах. </a:t>
            </a:r>
          </a:p>
          <a:p>
            <a:r>
              <a:rPr lang="ru-RU" sz="3400" b="1" dirty="0" smtClean="0">
                <a:solidFill>
                  <a:schemeClr val="bg2">
                    <a:lumMod val="10000"/>
                  </a:schemeClr>
                </a:solidFill>
              </a:rPr>
              <a:t>3. Кистью не размахиваться в разные стороны, иначе можно задеть рядом сидящего человека. </a:t>
            </a:r>
          </a:p>
          <a:p>
            <a:r>
              <a:rPr lang="ru-RU" sz="3400" b="1" dirty="0" smtClean="0">
                <a:solidFill>
                  <a:schemeClr val="bg2">
                    <a:lumMod val="10000"/>
                  </a:schemeClr>
                </a:solidFill>
              </a:rPr>
              <a:t>4. Нельзя пользоваться кистью, у которой плохой кончик. </a:t>
            </a:r>
          </a:p>
          <a:p>
            <a:pPr algn="ctr"/>
            <a:r>
              <a:rPr lang="ru-RU" sz="3400" b="1" u="sng" dirty="0" smtClean="0">
                <a:solidFill>
                  <a:schemeClr val="bg2">
                    <a:lumMod val="10000"/>
                  </a:schemeClr>
                </a:solidFill>
              </a:rPr>
              <a:t>При работе с красками</a:t>
            </a:r>
            <a:r>
              <a:rPr lang="ru-RU" sz="3400" b="1" dirty="0" smtClean="0">
                <a:solidFill>
                  <a:schemeClr val="bg2">
                    <a:lumMod val="10000"/>
                  </a:schemeClr>
                </a:solidFill>
              </a:rPr>
              <a:t>:</a:t>
            </a:r>
          </a:p>
          <a:p>
            <a:r>
              <a:rPr lang="ru-RU" sz="3400" b="1" dirty="0" smtClean="0">
                <a:solidFill>
                  <a:schemeClr val="bg2">
                    <a:lumMod val="10000"/>
                  </a:schemeClr>
                </a:solidFill>
              </a:rPr>
              <a:t>1. Баночки с красками и водой,  должны стоять с правой стороны (если левша - с левой).</a:t>
            </a:r>
          </a:p>
          <a:p>
            <a:r>
              <a:rPr lang="ru-RU" sz="3400" b="1" dirty="0" smtClean="0">
                <a:solidFill>
                  <a:schemeClr val="bg2">
                    <a:lumMod val="10000"/>
                  </a:schemeClr>
                </a:solidFill>
              </a:rPr>
              <a:t>2. Использовать ветошь.</a:t>
            </a:r>
          </a:p>
          <a:p>
            <a:r>
              <a:rPr lang="ru-RU" sz="3400" b="1" dirty="0" smtClean="0">
                <a:solidFill>
                  <a:schemeClr val="bg2">
                    <a:lumMod val="10000"/>
                  </a:schemeClr>
                </a:solidFill>
              </a:rPr>
              <a:t>3. Не допускать попадания краски на лицо и одежду.</a:t>
            </a:r>
          </a:p>
          <a:p>
            <a:pPr algn="ctr"/>
            <a:r>
              <a:rPr lang="ru-RU" sz="3400" b="1" u="sng" dirty="0" smtClean="0">
                <a:solidFill>
                  <a:schemeClr val="bg2">
                    <a:lumMod val="10000"/>
                  </a:schemeClr>
                </a:solidFill>
              </a:rPr>
              <a:t>При работе с ластиком</a:t>
            </a:r>
            <a:r>
              <a:rPr lang="ru-RU" sz="3400" b="1" dirty="0" smtClean="0">
                <a:solidFill>
                  <a:schemeClr val="bg2">
                    <a:lumMod val="10000"/>
                  </a:schemeClr>
                </a:solidFill>
              </a:rPr>
              <a:t>:</a:t>
            </a:r>
          </a:p>
          <a:p>
            <a:r>
              <a:rPr lang="ru-RU" sz="3400" b="1" dirty="0" smtClean="0">
                <a:solidFill>
                  <a:schemeClr val="bg2">
                    <a:lumMod val="10000"/>
                  </a:schemeClr>
                </a:solidFill>
              </a:rPr>
              <a:t>1. Храните ластик  в нужном месте. </a:t>
            </a:r>
          </a:p>
          <a:p>
            <a:r>
              <a:rPr lang="ru-RU" sz="3400" b="1" dirty="0" smtClean="0">
                <a:solidFill>
                  <a:schemeClr val="bg2">
                    <a:lumMod val="10000"/>
                  </a:schemeClr>
                </a:solidFill>
              </a:rPr>
              <a:t>2. Использовать по назначению,  не перекидывать по кабинету.</a:t>
            </a:r>
          </a:p>
          <a:p>
            <a:pPr algn="ctr"/>
            <a:r>
              <a:rPr lang="ru-RU" sz="3400" b="1" u="sng" dirty="0" smtClean="0">
                <a:solidFill>
                  <a:schemeClr val="bg2">
                    <a:lumMod val="10000"/>
                  </a:schemeClr>
                </a:solidFill>
              </a:rPr>
              <a:t>При работе с карандашом</a:t>
            </a:r>
            <a:r>
              <a:rPr lang="ru-RU" sz="3400" b="1" dirty="0" smtClean="0">
                <a:solidFill>
                  <a:schemeClr val="bg2">
                    <a:lumMod val="10000"/>
                  </a:schemeClr>
                </a:solidFill>
              </a:rPr>
              <a:t>: </a:t>
            </a:r>
          </a:p>
          <a:p>
            <a:r>
              <a:rPr lang="ru-RU" sz="3400" b="1" dirty="0" smtClean="0">
                <a:solidFill>
                  <a:schemeClr val="bg2">
                    <a:lumMod val="10000"/>
                  </a:schemeClr>
                </a:solidFill>
              </a:rPr>
              <a:t>1. Использовать по назначению, не перекидывать по кабинету.</a:t>
            </a:r>
          </a:p>
          <a:p>
            <a:r>
              <a:rPr lang="ru-RU" sz="3400" b="1" dirty="0" smtClean="0">
                <a:solidFill>
                  <a:schemeClr val="bg2">
                    <a:lumMod val="10000"/>
                  </a:schemeClr>
                </a:solidFill>
              </a:rPr>
              <a:t>2. Не размахивать, а иначе можно задеть рядом сидящего человека.</a:t>
            </a:r>
          </a:p>
          <a:p>
            <a:r>
              <a:rPr lang="ru-RU" sz="3400" b="1" dirty="0" smtClean="0">
                <a:solidFill>
                  <a:schemeClr val="bg2">
                    <a:lumMod val="10000"/>
                  </a:schemeClr>
                </a:solidFill>
              </a:rPr>
              <a:t>3.После работы убирать на место.</a:t>
            </a:r>
          </a:p>
          <a:p>
            <a:pPr algn="ctr"/>
            <a:r>
              <a:rPr lang="ru-RU" sz="34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3400" b="1" u="sng" dirty="0" smtClean="0">
                <a:solidFill>
                  <a:schemeClr val="bg2">
                    <a:lumMod val="10000"/>
                  </a:schemeClr>
                </a:solidFill>
              </a:rPr>
              <a:t>При работе с инструментом для квиллинга</a:t>
            </a:r>
            <a:r>
              <a:rPr lang="ru-RU" sz="3400" b="1" dirty="0" smtClean="0">
                <a:solidFill>
                  <a:schemeClr val="bg2">
                    <a:lumMod val="10000"/>
                  </a:schemeClr>
                </a:solidFill>
              </a:rPr>
              <a:t>:</a:t>
            </a:r>
          </a:p>
          <a:p>
            <a:r>
              <a:rPr lang="ru-RU" sz="3400" b="1" dirty="0" smtClean="0">
                <a:solidFill>
                  <a:schemeClr val="bg2">
                    <a:lumMod val="10000"/>
                  </a:schemeClr>
                </a:solidFill>
              </a:rPr>
              <a:t> 1. Хранить в специальной коробочке ручками вверх.</a:t>
            </a:r>
          </a:p>
          <a:p>
            <a:r>
              <a:rPr lang="ru-RU" sz="3400" b="1" dirty="0" smtClean="0">
                <a:solidFill>
                  <a:schemeClr val="bg2">
                    <a:lumMod val="10000"/>
                  </a:schemeClr>
                </a:solidFill>
              </a:rPr>
              <a:t> 2. Не направлять острым концом на рядом сидящего человека.</a:t>
            </a:r>
          </a:p>
          <a:p>
            <a:r>
              <a:rPr lang="ru-RU" sz="3400" b="1" dirty="0" smtClean="0">
                <a:solidFill>
                  <a:schemeClr val="bg2">
                    <a:lumMod val="10000"/>
                  </a:schemeClr>
                </a:solidFill>
              </a:rPr>
              <a:t> 3. Использовать по назначению, накручивать роллы.</a:t>
            </a:r>
          </a:p>
          <a:p>
            <a:pPr algn="ctr"/>
            <a:r>
              <a:rPr lang="ru-RU" sz="3400" b="1" u="sng" dirty="0" smtClean="0">
                <a:solidFill>
                  <a:schemeClr val="bg2">
                    <a:lumMod val="10000"/>
                  </a:schemeClr>
                </a:solidFill>
              </a:rPr>
              <a:t>При работе с ножницами</a:t>
            </a:r>
            <a:r>
              <a:rPr lang="ru-RU" sz="3400" b="1" dirty="0" smtClean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  <a:p>
            <a:r>
              <a:rPr lang="ru-RU" sz="3400" b="1" dirty="0" smtClean="0">
                <a:solidFill>
                  <a:schemeClr val="bg2">
                    <a:lumMod val="10000"/>
                  </a:schemeClr>
                </a:solidFill>
              </a:rPr>
              <a:t>1.Хранить в специальной коробке.</a:t>
            </a:r>
          </a:p>
          <a:p>
            <a:r>
              <a:rPr lang="ru-RU" sz="3400" b="1" dirty="0" smtClean="0">
                <a:solidFill>
                  <a:schemeClr val="bg2">
                    <a:lumMod val="10000"/>
                  </a:schemeClr>
                </a:solidFill>
              </a:rPr>
              <a:t>2.Передавать закрытыми кольцами вперёд.</a:t>
            </a:r>
          </a:p>
          <a:p>
            <a:r>
              <a:rPr lang="ru-RU" sz="3400" b="1" dirty="0" smtClean="0">
                <a:solidFill>
                  <a:schemeClr val="bg2">
                    <a:lumMod val="10000"/>
                  </a:schemeClr>
                </a:solidFill>
              </a:rPr>
              <a:t>3. На парту класть, сомкнув лезвия, острыми концами от себя.</a:t>
            </a:r>
          </a:p>
          <a:p>
            <a:r>
              <a:rPr lang="ru-RU" sz="3400" b="1" dirty="0" smtClean="0">
                <a:solidFill>
                  <a:schemeClr val="bg2">
                    <a:lumMod val="10000"/>
                  </a:schemeClr>
                </a:solidFill>
              </a:rPr>
              <a:t>4.Не держать ножницы концами вверх.</a:t>
            </a:r>
          </a:p>
          <a:p>
            <a:endParaRPr lang="ru-RU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1214414" y="1785926"/>
            <a:ext cx="85725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 smtClean="0">
                <a:solidFill>
                  <a:srgbClr val="C00000"/>
                </a:solidFill>
              </a:rPr>
              <a:t>б</a:t>
            </a:r>
            <a:br>
              <a:rPr lang="ru-RU" sz="2600" b="1" dirty="0" smtClean="0">
                <a:solidFill>
                  <a:srgbClr val="C00000"/>
                </a:solidFill>
              </a:rPr>
            </a:br>
            <a:r>
              <a:rPr lang="ru-RU" sz="2600" b="1" dirty="0" smtClean="0">
                <a:solidFill>
                  <a:srgbClr val="C00000"/>
                </a:solidFill>
              </a:rPr>
              <a:t>е</a:t>
            </a:r>
            <a:br>
              <a:rPr lang="ru-RU" sz="2600" b="1" dirty="0" smtClean="0">
                <a:solidFill>
                  <a:srgbClr val="C00000"/>
                </a:solidFill>
              </a:rPr>
            </a:br>
            <a:r>
              <a:rPr lang="ru-RU" sz="2600" b="1" dirty="0" err="1" smtClean="0">
                <a:solidFill>
                  <a:srgbClr val="C00000"/>
                </a:solidFill>
              </a:rPr>
              <a:t>з</a:t>
            </a:r>
            <a:r>
              <a:rPr lang="ru-RU" sz="2600" b="1" dirty="0" smtClean="0">
                <a:solidFill>
                  <a:srgbClr val="C00000"/>
                </a:solidFill>
              </a:rPr>
              <a:t/>
            </a:r>
            <a:br>
              <a:rPr lang="ru-RU" sz="2600" b="1" dirty="0" smtClean="0">
                <a:solidFill>
                  <a:srgbClr val="C00000"/>
                </a:solidFill>
              </a:rPr>
            </a:br>
            <a:r>
              <a:rPr lang="ru-RU" sz="2600" b="1" dirty="0" smtClean="0">
                <a:solidFill>
                  <a:srgbClr val="C00000"/>
                </a:solidFill>
              </a:rPr>
              <a:t>о</a:t>
            </a:r>
            <a:br>
              <a:rPr lang="ru-RU" sz="2600" b="1" dirty="0" smtClean="0">
                <a:solidFill>
                  <a:srgbClr val="C00000"/>
                </a:solidFill>
              </a:rPr>
            </a:br>
            <a:r>
              <a:rPr lang="ru-RU" sz="2600" b="1" dirty="0" err="1" smtClean="0">
                <a:solidFill>
                  <a:srgbClr val="C00000"/>
                </a:solidFill>
              </a:rPr>
              <a:t>п</a:t>
            </a:r>
            <a:r>
              <a:rPr lang="ru-RU" sz="2600" b="1" dirty="0" smtClean="0">
                <a:solidFill>
                  <a:srgbClr val="C00000"/>
                </a:solidFill>
              </a:rPr>
              <a:t/>
            </a:r>
            <a:br>
              <a:rPr lang="ru-RU" sz="2600" b="1" dirty="0" smtClean="0">
                <a:solidFill>
                  <a:srgbClr val="C00000"/>
                </a:solidFill>
              </a:rPr>
            </a:br>
            <a:r>
              <a:rPr lang="ru-RU" sz="2600" b="1" dirty="0" smtClean="0">
                <a:solidFill>
                  <a:srgbClr val="C00000"/>
                </a:solidFill>
              </a:rPr>
              <a:t>а</a:t>
            </a:r>
            <a:br>
              <a:rPr lang="ru-RU" sz="2600" b="1" dirty="0" smtClean="0">
                <a:solidFill>
                  <a:srgbClr val="C00000"/>
                </a:solidFill>
              </a:rPr>
            </a:br>
            <a:r>
              <a:rPr lang="ru-RU" sz="2600" b="1" dirty="0" smtClean="0">
                <a:solidFill>
                  <a:srgbClr val="C00000"/>
                </a:solidFill>
              </a:rPr>
              <a:t>с</a:t>
            </a:r>
            <a:br>
              <a:rPr lang="ru-RU" sz="2600" b="1" dirty="0" smtClean="0">
                <a:solidFill>
                  <a:srgbClr val="C00000"/>
                </a:solidFill>
              </a:rPr>
            </a:br>
            <a:r>
              <a:rPr lang="ru-RU" sz="2600" b="1" dirty="0" err="1" smtClean="0">
                <a:solidFill>
                  <a:srgbClr val="C00000"/>
                </a:solidFill>
              </a:rPr>
              <a:t>н</a:t>
            </a:r>
            <a:r>
              <a:rPr lang="ru-RU" sz="2600" b="1" dirty="0" smtClean="0">
                <a:solidFill>
                  <a:srgbClr val="C00000"/>
                </a:solidFill>
              </a:rPr>
              <a:t/>
            </a:r>
            <a:br>
              <a:rPr lang="ru-RU" sz="2600" b="1" dirty="0" smtClean="0">
                <a:solidFill>
                  <a:srgbClr val="C00000"/>
                </a:solidFill>
              </a:rPr>
            </a:br>
            <a:r>
              <a:rPr lang="ru-RU" sz="2600" b="1" dirty="0" smtClean="0">
                <a:solidFill>
                  <a:srgbClr val="C00000"/>
                </a:solidFill>
              </a:rPr>
              <a:t>о</a:t>
            </a:r>
            <a:br>
              <a:rPr lang="ru-RU" sz="2600" b="1" dirty="0" smtClean="0">
                <a:solidFill>
                  <a:srgbClr val="C00000"/>
                </a:solidFill>
              </a:rPr>
            </a:br>
            <a:r>
              <a:rPr lang="ru-RU" sz="2600" b="1" dirty="0" smtClean="0">
                <a:solidFill>
                  <a:srgbClr val="C00000"/>
                </a:solidFill>
              </a:rPr>
              <a:t>с</a:t>
            </a:r>
            <a:br>
              <a:rPr lang="ru-RU" sz="2600" b="1" dirty="0" smtClean="0">
                <a:solidFill>
                  <a:srgbClr val="C00000"/>
                </a:solidFill>
              </a:rPr>
            </a:br>
            <a:r>
              <a:rPr lang="ru-RU" sz="2600" b="1" dirty="0" smtClean="0">
                <a:solidFill>
                  <a:srgbClr val="C00000"/>
                </a:solidFill>
              </a:rPr>
              <a:t>т</a:t>
            </a:r>
            <a:br>
              <a:rPr lang="ru-RU" sz="2600" b="1" dirty="0" smtClean="0">
                <a:solidFill>
                  <a:srgbClr val="C00000"/>
                </a:solidFill>
              </a:rPr>
            </a:br>
            <a:r>
              <a:rPr lang="ru-RU" sz="2600" b="1" dirty="0" smtClean="0">
                <a:solidFill>
                  <a:srgbClr val="C00000"/>
                </a:solidFill>
              </a:rPr>
              <a:t>и</a:t>
            </a:r>
            <a:endParaRPr lang="ru-RU" sz="2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>
    <p:pull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spc="30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Последовательность выполнения</a:t>
            </a:r>
            <a:endParaRPr lang="ru-RU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1071538" y="1643050"/>
            <a:ext cx="3109906" cy="4786346"/>
          </a:xfrm>
        </p:spPr>
        <p:txBody>
          <a:bodyPr>
            <a:normAutofit fontScale="77500" lnSpcReduction="20000"/>
          </a:bodyPr>
          <a:lstStyle/>
          <a:p>
            <a:r>
              <a:rPr lang="ru-RU" sz="3000" b="1" dirty="0" smtClean="0"/>
              <a:t>Сначала мы нарезаем полоски примерно 1,5 см. Цвета: три оттенка зелёного, красный и белый.</a:t>
            </a:r>
            <a:endParaRPr lang="en-US" sz="3000" b="1" dirty="0" smtClean="0"/>
          </a:p>
          <a:p>
            <a:r>
              <a:rPr lang="ru-RU" sz="3000" b="1" dirty="0" smtClean="0"/>
              <a:t>Дальше  полоски  закручиваем в ролы. С помощью линейки делаем их нужного размера и заклеиваем край</a:t>
            </a:r>
            <a:endParaRPr lang="en-US" sz="3000" b="1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7" name="Содержимое 6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1428736"/>
            <a:ext cx="2143140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D:\DISK_E\одарённые дети эксперемент\к проекту\см.jpe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2928934"/>
            <a:ext cx="2143140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D:\DISK_E\одарённые дети эксперемент\к проекту\арв.jpeg"/>
          <p:cNvPicPr/>
          <p:nvPr/>
        </p:nvPicPr>
        <p:blipFill>
          <a:blip r:embed="rId4"/>
          <a:srcRect l="3241" r="18567" b="21793"/>
          <a:stretch>
            <a:fillRect/>
          </a:stretch>
        </p:blipFill>
        <p:spPr bwMode="auto">
          <a:xfrm>
            <a:off x="5072066" y="4572008"/>
            <a:ext cx="2214578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85786" y="2428868"/>
            <a:ext cx="3286116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b="1" dirty="0" smtClean="0">
                <a:solidFill>
                  <a:schemeClr val="tx2">
                    <a:lumMod val="75000"/>
                  </a:schemeClr>
                </a:solidFill>
              </a:rPr>
              <a:t>Придаём роллам нужную форму. Красные роллы для ягод – форма «глаз». Зелёные роллы для листьев – форма «изогнутый глаз». Белые роллы для цветов – форма «капля»</a:t>
            </a:r>
            <a:endParaRPr lang="ru-RU" sz="23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" name="Рисунок 5" descr="D:\DISK_F\оригами2013-14\клубника Торцевой\IMG_6692.JPG"/>
          <p:cNvPicPr/>
          <p:nvPr/>
        </p:nvPicPr>
        <p:blipFill>
          <a:blip r:embed="rId2">
            <a:lum bright="10000"/>
          </a:blip>
          <a:srcRect/>
          <a:stretch>
            <a:fillRect/>
          </a:stretch>
        </p:blipFill>
        <p:spPr bwMode="auto">
          <a:xfrm>
            <a:off x="3929058" y="714356"/>
            <a:ext cx="3786214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5984" y="357166"/>
            <a:ext cx="6400816" cy="846158"/>
          </a:xfrm>
        </p:spPr>
        <p:txBody>
          <a:bodyPr/>
          <a:lstStyle/>
          <a:p>
            <a:r>
              <a:rPr b="1" smtClean="0">
                <a:ln w="900" cmpd="sng">
                  <a:solidFill>
                    <a:srgbClr val="FFFF00">
                      <a:alpha val="5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Ягоды</a:t>
            </a:r>
            <a:endParaRPr lang="ru-RU" b="1" dirty="0">
              <a:ln w="900" cmpd="sng">
                <a:solidFill>
                  <a:srgbClr val="FFFF00">
                    <a:alpha val="55000"/>
                  </a:srgbClr>
                </a:solidFill>
                <a:prstDash val="solid"/>
              </a:ln>
              <a:solidFill>
                <a:srgbClr val="FF00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71472" y="2143117"/>
            <a:ext cx="4038600" cy="2500329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Мы соединяем наши формы вместе, таким образом, как на фото. К ягодке приклеиваем зелёные хвостики – листочки.</a:t>
            </a:r>
            <a:endParaRPr lang="ru-RU" sz="2400" b="1" dirty="0"/>
          </a:p>
        </p:txBody>
      </p:sp>
      <p:pic>
        <p:nvPicPr>
          <p:cNvPr id="5" name="Содержимое 4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flipV="1">
            <a:off x="4714876" y="1285860"/>
            <a:ext cx="2286016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3" cstate="print">
            <a:lum bright="10000" contrast="30000"/>
          </a:blip>
          <a:srcRect/>
          <a:stretch>
            <a:fillRect/>
          </a:stretch>
        </p:blipFill>
        <p:spPr bwMode="auto">
          <a:xfrm>
            <a:off x="5429256" y="3000372"/>
            <a:ext cx="1818249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D:\DISK_F\оригами2013-14\клубника Торцевой\IMG_673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28794" y="4429132"/>
            <a:ext cx="3286148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>
                <a:ln>
                  <a:solidFill>
                    <a:srgbClr val="FFFF00"/>
                  </a:solidFill>
                </a:ln>
                <a:solidFill>
                  <a:srgbClr val="00B050"/>
                </a:solidFill>
              </a:rPr>
              <a:t>Листочки</a:t>
            </a:r>
            <a:endParaRPr lang="ru-RU" dirty="0">
              <a:ln>
                <a:solidFill>
                  <a:srgbClr val="FFFF00"/>
                </a:solidFill>
              </a:ln>
              <a:solidFill>
                <a:srgbClr val="00B05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424262" cy="4525963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Листочки выкладываем и склеиваем из форм, чередуя оттенки.</a:t>
            </a:r>
            <a:endParaRPr lang="ru-RU" sz="2400" b="1" dirty="0"/>
          </a:p>
        </p:txBody>
      </p:sp>
      <p:pic>
        <p:nvPicPr>
          <p:cNvPr id="5" name="Содержимое 4" descr="D:\DISK_F\оригами2013-14\клубника Торцевой\IMG_6694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785926"/>
            <a:ext cx="2643206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D:\DISK_F\оригами2013-14\клубника Торцевой\IMG_6740.JPG"/>
          <p:cNvPicPr/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2714612" y="4357694"/>
            <a:ext cx="3980001" cy="215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S010351676">
  <a:themeElements>
    <a:clrScheme name="8 марта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8 марта">
      <a:majorFont>
        <a:latin typeface="Segoe Scrip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BB2780C3CC07BD4BAA623FF9571645580400D1570604EA743043A2641365C0E91715" ma:contentTypeVersion="28" ma:contentTypeDescription="Create a new document." ma:contentTypeScope="" ma:versionID="91c327331e5971e62f2a5301ad123600"/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/>
</file>

<file path=customXml/itemProps1.xml><?xml version="1.0" encoding="utf-8"?>
<ds:datastoreItem xmlns:ds="http://schemas.openxmlformats.org/officeDocument/2006/customXml" ds:itemID="{A128CDB2-E3BB-4649-8DB8-8A568B6E5E86}">
  <ds:schemaRefs>
    <ds:schemaRef ds:uri="http://schemas.microsoft.com/office/2006/metadata/contentType"/>
    <ds:schemaRef ds:uri="http://schemas.microsoft.com/office/2006/metadata/properties/metaAttributes"/>
  </ds:schemaRefs>
</ds:datastoreItem>
</file>

<file path=customXml/itemProps2.xml><?xml version="1.0" encoding="utf-8"?>
<ds:datastoreItem xmlns:ds="http://schemas.openxmlformats.org/officeDocument/2006/customXml" ds:itemID="{3DE88507-060B-42D1-89C8-39E512EFE87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E97C016-47AE-4F4B-97AA-4D87245A66A5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TS010351676</Template>
  <TotalTime>0</TotalTime>
  <Words>707</Words>
  <Application>Microsoft Office PowerPoint</Application>
  <PresentationFormat>Экран (4:3)</PresentationFormat>
  <Paragraphs>92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TS010351676</vt:lpstr>
      <vt:lpstr>Мастер – класс по изготовлению панно "Земляничное настроение"</vt:lpstr>
      <vt:lpstr>Потребность </vt:lpstr>
      <vt:lpstr>Материалы</vt:lpstr>
      <vt:lpstr>Инструменты и приспособления. </vt:lpstr>
      <vt:lpstr>Т е х н и к а   </vt:lpstr>
      <vt:lpstr>Последовательность выполнения</vt:lpstr>
      <vt:lpstr>Слайд 7</vt:lpstr>
      <vt:lpstr>Ягоды</vt:lpstr>
      <vt:lpstr>Листочки</vt:lpstr>
      <vt:lpstr>Серединки для цветов</vt:lpstr>
      <vt:lpstr>Цветы земляники</vt:lpstr>
      <vt:lpstr>Компановка панно</vt:lpstr>
      <vt:lpstr>Разживка</vt:lpstr>
      <vt:lpstr>Панно «Земляничное настроение» под хохлому. </vt:lpstr>
      <vt:lpstr>Слайд 15</vt:lpstr>
    </vt:vector>
  </TitlesOfParts>
  <Manager/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2014-03-28T10:47:51Z</dcterms:created>
  <dcterms:modified xsi:type="dcterms:W3CDTF">2014-04-08T11:35:19Z</dcterms:modified>
  <cp:category>Шаблон оформления к 8 Марта</cp:category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TC103516769990</vt:lpwstr>
  </property>
</Properties>
</file>