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36"/>
  </p:notesMasterIdLst>
  <p:sldIdLst>
    <p:sldId id="260" r:id="rId2"/>
    <p:sldId id="292" r:id="rId3"/>
    <p:sldId id="257" r:id="rId4"/>
    <p:sldId id="256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4" r:id="rId16"/>
    <p:sldId id="275" r:id="rId17"/>
    <p:sldId id="276" r:id="rId18"/>
    <p:sldId id="270" r:id="rId19"/>
    <p:sldId id="271" r:id="rId20"/>
    <p:sldId id="272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6" r:id="rId29"/>
    <p:sldId id="285" r:id="rId30"/>
    <p:sldId id="288" r:id="rId31"/>
    <p:sldId id="289" r:id="rId32"/>
    <p:sldId id="290" r:id="rId33"/>
    <p:sldId id="258" r:id="rId34"/>
    <p:sldId id="291" r:id="rId3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0021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070" autoAdjust="0"/>
    <p:restoredTop sz="94660"/>
  </p:normalViewPr>
  <p:slideViewPr>
    <p:cSldViewPr>
      <p:cViewPr varScale="1">
        <p:scale>
          <a:sx n="73" d="100"/>
          <a:sy n="73" d="100"/>
        </p:scale>
        <p:origin x="-139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541A32-262E-400F-AA0F-A77F4F82A38F}" type="datetimeFigureOut">
              <a:rPr lang="ru-RU" smtClean="0"/>
              <a:pPr/>
              <a:t>16.03.2014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F86E28-67CB-462A-AD1B-217EB5B76AD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F86E28-67CB-462A-AD1B-217EB5B76ADD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F86E28-67CB-462A-AD1B-217EB5B76ADD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16.03.2014</a:t>
            </a:fld>
            <a:endParaRPr lang="ru-RU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FAB6CE-EFD5-4FF8-B5C5-68DBACE9D8D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16.03.2014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16.03.2014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16.03.2014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16.03.2014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16.03.2014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dirty="0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16.03.2014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16.03.2014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gif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gif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://astrogalaxy.ru/foto001/foto0033.JPG" TargetMode="External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3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://allsoft.ru/program_page.php?grp=70817" TargetMode="External"/><Relationship Id="rId2" Type="http://schemas.openxmlformats.org/officeDocument/2006/relationships/hyperlink" Target="http://www.narod.ru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college.ru/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Вера\Downloads\космо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972616" y="0"/>
            <a:ext cx="10209793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47664" y="0"/>
            <a:ext cx="7772400" cy="1470025"/>
          </a:xfrm>
        </p:spPr>
        <p:txBody>
          <a:bodyPr anchor="t">
            <a:normAutofit fontScale="90000"/>
          </a:bodyPr>
          <a:lstStyle/>
          <a:p>
            <a:r>
              <a:rPr lang="ru-RU" dirty="0" smtClean="0">
                <a:solidFill>
                  <a:srgbClr val="FFC000"/>
                </a:solidFill>
              </a:rPr>
              <a:t>Траектории движения космических тел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972616" y="5756752"/>
            <a:ext cx="5114778" cy="1101248"/>
          </a:xfrm>
        </p:spPr>
        <p:txBody>
          <a:bodyPr>
            <a:noAutofit/>
          </a:bodyPr>
          <a:lstStyle/>
          <a:p>
            <a:r>
              <a:rPr lang="ru-RU" sz="2800" dirty="0" err="1" smtClean="0">
                <a:solidFill>
                  <a:schemeClr val="accent2">
                    <a:lumMod val="50000"/>
                  </a:schemeClr>
                </a:solidFill>
              </a:rPr>
              <a:t>Баранник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  <a:t> Дарья</a:t>
            </a:r>
          </a:p>
          <a:p>
            <a:r>
              <a:rPr lang="ru-RU" sz="2800" dirty="0" err="1" smtClean="0">
                <a:solidFill>
                  <a:schemeClr val="accent2">
                    <a:lumMod val="50000"/>
                  </a:schemeClr>
                </a:solidFill>
              </a:rPr>
              <a:t>Шалиманова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  <a:t> Ксения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42875"/>
            <a:ext cx="9144000" cy="1130300"/>
          </a:xfrm>
        </p:spPr>
        <p:txBody>
          <a:bodyPr>
            <a:normAutofit fontScale="90000"/>
          </a:bodyPr>
          <a:lstStyle/>
          <a:p>
            <a:pPr algn="just" eaLnBrk="1" fontAlgn="auto" hangingPunct="1">
              <a:spcAft>
                <a:spcPts val="0"/>
              </a:spcAft>
              <a:defRPr/>
            </a:pPr>
            <a:r>
              <a:rPr sz="3600" i="1" dirty="0" err="1" smtClean="0">
                <a:solidFill>
                  <a:srgbClr val="FFC000"/>
                </a:solidFill>
              </a:rPr>
              <a:t>Астероид</a:t>
            </a:r>
            <a:r>
              <a:rPr lang="ru-RU" sz="3600" i="1" dirty="0" smtClean="0">
                <a:solidFill>
                  <a:srgbClr val="FFC000"/>
                </a:solidFill>
              </a:rPr>
              <a:t> </a:t>
            </a:r>
            <a:r>
              <a:rPr sz="3600" i="1" dirty="0" smtClean="0">
                <a:solidFill>
                  <a:srgbClr val="FFC000"/>
                </a:solidFill>
              </a:rPr>
              <a:t>- похожая на </a:t>
            </a:r>
            <a:r>
              <a:rPr sz="3600" i="1" dirty="0" err="1" smtClean="0">
                <a:solidFill>
                  <a:srgbClr val="FFC000"/>
                </a:solidFill>
              </a:rPr>
              <a:t>звезду</a:t>
            </a:r>
            <a:r>
              <a:rPr lang="ru-RU" sz="3600" i="1" dirty="0" smtClean="0">
                <a:solidFill>
                  <a:srgbClr val="FFC000"/>
                </a:solidFill>
              </a:rPr>
              <a:t> </a:t>
            </a:r>
            <a:r>
              <a:rPr sz="3600" i="1" dirty="0" err="1" smtClean="0">
                <a:solidFill>
                  <a:srgbClr val="FFC000"/>
                </a:solidFill>
              </a:rPr>
              <a:t>планета</a:t>
            </a:r>
            <a:r>
              <a:rPr lang="ru-RU" sz="3600" i="1" dirty="0" smtClean="0">
                <a:solidFill>
                  <a:srgbClr val="FFC000"/>
                </a:solidFill>
              </a:rPr>
              <a:t> </a:t>
            </a:r>
            <a:r>
              <a:rPr sz="3600" i="1" dirty="0" smtClean="0">
                <a:solidFill>
                  <a:srgbClr val="FFC000"/>
                </a:solidFill>
              </a:rPr>
              <a:t>-</a:t>
            </a:r>
            <a:r>
              <a:rPr sz="3600" i="1" dirty="0" err="1" smtClean="0">
                <a:solidFill>
                  <a:srgbClr val="FFC000"/>
                </a:solidFill>
              </a:rPr>
              <a:t>крошка</a:t>
            </a:r>
            <a:endParaRPr sz="3600" i="1" dirty="0">
              <a:solidFill>
                <a:srgbClr val="FFC000"/>
              </a:solidFill>
            </a:endParaRPr>
          </a:p>
        </p:txBody>
      </p:sp>
      <p:pic>
        <p:nvPicPr>
          <p:cNvPr id="24578" name="Picture 2" descr="http://images.astronet.ru/pubd/2012/09/29/0001270528/venus_041012_06h40m_moscow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79912" y="2276872"/>
            <a:ext cx="5101626" cy="4119563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67544" y="3212976"/>
            <a:ext cx="24157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Астероид Церера</a:t>
            </a:r>
            <a:endParaRPr lang="ru-RU" sz="2000" b="1" dirty="0">
              <a:solidFill>
                <a:srgbClr val="A5002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7" name="Стрелка вправо 6"/>
          <p:cNvSpPr/>
          <p:nvPr/>
        </p:nvSpPr>
        <p:spPr>
          <a:xfrm>
            <a:off x="2771800" y="3356992"/>
            <a:ext cx="978408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14313"/>
            <a:ext cx="9144000" cy="1486495"/>
          </a:xfrm>
        </p:spPr>
        <p:txBody>
          <a:bodyPr>
            <a:normAutofit/>
          </a:bodyPr>
          <a:lstStyle/>
          <a:p>
            <a:pPr algn="just" eaLnBrk="1" fontAlgn="auto" hangingPunct="1">
              <a:spcAft>
                <a:spcPts val="0"/>
              </a:spcAft>
              <a:defRPr/>
            </a:pPr>
            <a:r>
              <a:rPr lang="ru-RU" sz="2800" i="1" dirty="0" smtClean="0">
                <a:solidFill>
                  <a:srgbClr val="FFC000"/>
                </a:solidFill>
              </a:rPr>
              <a:t>Комета </a:t>
            </a:r>
            <a:r>
              <a:rPr sz="2800" i="1" dirty="0" smtClean="0">
                <a:solidFill>
                  <a:srgbClr val="FFC000"/>
                </a:solidFill>
              </a:rPr>
              <a:t>- пылеобразное небесное тело, образующее при приближении к Солнцу «голову» и «хвост».</a:t>
            </a:r>
            <a:endParaRPr sz="2800" i="1" dirty="0">
              <a:solidFill>
                <a:srgbClr val="FFC000"/>
              </a:solidFill>
            </a:endParaRPr>
          </a:p>
        </p:txBody>
      </p:sp>
      <p:pic>
        <p:nvPicPr>
          <p:cNvPr id="23554" name="Picture 2" descr="http://www.voprosy-kak-i-pochemu.ru/wp-content/uploads/2010/08/Comet-v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2537485" y="762388"/>
            <a:ext cx="4448963" cy="67166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1412775"/>
          </a:xfrm>
        </p:spPr>
        <p:txBody>
          <a:bodyPr>
            <a:noAutofit/>
          </a:bodyPr>
          <a:lstStyle/>
          <a:p>
            <a:pPr algn="l">
              <a:defRPr/>
            </a:pPr>
            <a:r>
              <a:rPr sz="2400" i="1" dirty="0" err="1" smtClean="0">
                <a:solidFill>
                  <a:srgbClr val="FFC000"/>
                </a:solidFill>
              </a:rPr>
              <a:t>Метеор</a:t>
            </a:r>
            <a:r>
              <a:rPr lang="ru-RU" sz="2400" i="1" dirty="0" smtClean="0">
                <a:solidFill>
                  <a:srgbClr val="FFC000"/>
                </a:solidFill>
              </a:rPr>
              <a:t> </a:t>
            </a:r>
            <a:r>
              <a:rPr sz="2400" i="1" dirty="0" smtClean="0">
                <a:solidFill>
                  <a:srgbClr val="FFC000"/>
                </a:solidFill>
              </a:rPr>
              <a:t>-</a:t>
            </a:r>
            <a:r>
              <a:rPr lang="ru-RU" sz="2400" i="1" dirty="0" smtClean="0">
                <a:solidFill>
                  <a:srgbClr val="FFC000"/>
                </a:solidFill>
              </a:rPr>
              <a:t> </a:t>
            </a:r>
            <a:r>
              <a:rPr sz="2400" i="1" dirty="0" err="1" smtClean="0">
                <a:solidFill>
                  <a:srgbClr val="FFC000"/>
                </a:solidFill>
              </a:rPr>
              <a:t>частица</a:t>
            </a:r>
            <a:r>
              <a:rPr sz="2400" i="1" dirty="0" smtClean="0">
                <a:solidFill>
                  <a:srgbClr val="FFC000"/>
                </a:solidFill>
              </a:rPr>
              <a:t> разрушившейся кометы или астероида; врываясь в атмосферу Земли, </a:t>
            </a:r>
            <a:r>
              <a:rPr sz="2400" i="1" dirty="0" err="1" smtClean="0">
                <a:solidFill>
                  <a:srgbClr val="FFC000"/>
                </a:solidFill>
              </a:rPr>
              <a:t>всп</a:t>
            </a:r>
            <a:r>
              <a:rPr lang="ru-RU" sz="2400" i="1" dirty="0" err="1" smtClean="0">
                <a:solidFill>
                  <a:srgbClr val="FFC000"/>
                </a:solidFill>
              </a:rPr>
              <a:t>ы</a:t>
            </a:r>
            <a:r>
              <a:rPr sz="2400" i="1" dirty="0" err="1" smtClean="0">
                <a:solidFill>
                  <a:srgbClr val="FFC000"/>
                </a:solidFill>
              </a:rPr>
              <a:t>хивает</a:t>
            </a:r>
            <a:r>
              <a:rPr sz="2400" i="1" dirty="0" smtClean="0">
                <a:solidFill>
                  <a:srgbClr val="FFC000"/>
                </a:solidFill>
              </a:rPr>
              <a:t> и </a:t>
            </a:r>
            <a:r>
              <a:rPr sz="2400" i="1" dirty="0" err="1" smtClean="0">
                <a:solidFill>
                  <a:srgbClr val="FFC000"/>
                </a:solidFill>
              </a:rPr>
              <a:t>сгорает</a:t>
            </a:r>
            <a:r>
              <a:rPr sz="2400" i="1" dirty="0" smtClean="0">
                <a:solidFill>
                  <a:srgbClr val="FFC000"/>
                </a:solidFill>
              </a:rPr>
              <a:t>.</a:t>
            </a:r>
            <a:r>
              <a:rPr lang="ru-RU" sz="2400" i="1" dirty="0" smtClean="0">
                <a:solidFill>
                  <a:srgbClr val="FFC000"/>
                </a:solidFill>
              </a:rPr>
              <a:t> Когда же они успевают, не сгорев до конца, долететь до Земли, их называют метеоритами.</a:t>
            </a:r>
            <a:br>
              <a:rPr lang="ru-RU" sz="2400" i="1" dirty="0" smtClean="0">
                <a:solidFill>
                  <a:srgbClr val="FFC000"/>
                </a:solidFill>
              </a:rPr>
            </a:br>
            <a:endParaRPr sz="2400" i="1" dirty="0">
              <a:solidFill>
                <a:srgbClr val="FFC000"/>
              </a:solidFill>
            </a:endParaRPr>
          </a:p>
        </p:txBody>
      </p:sp>
      <p:pic>
        <p:nvPicPr>
          <p:cNvPr id="22530" name="Picture 2" descr="http://2u.ucoz.ru/_pu/5/5209533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1772816"/>
            <a:ext cx="7227168" cy="49144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0" y="0"/>
            <a:ext cx="9144000" cy="1988840"/>
          </a:xfrm>
        </p:spPr>
        <p:txBody>
          <a:bodyPr>
            <a:noAutofit/>
          </a:bodyPr>
          <a:lstStyle/>
          <a:p>
            <a:pPr marL="411480" algn="just" eaLnBrk="1" fontAlgn="auto" hangingPunct="1">
              <a:spcAft>
                <a:spcPts val="0"/>
              </a:spcAft>
              <a:buNone/>
              <a:defRPr/>
            </a:pPr>
            <a:r>
              <a:rPr sz="2800" b="1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Земля вращается вокруг собственной оси</a:t>
            </a:r>
            <a:r>
              <a:rPr lang="ru-RU" sz="2800" b="1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2800" b="1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полный поворот совершает за 24 часа. </a:t>
            </a:r>
            <a:r>
              <a:rPr lang="ru-RU" sz="2800" b="1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Наша планета вращается</a:t>
            </a:r>
            <a:r>
              <a:rPr sz="2800" b="1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запада на восток</a:t>
            </a:r>
            <a:r>
              <a:rPr lang="ru-RU" sz="2800" b="1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r>
              <a:rPr sz="2800" b="1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Это </a:t>
            </a:r>
            <a:r>
              <a:rPr sz="2800" b="1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вращение причина смены дня и </a:t>
            </a:r>
            <a:r>
              <a:rPr lang="ru-RU" sz="2800" b="1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ночи.</a:t>
            </a:r>
            <a:endParaRPr sz="2800" b="1" i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1506" name="Picture 2" descr="http://re-actor.net/uploads/posts/2013-03/thumbs/1362136170_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753037"/>
            <a:ext cx="4139951" cy="3104963"/>
          </a:xfrm>
          <a:prstGeom prst="rect">
            <a:avLst/>
          </a:prstGeom>
          <a:noFill/>
        </p:spPr>
      </p:pic>
      <p:pic>
        <p:nvPicPr>
          <p:cNvPr id="21508" name="Picture 4" descr="http://zaberaj.ru/wp-content/uploads/2013/01/%D0%9D%D0%B0-%D0%9B%D1%83%D0%BD%D0%B5-%D1%87%D0%B5%D1%80%D0%B5%D0%B7-%D0%BF%D0%BE%D0%BB%D1%82%D0%BE%D1%80%D0%B0-%D0%B4%D0%B5%D1%81%D1%8F%D1%82%D0%BA%D0%B0-%D0%BB%D0%B5%D1%82-%D0%BF%D0%BE%D1%8F%D0%B2%D1%8F%D1%82%D1%81%D1%8F-%D0%BD%D0%B0%D1%83%D1%87%D0%BD%D1%8B%D0%B5-%D1%81%D1%82%D0%B0%D0%BD%D1%86%D0%B8%D0%B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39952" y="1988840"/>
            <a:ext cx="4860032" cy="35726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142875"/>
            <a:ext cx="8229600" cy="5715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dirty="0" smtClean="0">
                <a:solidFill>
                  <a:srgbClr val="FFC000"/>
                </a:solidFill>
              </a:rPr>
              <a:t>Смена времен года</a:t>
            </a:r>
            <a:endParaRPr dirty="0">
              <a:solidFill>
                <a:srgbClr val="FFC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51520" y="1000125"/>
            <a:ext cx="8712968" cy="1708795"/>
          </a:xfrm>
        </p:spPr>
        <p:txBody>
          <a:bodyPr>
            <a:normAutofit/>
          </a:bodyPr>
          <a:lstStyle/>
          <a:p>
            <a:pPr marL="411480">
              <a:buNone/>
              <a:defRPr/>
            </a:pPr>
            <a:r>
              <a:rPr lang="ru-RU" dirty="0" smtClean="0">
                <a:solidFill>
                  <a:srgbClr val="A50021"/>
                </a:solidFill>
              </a:rPr>
              <a:t>   Из года в год полный</a:t>
            </a:r>
            <a:r>
              <a:rPr dirty="0" smtClean="0">
                <a:solidFill>
                  <a:srgbClr val="A50021"/>
                </a:solidFill>
              </a:rPr>
              <a:t> оборот вокруг Солнца Земля совершает за 365 суток 5 часов 46 </a:t>
            </a:r>
            <a:r>
              <a:rPr lang="ru-RU" dirty="0" smtClean="0">
                <a:solidFill>
                  <a:srgbClr val="A50021"/>
                </a:solidFill>
              </a:rPr>
              <a:t>секунд</a:t>
            </a:r>
            <a:r>
              <a:rPr dirty="0" smtClean="0">
                <a:solidFill>
                  <a:srgbClr val="A50021"/>
                </a:solidFill>
              </a:rPr>
              <a:t>.</a:t>
            </a:r>
            <a:endParaRPr dirty="0">
              <a:solidFill>
                <a:srgbClr val="A50021"/>
              </a:solidFill>
            </a:endParaRPr>
          </a:p>
        </p:txBody>
      </p:sp>
      <p:pic>
        <p:nvPicPr>
          <p:cNvPr id="20482" name="Picture 2" descr="http://www.supercook.ru/images-skazki-vypusk/shema-slav-0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2060848"/>
            <a:ext cx="6085259" cy="45639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5" descr="BenZodiac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675200"/>
            <a:ext cx="9125272" cy="518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5" name="Text Box 6"/>
          <p:cNvSpPr txBox="1">
            <a:spLocks noChangeArrowheads="1"/>
          </p:cNvSpPr>
          <p:nvPr/>
        </p:nvSpPr>
        <p:spPr bwMode="auto">
          <a:xfrm>
            <a:off x="0" y="0"/>
            <a:ext cx="9144000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ru-RU" sz="28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Эклиптика</a:t>
            </a:r>
            <a:r>
              <a:rPr lang="ru-RU" sz="2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это </a:t>
            </a:r>
            <a:r>
              <a:rPr lang="ru-RU" sz="2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траектория видимого </a:t>
            </a:r>
            <a:r>
              <a:rPr lang="ru-RU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годичного движения </a:t>
            </a:r>
            <a:r>
              <a:rPr lang="ru-RU" sz="2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Солнца по небесной </a:t>
            </a:r>
            <a:r>
              <a:rPr lang="ru-RU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сфере.</a:t>
            </a:r>
            <a:r>
              <a:rPr lang="ru-RU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24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316" name="Text Box 7"/>
          <p:cNvSpPr txBox="1">
            <a:spLocks noChangeArrowheads="1"/>
          </p:cNvSpPr>
          <p:nvPr/>
        </p:nvSpPr>
        <p:spPr bwMode="auto">
          <a:xfrm>
            <a:off x="0" y="764704"/>
            <a:ext cx="9144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      </a:t>
            </a:r>
            <a:r>
              <a:rPr lang="ru-RU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Созвездия,  по </a:t>
            </a:r>
            <a:r>
              <a:rPr lang="ru-RU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которым проходит </a:t>
            </a:r>
            <a:r>
              <a:rPr lang="ru-RU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эклиптика, называются </a:t>
            </a:r>
            <a:r>
              <a:rPr lang="ru-RU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зодиакальными</a:t>
            </a:r>
            <a:r>
              <a:rPr lang="ru-RU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24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Text Box 5"/>
          <p:cNvSpPr txBox="1">
            <a:spLocks noChangeArrowheads="1"/>
          </p:cNvSpPr>
          <p:nvPr/>
        </p:nvSpPr>
        <p:spPr bwMode="auto">
          <a:xfrm>
            <a:off x="179388" y="333375"/>
            <a:ext cx="8964612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/>
            <a:r>
              <a:rPr lang="ru-RU" sz="2400" b="1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Поскольку при наблюдениях с Земли на движение планет вокруг Солнца накладывается еще и движение Земли по своей орбите, планеты перемещаются по небосводу то с востока на запад (прямое движение), </a:t>
            </a:r>
          </a:p>
          <a:p>
            <a:pPr algn="just"/>
            <a:r>
              <a:rPr lang="ru-RU" sz="2400" b="1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то с запада на восток (попятное движение). </a:t>
            </a:r>
          </a:p>
        </p:txBody>
      </p:sp>
      <p:pic>
        <p:nvPicPr>
          <p:cNvPr id="3079" name="Picture 7" descr="134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2313059"/>
            <a:ext cx="7272214" cy="454494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/>
            <a:r>
              <a:rPr lang="ru-RU" sz="2400" b="1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Характер видимого движения планеты зависит от того, </a:t>
            </a:r>
            <a:r>
              <a:rPr lang="ru-RU" sz="2400" b="1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к </a:t>
            </a:r>
            <a:r>
              <a:rPr lang="ru-RU" sz="2400" b="1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какой группе она принадлежит. </a:t>
            </a:r>
          </a:p>
        </p:txBody>
      </p:sp>
      <p:pic>
        <p:nvPicPr>
          <p:cNvPr id="11268" name="Picture 4" descr="1341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67175" y="1052513"/>
            <a:ext cx="5076825" cy="3173412"/>
          </a:xfrm>
          <a:prstGeom prst="rect">
            <a:avLst/>
          </a:prstGeom>
          <a:noFill/>
        </p:spPr>
      </p:pic>
      <p:pic>
        <p:nvPicPr>
          <p:cNvPr id="11269" name="Picture 5" descr="1342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573463"/>
            <a:ext cx="5254625" cy="3284537"/>
          </a:xfrm>
          <a:prstGeom prst="rect">
            <a:avLst/>
          </a:prstGeom>
          <a:noFill/>
        </p:spPr>
      </p:pic>
      <p:sp>
        <p:nvSpPr>
          <p:cNvPr id="11270" name="Text Box 6"/>
          <p:cNvSpPr txBox="1">
            <a:spLocks noChangeArrowheads="1"/>
          </p:cNvSpPr>
          <p:nvPr/>
        </p:nvSpPr>
        <p:spPr bwMode="auto">
          <a:xfrm>
            <a:off x="5436096" y="4581128"/>
            <a:ext cx="3529012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8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Размеры петли тем меньше, чем больше расстояние между планетой и Землей. </a:t>
            </a:r>
          </a:p>
        </p:txBody>
      </p:sp>
      <p:sp>
        <p:nvSpPr>
          <p:cNvPr id="11271" name="Text Box 7"/>
          <p:cNvSpPr txBox="1">
            <a:spLocks noChangeArrowheads="1"/>
          </p:cNvSpPr>
          <p:nvPr/>
        </p:nvSpPr>
        <p:spPr bwMode="auto">
          <a:xfrm>
            <a:off x="0" y="1124744"/>
            <a:ext cx="3600450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 sz="1800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Планеты описывают петли, а не просто движутся туда-сюда по одной линии исключительно из-за того, что плоскости их орбит не совпадают с плоскостью эклиптики.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3" descr="BenPlanetsMotion_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4468" y="1628801"/>
            <a:ext cx="5905844" cy="504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7" name="Text Box 4"/>
          <p:cNvSpPr txBox="1">
            <a:spLocks noChangeArrowheads="1"/>
          </p:cNvSpPr>
          <p:nvPr/>
        </p:nvSpPr>
        <p:spPr bwMode="auto">
          <a:xfrm>
            <a:off x="0" y="1"/>
            <a:ext cx="889248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Орбиты </a:t>
            </a:r>
            <a:r>
              <a:rPr lang="ru-RU" sz="2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планет лежат примерно в </a:t>
            </a:r>
            <a:r>
              <a:rPr lang="ru-RU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одной </a:t>
            </a:r>
            <a:r>
              <a:rPr lang="ru-RU" sz="2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плоскости, поэтому </a:t>
            </a:r>
            <a:r>
              <a:rPr lang="ru-RU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 </a:t>
            </a:r>
            <a:r>
              <a:rPr lang="ru-RU" sz="2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наблюдении с </a:t>
            </a:r>
            <a:r>
              <a:rPr lang="ru-RU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Земли кажется, что </a:t>
            </a:r>
            <a:r>
              <a:rPr lang="ru-RU" sz="2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все </a:t>
            </a:r>
            <a:r>
              <a:rPr lang="ru-RU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планеты </a:t>
            </a:r>
            <a:r>
              <a:rPr lang="ru-RU" sz="2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перемещаются по </a:t>
            </a:r>
            <a:r>
              <a:rPr lang="ru-RU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зодиакальным </a:t>
            </a:r>
            <a:r>
              <a:rPr lang="ru-RU" sz="2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созвездиям. Скорости </a:t>
            </a:r>
            <a:r>
              <a:rPr lang="ru-RU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планет </a:t>
            </a:r>
            <a:r>
              <a:rPr lang="ru-RU" sz="2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различны, поэтому </a:t>
            </a:r>
            <a:r>
              <a:rPr lang="ru-RU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небе </a:t>
            </a:r>
            <a:r>
              <a:rPr lang="ru-RU" sz="2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Земли планеты </a:t>
            </a:r>
            <a:r>
              <a:rPr lang="ru-RU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иногда </a:t>
            </a:r>
            <a:r>
              <a:rPr lang="ru-RU" sz="2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движутся попятно </a:t>
            </a:r>
            <a:r>
              <a:rPr lang="ru-RU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описывают петли.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Text Box 4"/>
          <p:cNvSpPr txBox="1">
            <a:spLocks noChangeArrowheads="1"/>
          </p:cNvSpPr>
          <p:nvPr/>
        </p:nvSpPr>
        <p:spPr bwMode="auto">
          <a:xfrm>
            <a:off x="179512" y="0"/>
            <a:ext cx="896448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Видимое движение </a:t>
            </a:r>
            <a:r>
              <a:rPr lang="ru-RU" sz="2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Марса среди звёзд с </a:t>
            </a:r>
            <a:r>
              <a:rPr lang="ru-RU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июня по декабрь 2003 </a:t>
            </a:r>
            <a:r>
              <a:rPr lang="ru-RU" sz="2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года, в </a:t>
            </a:r>
            <a:r>
              <a:rPr lang="ru-RU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период великого противостояния</a:t>
            </a:r>
            <a:r>
              <a:rPr lang="ru-RU" sz="2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.</a:t>
            </a:r>
            <a:endParaRPr lang="ru-RU" sz="24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15362" name="Picture 2" descr="http://astrometric.sai.msu.ru/stump/images/retrogrademars03_teze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340768"/>
            <a:ext cx="7419110" cy="467403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i="1" dirty="0" smtClean="0">
                <a:solidFill>
                  <a:srgbClr val="FFC000"/>
                </a:solidFill>
              </a:rPr>
              <a:t>Цель:</a:t>
            </a:r>
            <a:endParaRPr lang="ru-RU" i="1" dirty="0">
              <a:solidFill>
                <a:srgbClr val="FFC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396752"/>
          </a:xfrm>
        </p:spPr>
        <p:txBody>
          <a:bodyPr/>
          <a:lstStyle/>
          <a:p>
            <a:pPr marL="651510" indent="-514350">
              <a:buFont typeface="+mj-lt"/>
              <a:buAutoNum type="arabicPeriod"/>
            </a:pPr>
            <a:r>
              <a:rPr lang="ru-RU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Изучить траектории движения тел Солнечной системы</a:t>
            </a:r>
          </a:p>
          <a:p>
            <a:pPr marL="651510" indent="-514350">
              <a:buFont typeface="+mj-lt"/>
              <a:buAutoNum type="arabicPeriod"/>
            </a:pPr>
            <a:endParaRPr lang="ru-RU" b="1" dirty="0">
              <a:solidFill>
                <a:srgbClr val="A5002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323528" y="2564904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100" b="1" i="1" u="none" strike="noStrike" kern="1200" cap="none" spc="0" normalizeH="0" baseline="0" noProof="0" dirty="0" smtClean="0">
                <a:ln w="6350">
                  <a:noFill/>
                </a:ln>
                <a:solidFill>
                  <a:srgbClr val="FFC000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Задачи:</a:t>
            </a:r>
            <a:endParaRPr kumimoji="0" lang="ru-RU" sz="4100" b="1" i="1" u="none" strike="noStrike" kern="1200" cap="none" spc="0" normalizeH="0" baseline="0" noProof="0" dirty="0">
              <a:ln w="6350">
                <a:noFill/>
              </a:ln>
              <a:solidFill>
                <a:srgbClr val="FFC000"/>
              </a:solidFill>
              <a:effectLst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Содержимое 2"/>
          <p:cNvSpPr txBox="1">
            <a:spLocks/>
          </p:cNvSpPr>
          <p:nvPr/>
        </p:nvSpPr>
        <p:spPr>
          <a:xfrm>
            <a:off x="611560" y="3429000"/>
            <a:ext cx="8229600" cy="1396752"/>
          </a:xfrm>
          <a:prstGeom prst="rect">
            <a:avLst/>
          </a:prstGeom>
        </p:spPr>
        <p:txBody>
          <a:bodyPr vert="horz">
            <a:normAutofit lnSpcReduction="10000"/>
          </a:bodyPr>
          <a:lstStyle/>
          <a:p>
            <a:pPr marL="65151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+mj-lt"/>
              <a:buAutoNum type="arabicPeriod"/>
              <a:tabLst/>
              <a:defRPr/>
            </a:pPr>
            <a:r>
              <a:rPr lang="ru-RU" sz="2800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Обнаружить в геометрии кривую, описывающую траектории тел</a:t>
            </a:r>
          </a:p>
          <a:p>
            <a:pPr marL="65151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+mj-lt"/>
              <a:buAutoNum type="arabicPeriod"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Описать свойства и метод</a:t>
            </a:r>
            <a:r>
              <a:rPr kumimoji="0" lang="ru-RU" sz="2800" b="1" i="0" u="none" strike="noStrike" kern="1200" cap="none" spc="0" normalizeH="0" noProof="0" dirty="0" smtClean="0">
                <a:ln>
                  <a:noFill/>
                </a:ln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построения</a:t>
            </a:r>
            <a:endParaRPr kumimoji="0" lang="ru-RU" sz="2800" b="1" i="0" u="none" strike="noStrike" kern="1200" cap="none" spc="0" normalizeH="0" baseline="0" noProof="0" dirty="0" smtClean="0">
              <a:ln>
                <a:noFill/>
              </a:ln>
              <a:solidFill>
                <a:srgbClr val="A5002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65151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+mj-lt"/>
              <a:buAutoNum type="arabicPeriod"/>
              <a:tabLst/>
              <a:defRPr/>
            </a:pP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A5002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3" descr="Ben_Venus_Phas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1897062"/>
            <a:ext cx="6892925" cy="4960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5" name="Picture 4" descr="Venus_fazy_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412776"/>
            <a:ext cx="1190625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6" name="Picture 6" descr="Venus_fazy_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4293096"/>
            <a:ext cx="695325" cy="18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7" name="Picture 7" descr="Venus_fazy_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6457950"/>
            <a:ext cx="3905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8" name="Text Box 8"/>
          <p:cNvSpPr txBox="1">
            <a:spLocks noChangeArrowheads="1"/>
          </p:cNvSpPr>
          <p:nvPr/>
        </p:nvSpPr>
        <p:spPr bwMode="auto">
          <a:xfrm>
            <a:off x="0" y="0"/>
            <a:ext cx="91440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Для земного наблюдателя </a:t>
            </a:r>
            <a:r>
              <a:rPr lang="ru-RU" sz="2800" b="1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планеты Меркурий </a:t>
            </a:r>
            <a:r>
              <a:rPr lang="ru-RU" sz="2800" b="1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и </a:t>
            </a:r>
            <a:r>
              <a:rPr lang="ru-RU" sz="2800" b="1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Венера, </a:t>
            </a:r>
            <a:r>
              <a:rPr lang="ru-RU" sz="2800" b="1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не только описывают </a:t>
            </a:r>
            <a:r>
              <a:rPr lang="ru-RU" sz="2800" b="1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петли, но </a:t>
            </a:r>
            <a:r>
              <a:rPr lang="ru-RU" sz="2800" b="1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и показывают фазы.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260648"/>
            <a:ext cx="7308304" cy="1656184"/>
          </a:xfrm>
        </p:spPr>
        <p:txBody>
          <a:bodyPr>
            <a:noAutofit/>
          </a:bodyPr>
          <a:lstStyle/>
          <a:p>
            <a:pPr algn="just">
              <a:spcBef>
                <a:spcPct val="20000"/>
              </a:spcBef>
            </a:pPr>
            <a:r>
              <a:rPr lang="ru-RU" sz="2400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С древнейших </a:t>
            </a:r>
            <a:r>
              <a:rPr lang="ru-RU" sz="2400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времен считалось</a:t>
            </a:r>
            <a:r>
              <a:rPr lang="ru-RU" sz="2400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, </a:t>
            </a:r>
            <a:br>
              <a:rPr lang="ru-RU" sz="2400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</a:br>
            <a:r>
              <a:rPr lang="ru-RU" sz="2400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что небесные тела движутся по «идеальным </a:t>
            </a:r>
            <a:r>
              <a:rPr lang="ru-RU" sz="2400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кривым - окружностям</a:t>
            </a:r>
            <a:r>
              <a:rPr lang="ru-RU" sz="2400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.</a:t>
            </a:r>
            <a:r>
              <a:rPr lang="ru-RU" sz="2400" dirty="0">
                <a:solidFill>
                  <a:schemeClr val="bg1"/>
                </a:solidFill>
              </a:rPr>
              <a:t/>
            </a:r>
            <a:br>
              <a:rPr lang="ru-RU" sz="2400" dirty="0">
                <a:solidFill>
                  <a:schemeClr val="bg1"/>
                </a:solidFill>
              </a:rPr>
            </a:b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19466" name="Text Box 10"/>
          <p:cNvSpPr txBox="1">
            <a:spLocks noChangeArrowheads="1"/>
          </p:cNvSpPr>
          <p:nvPr/>
        </p:nvSpPr>
        <p:spPr bwMode="auto">
          <a:xfrm>
            <a:off x="4932040" y="6309320"/>
            <a:ext cx="388778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b="1" dirty="0">
                <a:solidFill>
                  <a:srgbClr val="A50021"/>
                </a:solidFill>
              </a:rPr>
              <a:t>Геоцентрическая система Птолемея</a:t>
            </a:r>
          </a:p>
        </p:txBody>
      </p:sp>
      <p:pic>
        <p:nvPicPr>
          <p:cNvPr id="19467" name="Picture 11" descr="119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2492896"/>
            <a:ext cx="3598862" cy="3598862"/>
          </a:xfrm>
          <a:prstGeom prst="rect">
            <a:avLst/>
          </a:prstGeom>
          <a:noFill/>
        </p:spPr>
      </p:pic>
      <p:pic>
        <p:nvPicPr>
          <p:cNvPr id="19468" name="Picture 12" descr="119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2420888"/>
            <a:ext cx="3019425" cy="3671887"/>
          </a:xfrm>
          <a:prstGeom prst="rect">
            <a:avLst/>
          </a:prstGeom>
          <a:noFill/>
        </p:spPr>
      </p:pic>
      <p:sp>
        <p:nvSpPr>
          <p:cNvPr id="19469" name="Text Box 13"/>
          <p:cNvSpPr txBox="1">
            <a:spLocks noChangeArrowheads="1"/>
          </p:cNvSpPr>
          <p:nvPr/>
        </p:nvSpPr>
        <p:spPr bwMode="auto">
          <a:xfrm>
            <a:off x="179512" y="6165304"/>
            <a:ext cx="3924300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Клавдий Птолемей </a:t>
            </a:r>
          </a:p>
          <a:p>
            <a:pPr algn="ctr"/>
            <a:r>
              <a:rPr lang="ru-RU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ru-RU" b="1" dirty="0" err="1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ок</a:t>
            </a:r>
            <a:r>
              <a:rPr lang="ru-RU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 90 – </a:t>
            </a:r>
            <a:r>
              <a:rPr lang="ru-RU" b="1" dirty="0" err="1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ок</a:t>
            </a:r>
            <a:r>
              <a:rPr lang="ru-RU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 160)</a:t>
            </a:r>
            <a:endParaRPr lang="ru-RU" sz="1600" b="1" dirty="0">
              <a:solidFill>
                <a:srgbClr val="A5002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1600" b="1" dirty="0">
              <a:solidFill>
                <a:srgbClr val="A5002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188913"/>
            <a:ext cx="7092280" cy="1583903"/>
          </a:xfrm>
        </p:spPr>
        <p:txBody>
          <a:bodyPr>
            <a:noAutofit/>
          </a:bodyPr>
          <a:lstStyle/>
          <a:p>
            <a:pPr algn="just">
              <a:spcBef>
                <a:spcPct val="20000"/>
              </a:spcBef>
            </a:pPr>
            <a:r>
              <a:rPr lang="ru-RU" sz="2000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В теории Николая Коперника, создателя гелиоцентрической </a:t>
            </a:r>
            <a:r>
              <a:rPr lang="ru-RU" sz="2000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системы мира</a:t>
            </a:r>
            <a:r>
              <a:rPr lang="ru-RU" sz="2000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, </a:t>
            </a:r>
            <a:br>
              <a:rPr lang="ru-RU" sz="2000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</a:br>
            <a:r>
              <a:rPr lang="ru-RU" sz="2000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круговое движение также не подвергалось сомнению.</a:t>
            </a:r>
          </a:p>
        </p:txBody>
      </p:sp>
      <p:sp>
        <p:nvSpPr>
          <p:cNvPr id="29699" name="Text Box 3"/>
          <p:cNvSpPr txBox="1">
            <a:spLocks noChangeArrowheads="1"/>
          </p:cNvSpPr>
          <p:nvPr/>
        </p:nvSpPr>
        <p:spPr bwMode="auto">
          <a:xfrm>
            <a:off x="900113" y="5734050"/>
            <a:ext cx="230505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Николай Коперник </a:t>
            </a:r>
          </a:p>
          <a:p>
            <a:pPr algn="ctr"/>
            <a:r>
              <a:rPr lang="ru-RU" sz="16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(1473–1543) </a:t>
            </a:r>
          </a:p>
        </p:txBody>
      </p:sp>
      <p:pic>
        <p:nvPicPr>
          <p:cNvPr id="29700" name="Picture 4" descr="000403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088" y="1844675"/>
            <a:ext cx="2862262" cy="3816350"/>
          </a:xfrm>
          <a:prstGeom prst="rect">
            <a:avLst/>
          </a:prstGeom>
          <a:noFill/>
        </p:spPr>
      </p:pic>
      <p:pic>
        <p:nvPicPr>
          <p:cNvPr id="29701" name="Picture 5" descr="119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1844675"/>
            <a:ext cx="3816350" cy="3816350"/>
          </a:xfrm>
          <a:prstGeom prst="rect">
            <a:avLst/>
          </a:prstGeom>
          <a:noFill/>
        </p:spPr>
      </p:pic>
      <p:sp>
        <p:nvSpPr>
          <p:cNvPr id="29702" name="Text Box 6"/>
          <p:cNvSpPr txBox="1">
            <a:spLocks noChangeArrowheads="1"/>
          </p:cNvSpPr>
          <p:nvPr/>
        </p:nvSpPr>
        <p:spPr bwMode="auto">
          <a:xfrm>
            <a:off x="4211638" y="5734050"/>
            <a:ext cx="460851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6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Гелиоцентрическая система мира Коперника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6" name="Rectangle 8"/>
          <p:cNvSpPr>
            <a:spLocks noGrp="1" noChangeArrowheads="1"/>
          </p:cNvSpPr>
          <p:nvPr>
            <p:ph type="ctrTitle"/>
          </p:nvPr>
        </p:nvSpPr>
        <p:spPr>
          <a:xfrm>
            <a:off x="0" y="404664"/>
            <a:ext cx="8964488" cy="935385"/>
          </a:xfrm>
          <a:noFill/>
          <a:ln/>
        </p:spPr>
        <p:txBody>
          <a:bodyPr>
            <a:noAutofit/>
          </a:bodyPr>
          <a:lstStyle/>
          <a:p>
            <a:pPr algn="just"/>
            <a:r>
              <a:rPr lang="ru-RU" sz="2000" i="1" dirty="0">
                <a:solidFill>
                  <a:srgbClr val="FFC000"/>
                </a:solidFill>
              </a:rPr>
              <a:t>Наблюдаемое положение </a:t>
            </a:r>
            <a:r>
              <a:rPr lang="ru-RU" sz="2000" i="1" dirty="0" smtClean="0">
                <a:solidFill>
                  <a:srgbClr val="FFC000"/>
                </a:solidFill>
              </a:rPr>
              <a:t>планет не  </a:t>
            </a:r>
            <a:r>
              <a:rPr lang="ru-RU" sz="2000" i="1" dirty="0">
                <a:solidFill>
                  <a:srgbClr val="FFC000"/>
                </a:solidFill>
              </a:rPr>
              <a:t>соответствовало </a:t>
            </a:r>
            <a:br>
              <a:rPr lang="ru-RU" sz="2000" i="1" dirty="0">
                <a:solidFill>
                  <a:srgbClr val="FFC000"/>
                </a:solidFill>
              </a:rPr>
            </a:br>
            <a:r>
              <a:rPr lang="ru-RU" sz="2000" i="1" dirty="0">
                <a:solidFill>
                  <a:srgbClr val="FFC000"/>
                </a:solidFill>
              </a:rPr>
              <a:t>предвычисленному в соответствии с теорией </a:t>
            </a:r>
            <a:r>
              <a:rPr lang="ru-RU" sz="2000" i="1" dirty="0" smtClean="0">
                <a:solidFill>
                  <a:srgbClr val="FFC000"/>
                </a:solidFill>
              </a:rPr>
              <a:t>кругового движения  </a:t>
            </a:r>
            <a:r>
              <a:rPr lang="ru-RU" sz="2000" i="1" dirty="0">
                <a:solidFill>
                  <a:srgbClr val="FFC000"/>
                </a:solidFill>
              </a:rPr>
              <a:t>планет вокруг Солнца.</a:t>
            </a:r>
          </a:p>
        </p:txBody>
      </p:sp>
      <p:pic>
        <p:nvPicPr>
          <p:cNvPr id="11266" name="Picture 2" descr="http://900igr.net/datai/fizika/Zakon-Njutona/0006-006-Gravitatsij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700808"/>
            <a:ext cx="7752184" cy="486934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3" name="Rectangle 5"/>
          <p:cNvSpPr>
            <a:spLocks noGrp="1" noChangeArrowheads="1"/>
          </p:cNvSpPr>
          <p:nvPr>
            <p:ph type="ctrTitle"/>
          </p:nvPr>
        </p:nvSpPr>
        <p:spPr>
          <a:xfrm>
            <a:off x="0" y="260350"/>
            <a:ext cx="9144000" cy="792163"/>
          </a:xfrm>
        </p:spPr>
        <p:txBody>
          <a:bodyPr/>
          <a:lstStyle/>
          <a:p>
            <a:pPr>
              <a:spcBef>
                <a:spcPct val="40000"/>
              </a:spcBef>
            </a:pPr>
            <a:r>
              <a:rPr lang="ru-RU" sz="800">
                <a:solidFill>
                  <a:schemeClr val="bg1"/>
                </a:solidFill>
              </a:rPr>
              <a:t/>
            </a:r>
            <a:br>
              <a:rPr lang="ru-RU" sz="800">
                <a:solidFill>
                  <a:schemeClr val="bg1"/>
                </a:solidFill>
              </a:rPr>
            </a:br>
            <a:endParaRPr lang="ru-RU" sz="1800">
              <a:solidFill>
                <a:schemeClr val="bg1"/>
              </a:solidFill>
            </a:endParaRPr>
          </a:p>
        </p:txBody>
      </p:sp>
      <p:pic>
        <p:nvPicPr>
          <p:cNvPr id="7190" name="Picture 22" descr="000406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54088" y="1557338"/>
            <a:ext cx="3079750" cy="4103687"/>
          </a:xfrm>
          <a:prstGeom prst="rect">
            <a:avLst/>
          </a:prstGeom>
          <a:noFill/>
        </p:spPr>
      </p:pic>
      <p:sp>
        <p:nvSpPr>
          <p:cNvPr id="7191" name="Text Box 23"/>
          <p:cNvSpPr txBox="1">
            <a:spLocks noChangeArrowheads="1"/>
          </p:cNvSpPr>
          <p:nvPr/>
        </p:nvSpPr>
        <p:spPr bwMode="auto">
          <a:xfrm>
            <a:off x="900113" y="5734050"/>
            <a:ext cx="2881312" cy="611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Иоганн Кеплер </a:t>
            </a:r>
          </a:p>
          <a:p>
            <a:pPr algn="ctr"/>
            <a:r>
              <a:rPr lang="ru-RU" sz="16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(1571–1630</a:t>
            </a:r>
            <a:r>
              <a:rPr lang="ru-RU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</p:txBody>
      </p:sp>
      <p:pic>
        <p:nvPicPr>
          <p:cNvPr id="7192" name="Picture 24" descr="000404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3950" y="1557338"/>
            <a:ext cx="3078163" cy="4103687"/>
          </a:xfrm>
          <a:prstGeom prst="rect">
            <a:avLst/>
          </a:prstGeom>
          <a:noFill/>
        </p:spPr>
      </p:pic>
      <p:sp>
        <p:nvSpPr>
          <p:cNvPr id="7193" name="Text Box 25"/>
          <p:cNvSpPr txBox="1">
            <a:spLocks noChangeArrowheads="1"/>
          </p:cNvSpPr>
          <p:nvPr/>
        </p:nvSpPr>
        <p:spPr bwMode="auto">
          <a:xfrm>
            <a:off x="4859338" y="5734050"/>
            <a:ext cx="2881312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Тихо Браге </a:t>
            </a:r>
          </a:p>
          <a:p>
            <a:pPr algn="ctr"/>
            <a:r>
              <a:rPr lang="ru-RU" sz="16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(1546-1601)</a:t>
            </a:r>
          </a:p>
        </p:txBody>
      </p:sp>
      <p:sp>
        <p:nvSpPr>
          <p:cNvPr id="7194" name="Text Box 26"/>
          <p:cNvSpPr txBox="1">
            <a:spLocks noChangeArrowheads="1"/>
          </p:cNvSpPr>
          <p:nvPr/>
        </p:nvSpPr>
        <p:spPr bwMode="auto">
          <a:xfrm>
            <a:off x="0" y="260350"/>
            <a:ext cx="889248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 sz="2000" b="1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Иоганн Кеплер, изучая движение Марса по результатам многолетних наблюдений датского астронома Тихо Браге, обнаружил, что</a:t>
            </a:r>
            <a:br>
              <a:rPr lang="ru-RU" sz="2000" b="1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орбита Марса не окружность, а имеет вытянутую форму эллипса.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0"/>
            <a:ext cx="9144000" cy="3212976"/>
          </a:xfrm>
        </p:spPr>
        <p:txBody>
          <a:bodyPr>
            <a:noAutofit/>
          </a:bodyPr>
          <a:lstStyle/>
          <a:p>
            <a:pPr algn="just"/>
            <a:r>
              <a:rPr lang="ru-RU" sz="1600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Эллипс определяется</a:t>
            </a:r>
            <a:r>
              <a:rPr lang="ru-RU" sz="1600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 как геометрическое место точек, для которых сумма расстояний от двух заданных точек (фокусов F1 и F2) </a:t>
            </a:r>
            <a:br>
              <a:rPr lang="ru-RU" sz="1600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</a:br>
            <a:r>
              <a:rPr lang="ru-RU" sz="1600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есть величина постоянная и равная длине большой оси</a:t>
            </a:r>
            <a:r>
              <a:rPr lang="ru-RU" sz="1600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.</a:t>
            </a:r>
            <a:r>
              <a:rPr lang="ru-RU" sz="1600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/>
            </a:r>
            <a:br>
              <a:rPr lang="ru-RU" sz="1600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</a:br>
            <a:r>
              <a:rPr lang="ru-RU" sz="1600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 Линия, соединяющая любую точку эллипса с одним из его фокусов, </a:t>
            </a:r>
            <a:br>
              <a:rPr lang="ru-RU" sz="1600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</a:br>
            <a:r>
              <a:rPr lang="ru-RU" sz="1600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называется радиусом-вектором этой точки</a:t>
            </a:r>
            <a:r>
              <a:rPr lang="ru-RU" sz="1600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.</a:t>
            </a:r>
            <a:r>
              <a:rPr lang="ru-RU" sz="1600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/>
            </a:r>
            <a:br>
              <a:rPr lang="ru-RU" sz="1600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</a:br>
            <a:r>
              <a:rPr lang="ru-RU" sz="1600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Степень отличия эллипса от окружности характеризует его эксцентриситет </a:t>
            </a:r>
            <a:r>
              <a:rPr lang="ru-RU" sz="1600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, </a:t>
            </a:r>
            <a:r>
              <a:rPr lang="ru-RU" sz="1600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/>
            </a:r>
            <a:br>
              <a:rPr lang="ru-RU" sz="1600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</a:br>
            <a:r>
              <a:rPr lang="ru-RU" sz="1600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равный отношению расстояний между фокусами к большой оси:</a:t>
            </a:r>
            <a:br>
              <a:rPr lang="ru-RU" sz="1600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</a:br>
            <a:r>
              <a:rPr lang="ru-RU" sz="1600" i="1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е=</a:t>
            </a:r>
            <a:r>
              <a:rPr lang="en-US" sz="1600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F1F2</a:t>
            </a:r>
            <a:r>
              <a:rPr lang="ru-RU" sz="1600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/</a:t>
            </a:r>
            <a:r>
              <a:rPr lang="en-US" sz="1600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A1A2</a:t>
            </a:r>
            <a:r>
              <a:rPr lang="ru-RU" sz="1600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,   при</a:t>
            </a:r>
            <a:r>
              <a:rPr lang="ru-RU" sz="1600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 совпадении фокусов </a:t>
            </a:r>
            <a:r>
              <a:rPr lang="ru-RU" sz="1600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  (е=0)эллипс</a:t>
            </a:r>
            <a:r>
              <a:rPr lang="ru-RU" sz="1600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 превращается в окружность.</a:t>
            </a:r>
            <a:r>
              <a:rPr lang="ru-RU" sz="1600" i="1" kern="7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/>
            </a:r>
            <a:br>
              <a:rPr lang="ru-RU" sz="1600" i="1" kern="7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</a:br>
            <a:r>
              <a:rPr lang="ru-RU" sz="1600" i="1" kern="700" cap="none" dirty="0">
                <a:ln>
                  <a:noFill/>
                </a:ln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600" i="1" kern="700" cap="none" dirty="0">
                <a:ln>
                  <a:noFill/>
                </a:ln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1600" i="1" kern="700" cap="none" dirty="0">
              <a:ln>
                <a:noFill/>
              </a:ln>
              <a:solidFill>
                <a:srgbClr val="A5002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197" name="Picture 5" descr="120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3429000"/>
            <a:ext cx="4224468" cy="3168352"/>
          </a:xfrm>
          <a:prstGeom prst="rect">
            <a:avLst/>
          </a:prstGeom>
          <a:noFill/>
        </p:spPr>
      </p:pic>
      <p:sp>
        <p:nvSpPr>
          <p:cNvPr id="8198" name="Rectangle 6"/>
          <p:cNvSpPr>
            <a:spLocks noChangeArrowheads="1"/>
          </p:cNvSpPr>
          <p:nvPr/>
        </p:nvSpPr>
        <p:spPr bwMode="auto">
          <a:xfrm>
            <a:off x="0" y="2133600"/>
            <a:ext cx="9324975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spcBef>
                <a:spcPct val="40000"/>
              </a:spcBef>
            </a:pPr>
            <a:endParaRPr lang="ru-RU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188641"/>
            <a:ext cx="9144000" cy="864096"/>
          </a:xfrm>
        </p:spPr>
        <p:txBody>
          <a:bodyPr/>
          <a:lstStyle/>
          <a:p>
            <a:pPr algn="just">
              <a:lnSpc>
                <a:spcPct val="120000"/>
              </a:lnSpc>
              <a:spcBef>
                <a:spcPct val="40000"/>
              </a:spcBef>
            </a:pPr>
            <a:r>
              <a:rPr lang="ru-RU" sz="1800" i="1" dirty="0">
                <a:solidFill>
                  <a:srgbClr val="FFC000"/>
                </a:solidFill>
              </a:rPr>
              <a:t>Кеплер исследовал движения всех известных в то время планет</a:t>
            </a:r>
            <a:br>
              <a:rPr lang="ru-RU" sz="1800" i="1" dirty="0">
                <a:solidFill>
                  <a:srgbClr val="FFC000"/>
                </a:solidFill>
              </a:rPr>
            </a:br>
            <a:r>
              <a:rPr lang="ru-RU" sz="1800" i="1" dirty="0">
                <a:solidFill>
                  <a:srgbClr val="FFC000"/>
                </a:solidFill>
              </a:rPr>
              <a:t> и </a:t>
            </a:r>
            <a:r>
              <a:rPr lang="ru-RU" sz="1800" i="1" dirty="0" smtClean="0">
                <a:solidFill>
                  <a:srgbClr val="FFC000"/>
                </a:solidFill>
              </a:rPr>
              <a:t> </a:t>
            </a:r>
            <a:r>
              <a:rPr lang="ru-RU" sz="1800" i="1" dirty="0">
                <a:solidFill>
                  <a:srgbClr val="FFC000"/>
                </a:solidFill>
              </a:rPr>
              <a:t>вывел три закона движения планет относительно Солнца.</a:t>
            </a:r>
          </a:p>
        </p:txBody>
      </p:sp>
      <p:sp>
        <p:nvSpPr>
          <p:cNvPr id="28680" name="Text Box 8"/>
          <p:cNvSpPr txBox="1">
            <a:spLocks noChangeArrowheads="1"/>
          </p:cNvSpPr>
          <p:nvPr/>
        </p:nvSpPr>
        <p:spPr bwMode="auto">
          <a:xfrm>
            <a:off x="0" y="1700808"/>
            <a:ext cx="4321175" cy="1298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110000"/>
              </a:lnSpc>
              <a:spcBef>
                <a:spcPct val="40000"/>
              </a:spcBef>
            </a:pPr>
            <a:r>
              <a:rPr lang="ru-RU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Эти законы применимы не только</a:t>
            </a:r>
            <a:br>
              <a:rPr lang="ru-RU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ru-RU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к движению планет, </a:t>
            </a:r>
            <a:br>
              <a:rPr lang="ru-RU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ru-RU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но и к движению их естественных и искусственных спутников.</a:t>
            </a:r>
          </a:p>
        </p:txBody>
      </p:sp>
      <p:pic>
        <p:nvPicPr>
          <p:cNvPr id="28682" name="Picture 10"/>
          <p:cNvPicPr>
            <a:picLocks noChangeAspect="1" noChangeArrowheads="1"/>
          </p:cNvPicPr>
          <p:nvPr/>
        </p:nvPicPr>
        <p:blipFill>
          <a:blip r:embed="rId2" cstate="print"/>
          <a:srcRect l="2112" t="2965"/>
          <a:stretch>
            <a:fillRect/>
          </a:stretch>
        </p:blipFill>
        <p:spPr bwMode="auto">
          <a:xfrm>
            <a:off x="3851920" y="3064488"/>
            <a:ext cx="4680893" cy="3305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764704"/>
            <a:ext cx="9144000" cy="864096"/>
          </a:xfrm>
        </p:spPr>
        <p:txBody>
          <a:bodyPr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/>
          <a:p>
            <a:pPr algn="r"/>
            <a:r>
              <a:rPr lang="ru-RU" sz="1800" dirty="0">
                <a:solidFill>
                  <a:srgbClr val="A50021"/>
                </a:solidFill>
              </a:rPr>
              <a:t>Каждая планета движется по эллипсу, </a:t>
            </a:r>
            <a:br>
              <a:rPr lang="ru-RU" sz="1800" dirty="0">
                <a:solidFill>
                  <a:srgbClr val="A50021"/>
                </a:solidFill>
              </a:rPr>
            </a:br>
            <a:r>
              <a:rPr lang="ru-RU" sz="1800" dirty="0">
                <a:solidFill>
                  <a:srgbClr val="A50021"/>
                </a:solidFill>
              </a:rPr>
              <a:t>в одном из фокусов которого находится Солнце.</a:t>
            </a:r>
            <a:r>
              <a:rPr lang="ru-RU" sz="1800" i="1" dirty="0">
                <a:solidFill>
                  <a:srgbClr val="A50021"/>
                </a:solidFill>
              </a:rPr>
              <a:t/>
            </a:r>
            <a:br>
              <a:rPr lang="ru-RU" sz="1800" i="1" dirty="0">
                <a:solidFill>
                  <a:srgbClr val="A50021"/>
                </a:solidFill>
              </a:rPr>
            </a:br>
            <a:endParaRPr lang="ru-RU" sz="1800" dirty="0">
              <a:solidFill>
                <a:srgbClr val="A50021"/>
              </a:solidFill>
            </a:endParaRPr>
          </a:p>
        </p:txBody>
      </p:sp>
      <p:sp>
        <p:nvSpPr>
          <p:cNvPr id="18435" name="Text Box 3"/>
          <p:cNvSpPr txBox="1">
            <a:spLocks noChangeArrowheads="1"/>
          </p:cNvSpPr>
          <p:nvPr/>
        </p:nvSpPr>
        <p:spPr bwMode="auto">
          <a:xfrm>
            <a:off x="0" y="260350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 sz="28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Первый закон Кеплера:</a:t>
            </a:r>
          </a:p>
        </p:txBody>
      </p:sp>
      <p:pic>
        <p:nvPicPr>
          <p:cNvPr id="6" name="Рисунок 5" descr="Иллюстрация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916832"/>
            <a:ext cx="7488832" cy="4536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2" name="Text Box 6"/>
          <p:cNvSpPr txBox="1">
            <a:spLocks noChangeArrowheads="1"/>
          </p:cNvSpPr>
          <p:nvPr/>
        </p:nvSpPr>
        <p:spPr bwMode="auto">
          <a:xfrm>
            <a:off x="0" y="260350"/>
            <a:ext cx="9144000" cy="1920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20000"/>
              </a:spcBef>
            </a:pPr>
            <a:r>
              <a:rPr lang="ru-RU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Большая полуось орбиты планеты – это ее среднее расстояние от Солнца</a:t>
            </a:r>
            <a:r>
              <a:rPr lang="ru-RU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1000" b="1" dirty="0">
              <a:solidFill>
                <a:srgbClr val="A5002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spcBef>
                <a:spcPct val="20000"/>
              </a:spcBef>
            </a:pPr>
            <a:r>
              <a:rPr lang="ru-RU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Среднее расстояние Земли от Солнца принято в астрономии за единицу расстояния и называется </a:t>
            </a:r>
            <a:r>
              <a:rPr lang="ru-RU" b="1" i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астрономической единицей</a:t>
            </a:r>
            <a:r>
              <a:rPr lang="ru-RU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ru-RU" sz="1000" b="1" dirty="0">
              <a:solidFill>
                <a:srgbClr val="A5002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spcBef>
                <a:spcPct val="20000"/>
              </a:spcBef>
            </a:pPr>
            <a:r>
              <a:rPr lang="ru-RU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</a:t>
            </a:r>
            <a:r>
              <a:rPr lang="ru-RU" b="1" dirty="0" err="1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а.е</a:t>
            </a:r>
            <a:r>
              <a:rPr lang="ru-RU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= 149 600 000 км</a:t>
            </a:r>
            <a:r>
              <a:rPr lang="ru-RU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1000" b="1" dirty="0">
              <a:solidFill>
                <a:srgbClr val="A5002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spcBef>
                <a:spcPct val="20000"/>
              </a:spcBef>
            </a:pPr>
            <a:r>
              <a:rPr lang="ru-RU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Ближайшую к Солнцу точку орбиты называют перигелием </a:t>
            </a:r>
            <a:r>
              <a:rPr lang="ru-RU" b="1" i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(греч. пери – возле, около; Гелиос – Солнце),</a:t>
            </a:r>
            <a:r>
              <a:rPr lang="ru-RU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а наиболее удаленную – афелием </a:t>
            </a:r>
            <a:r>
              <a:rPr lang="ru-RU" b="1" i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(греч. </a:t>
            </a:r>
            <a:r>
              <a:rPr lang="ru-RU" b="1" i="1" dirty="0" err="1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апо</a:t>
            </a:r>
            <a:r>
              <a:rPr lang="ru-RU" b="1" i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вдали).</a:t>
            </a:r>
          </a:p>
        </p:txBody>
      </p:sp>
      <p:pic>
        <p:nvPicPr>
          <p:cNvPr id="9224" name="Picture 8" descr="Рисунок2 cop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4075" y="2852738"/>
            <a:ext cx="5059363" cy="33591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0"/>
            <a:ext cx="9144000" cy="836613"/>
          </a:xfrm>
        </p:spPr>
        <p:txBody>
          <a:bodyPr/>
          <a:lstStyle/>
          <a:p>
            <a:pPr algn="just"/>
            <a:r>
              <a:rPr lang="ru-RU" sz="1800" i="1" dirty="0">
                <a:solidFill>
                  <a:srgbClr val="FFC000"/>
                </a:solidFill>
              </a:rPr>
              <a:t>Орбиты планет – эллипсы, мало отличающиеся от окружностей, </a:t>
            </a:r>
            <a:br>
              <a:rPr lang="ru-RU" sz="1800" i="1" dirty="0">
                <a:solidFill>
                  <a:srgbClr val="FFC000"/>
                </a:solidFill>
              </a:rPr>
            </a:br>
            <a:r>
              <a:rPr lang="ru-RU" sz="1800" i="1" dirty="0">
                <a:solidFill>
                  <a:srgbClr val="FFC000"/>
                </a:solidFill>
              </a:rPr>
              <a:t>так как их эксцентриситеты малы.</a:t>
            </a:r>
          </a:p>
        </p:txBody>
      </p:sp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81075"/>
            <a:ext cx="3132138" cy="278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9" name="Picture 5" descr="2403"/>
          <p:cNvPicPr>
            <a:picLocks noChangeAspect="1" noChangeArrowheads="1"/>
          </p:cNvPicPr>
          <p:nvPr/>
        </p:nvPicPr>
        <p:blipFill>
          <a:blip r:embed="rId3" cstate="print"/>
          <a:srcRect l="50597"/>
          <a:stretch>
            <a:fillRect/>
          </a:stretch>
        </p:blipFill>
        <p:spPr bwMode="auto">
          <a:xfrm>
            <a:off x="2555776" y="4230687"/>
            <a:ext cx="2595563" cy="2627313"/>
          </a:xfrm>
          <a:prstGeom prst="rect">
            <a:avLst/>
          </a:prstGeom>
          <a:noFill/>
        </p:spPr>
      </p:pic>
      <p:pic>
        <p:nvPicPr>
          <p:cNvPr id="11271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19700" y="3048000"/>
            <a:ext cx="39243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72" name="Picture 8" descr="2403"/>
          <p:cNvPicPr>
            <a:picLocks noChangeAspect="1" noChangeArrowheads="1"/>
          </p:cNvPicPr>
          <p:nvPr/>
        </p:nvPicPr>
        <p:blipFill>
          <a:blip r:embed="rId3" cstate="print"/>
          <a:srcRect r="49986"/>
          <a:stretch>
            <a:fillRect/>
          </a:stretch>
        </p:blipFill>
        <p:spPr bwMode="auto">
          <a:xfrm>
            <a:off x="3059832" y="1052736"/>
            <a:ext cx="2560638" cy="25923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Вера\Downloads\foto163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05000" y="0"/>
            <a:ext cx="7239000" cy="3140968"/>
          </a:xfrm>
        </p:spPr>
        <p:txBody>
          <a:bodyPr/>
          <a:lstStyle/>
          <a:p>
            <a:pPr>
              <a:buNone/>
            </a:pPr>
            <a:r>
              <a:rPr lang="ru-RU" sz="2800" b="1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«Ни одно животное не станет смотреть вверх…Только  это нелепое создание – человек тратит время попусту, глазея на небо.»</a:t>
            </a:r>
          </a:p>
          <a:p>
            <a:pPr algn="r">
              <a:buNone/>
            </a:pPr>
            <a:r>
              <a:rPr lang="ru-RU" sz="2800" b="1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                                                 Герберт Уэллс</a:t>
            </a:r>
          </a:p>
          <a:p>
            <a:endParaRPr lang="ru-RU" b="1" i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908050"/>
            <a:ext cx="9144000" cy="792758"/>
          </a:xfrm>
        </p:spPr>
        <p:txBody>
          <a:bodyPr>
            <a:normAutofit fontScale="90000"/>
          </a:bodyPr>
          <a:lstStyle/>
          <a:p>
            <a:pPr algn="r"/>
            <a:r>
              <a:rPr lang="ru-RU" sz="1800" dirty="0">
                <a:solidFill>
                  <a:srgbClr val="A50021"/>
                </a:solidFill>
              </a:rPr>
              <a:t>Радиус-вектор планеты за равные промежутки времени</a:t>
            </a:r>
            <a:br>
              <a:rPr lang="ru-RU" sz="1800" dirty="0">
                <a:solidFill>
                  <a:srgbClr val="A50021"/>
                </a:solidFill>
              </a:rPr>
            </a:br>
            <a:r>
              <a:rPr lang="ru-RU" sz="1800" dirty="0">
                <a:solidFill>
                  <a:srgbClr val="A50021"/>
                </a:solidFill>
              </a:rPr>
              <a:t> описывает равные площади. </a:t>
            </a:r>
            <a:r>
              <a:rPr lang="ru-RU" sz="1800" i="1" dirty="0">
                <a:solidFill>
                  <a:srgbClr val="A50021"/>
                </a:solidFill>
              </a:rPr>
              <a:t/>
            </a:r>
            <a:br>
              <a:rPr lang="ru-RU" sz="1800" i="1" dirty="0">
                <a:solidFill>
                  <a:srgbClr val="A50021"/>
                </a:solidFill>
              </a:rPr>
            </a:br>
            <a:endParaRPr lang="ru-RU" sz="1800" i="1" dirty="0">
              <a:solidFill>
                <a:srgbClr val="A50021"/>
              </a:solidFill>
            </a:endParaRPr>
          </a:p>
        </p:txBody>
      </p:sp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0" y="260350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Второй закон Кеплера (закон равных площадей):</a:t>
            </a:r>
          </a:p>
        </p:txBody>
      </p:sp>
      <p:pic>
        <p:nvPicPr>
          <p:cNvPr id="16388" name="Picture 4" descr="1344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3" y="2420888"/>
            <a:ext cx="6807049" cy="374312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9" name="Picture 9" descr="Рисунок1"/>
          <p:cNvPicPr>
            <a:picLocks noChangeAspect="1" noChangeArrowheads="1"/>
          </p:cNvPicPr>
          <p:nvPr/>
        </p:nvPicPr>
        <p:blipFill>
          <a:blip r:embed="rId2" cstate="print"/>
          <a:srcRect l="2063" t="1945" b="1945"/>
          <a:stretch>
            <a:fillRect/>
          </a:stretch>
        </p:blipFill>
        <p:spPr bwMode="auto">
          <a:xfrm>
            <a:off x="2555776" y="1412776"/>
            <a:ext cx="4968875" cy="3168650"/>
          </a:xfrm>
          <a:prstGeom prst="rect">
            <a:avLst/>
          </a:prstGeom>
          <a:noFill/>
        </p:spPr>
      </p:pic>
      <p:sp>
        <p:nvSpPr>
          <p:cNvPr id="20490" name="Text Box 10"/>
          <p:cNvSpPr txBox="1">
            <a:spLocks noChangeArrowheads="1"/>
          </p:cNvSpPr>
          <p:nvPr/>
        </p:nvSpPr>
        <p:spPr bwMode="auto">
          <a:xfrm>
            <a:off x="971600" y="2780928"/>
            <a:ext cx="158412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Перигелий</a:t>
            </a:r>
          </a:p>
        </p:txBody>
      </p:sp>
      <p:sp>
        <p:nvSpPr>
          <p:cNvPr id="20491" name="Text Box 11"/>
          <p:cNvSpPr txBox="1">
            <a:spLocks noChangeArrowheads="1"/>
          </p:cNvSpPr>
          <p:nvPr/>
        </p:nvSpPr>
        <p:spPr bwMode="auto">
          <a:xfrm>
            <a:off x="7596336" y="2780928"/>
            <a:ext cx="154766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Афелий</a:t>
            </a:r>
          </a:p>
        </p:txBody>
      </p:sp>
      <p:sp>
        <p:nvSpPr>
          <p:cNvPr id="20492" name="Text Box 12"/>
          <p:cNvSpPr txBox="1">
            <a:spLocks noChangeArrowheads="1"/>
          </p:cNvSpPr>
          <p:nvPr/>
        </p:nvSpPr>
        <p:spPr bwMode="auto">
          <a:xfrm>
            <a:off x="2627313" y="2565400"/>
            <a:ext cx="50323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400">
                <a:solidFill>
                  <a:srgbClr val="CCFFFF"/>
                </a:solidFill>
              </a:rPr>
              <a:t>М</a:t>
            </a:r>
            <a:r>
              <a:rPr lang="ru-RU" sz="1400" baseline="-25000">
                <a:solidFill>
                  <a:srgbClr val="CCFFFF"/>
                </a:solidFill>
              </a:rPr>
              <a:t>1</a:t>
            </a:r>
          </a:p>
        </p:txBody>
      </p:sp>
      <p:sp>
        <p:nvSpPr>
          <p:cNvPr id="20493" name="Text Box 13"/>
          <p:cNvSpPr txBox="1">
            <a:spLocks noChangeArrowheads="1"/>
          </p:cNvSpPr>
          <p:nvPr/>
        </p:nvSpPr>
        <p:spPr bwMode="auto">
          <a:xfrm>
            <a:off x="3851275" y="1268413"/>
            <a:ext cx="50323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400">
                <a:solidFill>
                  <a:srgbClr val="CCFFFF"/>
                </a:solidFill>
              </a:rPr>
              <a:t>М</a:t>
            </a:r>
            <a:r>
              <a:rPr lang="ru-RU" sz="1400" baseline="-25000">
                <a:solidFill>
                  <a:srgbClr val="CCFFFF"/>
                </a:solidFill>
              </a:rPr>
              <a:t>2</a:t>
            </a:r>
          </a:p>
        </p:txBody>
      </p:sp>
      <p:sp>
        <p:nvSpPr>
          <p:cNvPr id="20494" name="Text Box 14"/>
          <p:cNvSpPr txBox="1">
            <a:spLocks noChangeArrowheads="1"/>
          </p:cNvSpPr>
          <p:nvPr/>
        </p:nvSpPr>
        <p:spPr bwMode="auto">
          <a:xfrm>
            <a:off x="6804025" y="2060575"/>
            <a:ext cx="50323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400">
                <a:solidFill>
                  <a:srgbClr val="CCFFFF"/>
                </a:solidFill>
              </a:rPr>
              <a:t>М</a:t>
            </a:r>
            <a:r>
              <a:rPr lang="ru-RU" sz="1400" baseline="-25000">
                <a:solidFill>
                  <a:srgbClr val="CCFFFF"/>
                </a:solidFill>
              </a:rPr>
              <a:t>3</a:t>
            </a:r>
          </a:p>
        </p:txBody>
      </p:sp>
      <p:sp>
        <p:nvSpPr>
          <p:cNvPr id="20495" name="Text Box 15"/>
          <p:cNvSpPr txBox="1">
            <a:spLocks noChangeArrowheads="1"/>
          </p:cNvSpPr>
          <p:nvPr/>
        </p:nvSpPr>
        <p:spPr bwMode="auto">
          <a:xfrm>
            <a:off x="7019925" y="2636838"/>
            <a:ext cx="50323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400">
                <a:solidFill>
                  <a:srgbClr val="CCFFFF"/>
                </a:solidFill>
              </a:rPr>
              <a:t>М</a:t>
            </a:r>
            <a:r>
              <a:rPr lang="ru-RU" sz="1400" baseline="-25000">
                <a:solidFill>
                  <a:srgbClr val="CCFFFF"/>
                </a:solidFill>
              </a:rPr>
              <a:t>4</a:t>
            </a:r>
          </a:p>
        </p:txBody>
      </p:sp>
      <p:sp>
        <p:nvSpPr>
          <p:cNvPr id="20496" name="Text Box 16"/>
          <p:cNvSpPr txBox="1">
            <a:spLocks noChangeArrowheads="1"/>
          </p:cNvSpPr>
          <p:nvPr/>
        </p:nvSpPr>
        <p:spPr bwMode="auto">
          <a:xfrm>
            <a:off x="0" y="260350"/>
            <a:ext cx="8964613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 sz="2000" b="1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Планеты движутся вокруг Солнца неравномерно:</a:t>
            </a:r>
          </a:p>
          <a:p>
            <a:pPr algn="just">
              <a:spcBef>
                <a:spcPct val="50000"/>
              </a:spcBef>
            </a:pPr>
            <a:r>
              <a:rPr lang="ru-RU" sz="2000" b="1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линейная скорость планет вблизи перигелия больше, чем вблизи афелия.</a:t>
            </a:r>
          </a:p>
        </p:txBody>
      </p:sp>
      <p:sp>
        <p:nvSpPr>
          <p:cNvPr id="20498" name="Text Box 18"/>
          <p:cNvSpPr txBox="1">
            <a:spLocks noChangeArrowheads="1"/>
          </p:cNvSpPr>
          <p:nvPr/>
        </p:nvSpPr>
        <p:spPr bwMode="auto">
          <a:xfrm>
            <a:off x="539552" y="4868862"/>
            <a:ext cx="8353623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 i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У Марса вблизи перигелия скорость равна 26,5 км/с, а около афелия - 22 </a:t>
            </a:r>
            <a:r>
              <a:rPr lang="ru-RU" b="1" i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км/с. У </a:t>
            </a:r>
            <a:r>
              <a:rPr lang="ru-RU" b="1" i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некоторых комет орбиты настолько вытянуты, что вблизи Солнца их скорость доходит до 500 км/с, а в афелии снижается до 1 см/с.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3528" y="764704"/>
            <a:ext cx="8820472" cy="648072"/>
          </a:xfrm>
        </p:spPr>
        <p:txBody>
          <a:bodyPr>
            <a:normAutofit/>
          </a:bodyPr>
          <a:lstStyle/>
          <a:p>
            <a:pPr algn="r"/>
            <a:r>
              <a:rPr lang="ru-RU" sz="1800" dirty="0">
                <a:solidFill>
                  <a:srgbClr val="A50021"/>
                </a:solidFill>
              </a:rPr>
              <a:t>Квадраты </a:t>
            </a:r>
            <a:r>
              <a:rPr lang="ru-RU" sz="1800" dirty="0" smtClean="0">
                <a:solidFill>
                  <a:srgbClr val="A50021"/>
                </a:solidFill>
              </a:rPr>
              <a:t>периодов </a:t>
            </a:r>
            <a:r>
              <a:rPr lang="ru-RU" sz="1800" dirty="0">
                <a:solidFill>
                  <a:srgbClr val="A50021"/>
                </a:solidFill>
              </a:rPr>
              <a:t>обращений двух планет относятся</a:t>
            </a:r>
            <a:br>
              <a:rPr lang="ru-RU" sz="1800" dirty="0">
                <a:solidFill>
                  <a:srgbClr val="A50021"/>
                </a:solidFill>
              </a:rPr>
            </a:br>
            <a:r>
              <a:rPr lang="ru-RU" sz="1800" dirty="0">
                <a:solidFill>
                  <a:srgbClr val="A50021"/>
                </a:solidFill>
              </a:rPr>
              <a:t> как кубы больших полуосей их орбит:</a:t>
            </a:r>
          </a:p>
        </p:txBody>
      </p:sp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0" y="188640"/>
            <a:ext cx="590525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Третий закон Кеплера:</a:t>
            </a:r>
          </a:p>
        </p:txBody>
      </p:sp>
      <p:pic>
        <p:nvPicPr>
          <p:cNvPr id="17412" name="Picture 4" descr="134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96336" y="1484784"/>
            <a:ext cx="1331912" cy="1000125"/>
          </a:xfrm>
          <a:prstGeom prst="rect">
            <a:avLst/>
          </a:prstGeom>
          <a:noFill/>
        </p:spPr>
      </p:pic>
      <p:pic>
        <p:nvPicPr>
          <p:cNvPr id="7" name="Рисунок 6" descr="http://astrogalaxy.ru/foto001/foto0033-m.JPG">
            <a:hlinkClick r:id="rId3" tgtFrame="&quot;_blank&quot;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2564904"/>
            <a:ext cx="5688632" cy="4032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1115616" y="2852936"/>
            <a:ext cx="3240360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Среднее расстояние планет от солнца, </a:t>
            </a:r>
            <a:r>
              <a:rPr lang="ru-RU" dirty="0" err="1" smtClean="0"/>
              <a:t>а.е</a:t>
            </a:r>
            <a:r>
              <a:rPr lang="ru-RU" dirty="0" smtClean="0"/>
              <a:t>. 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547664" y="6165304"/>
            <a:ext cx="3240360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Период обращения планет, лет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32656"/>
            <a:ext cx="8686800" cy="634082"/>
          </a:xfrm>
        </p:spPr>
        <p:txBody>
          <a:bodyPr>
            <a:noAutofit/>
          </a:bodyPr>
          <a:lstStyle/>
          <a:p>
            <a:pPr algn="just"/>
            <a:r>
              <a:rPr lang="ru-RU" sz="2800" i="1" dirty="0" smtClean="0">
                <a:solidFill>
                  <a:srgbClr val="FFC000"/>
                </a:solidFill>
              </a:rPr>
              <a:t>Движение искусственных спутников Земли</a:t>
            </a:r>
            <a:br>
              <a:rPr lang="ru-RU" sz="2800" i="1" dirty="0" smtClean="0">
                <a:solidFill>
                  <a:srgbClr val="FFC000"/>
                </a:solidFill>
              </a:rPr>
            </a:br>
            <a:endParaRPr lang="ru-RU" sz="2800" i="1" dirty="0">
              <a:solidFill>
                <a:srgbClr val="FFC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2132856"/>
            <a:ext cx="302433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Законы Кеплера применимы не только к планетам, но и к искусственным спутникам.</a:t>
            </a:r>
            <a:endParaRPr lang="ru-RU" b="1" dirty="0">
              <a:solidFill>
                <a:srgbClr val="A5002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1026" name="Picture 2" descr="http://rpp.nashaucheba.ru/pars_docs/refs/31/30251/img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35830" y="1556792"/>
            <a:ext cx="6108170" cy="53012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just"/>
            <a:r>
              <a:rPr lang="ru-RU" i="1" dirty="0" smtClean="0">
                <a:solidFill>
                  <a:srgbClr val="FFC000"/>
                </a:solidFill>
              </a:rPr>
              <a:t>Литература и другие источники</a:t>
            </a:r>
            <a:endParaRPr lang="ru-RU" i="1" dirty="0">
              <a:solidFill>
                <a:srgbClr val="FFC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51510" indent="-514350">
              <a:buFont typeface="+mj-lt"/>
              <a:buAutoNum type="arabicPeriod"/>
            </a:pP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Энциклопедический словарь юного математика Издательство: Педагогика, 1985г.</a:t>
            </a:r>
          </a:p>
          <a:p>
            <a:pPr marL="651510" indent="-514350">
              <a:buFont typeface="+mj-lt"/>
              <a:buAutoNum type="arabicPeriod"/>
            </a:pP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Энциклопедия для детей. Астрономия. Издательство: </a:t>
            </a:r>
            <a:r>
              <a:rPr lang="ru-RU" b="1" dirty="0" err="1" smtClean="0">
                <a:solidFill>
                  <a:schemeClr val="accent5">
                    <a:lumMod val="50000"/>
                  </a:schemeClr>
                </a:solidFill>
              </a:rPr>
              <a:t>Аванта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, 1998</a:t>
            </a:r>
          </a:p>
          <a:p>
            <a:pPr marL="651510" indent="-514350">
              <a:buFont typeface="+mj-lt"/>
              <a:buAutoNum type="arabicPeriod"/>
            </a:pP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Интернет -ресурсы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: </a:t>
            </a:r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Arial" charset="0"/>
              </a:rPr>
              <a:t/>
            </a:r>
            <a:b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Arial" charset="0"/>
              </a:rPr>
            </a:b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Arial" charset="0"/>
              </a:rPr>
              <a:t>  </a:t>
            </a:r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Arial" charset="0"/>
                <a:hlinkClick r:id="rId2"/>
              </a:rPr>
              <a:t>www.narod.ru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Arial" charset="0"/>
              </a:rPr>
              <a:t/>
            </a:r>
            <a:b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Arial" charset="0"/>
              </a:rPr>
            </a:b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ru-RU" b="1" dirty="0" smtClean="0">
                <a:hlinkClick r:id="rId3"/>
              </a:rPr>
              <a:t>"Открытая астрономия </a:t>
            </a:r>
            <a:r>
              <a:rPr lang="ru-RU" b="1" dirty="0" smtClean="0">
                <a:hlinkClick r:id="rId3"/>
              </a:rPr>
              <a:t>2.5«</a:t>
            </a:r>
            <a:endParaRPr lang="ru-RU" b="1" dirty="0" smtClean="0"/>
          </a:p>
          <a:p>
            <a:pPr marL="651510" indent="-514350">
              <a:buNone/>
            </a:pPr>
            <a:r>
              <a:rPr lang="ru-RU" b="1" dirty="0" smtClean="0"/>
              <a:t> </a:t>
            </a:r>
            <a:r>
              <a:rPr lang="ru-RU" b="1" dirty="0" smtClean="0"/>
              <a:t>       </a:t>
            </a:r>
            <a:r>
              <a:rPr lang="ru-RU" b="1" dirty="0" smtClean="0">
                <a:hlinkClick r:id="rId4"/>
              </a:rPr>
              <a:t>"ООО "ФИЗИКОН" </a:t>
            </a:r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Arial" charset="0"/>
              </a:rPr>
              <a:t/>
            </a:r>
            <a:b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Arial" charset="0"/>
              </a:rPr>
            </a:b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Arial" charset="0"/>
              </a:rPr>
              <a:t>  </a:t>
            </a:r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Arial" charset="0"/>
              </a:rPr>
              <a:t/>
            </a:r>
            <a:b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Arial" charset="0"/>
              </a:rPr>
            </a:br>
            <a:endParaRPr lang="ru-RU" b="1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Вера\Downloads\fotografii-zvezdnogo-neba-0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610154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0"/>
            <a:ext cx="7776864" cy="2952328"/>
          </a:xfrm>
        </p:spPr>
        <p:txBody>
          <a:bodyPr>
            <a:noAutofit/>
          </a:bodyPr>
          <a:lstStyle/>
          <a:p>
            <a:pPr algn="just"/>
            <a:r>
              <a:rPr lang="ru-RU" sz="3200" i="1" dirty="0" smtClean="0">
                <a:solidFill>
                  <a:srgbClr val="FFC000"/>
                </a:solidFill>
              </a:rPr>
              <a:t>Одни просто смотрели, другие же старались дать увиденному объяснение, произвести расчеты, определить закономерности, сделать выводы</a:t>
            </a:r>
            <a:endParaRPr lang="ru-RU" sz="3200" i="1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9" descr="SN_0"/>
          <p:cNvPicPr>
            <a:picLocks noGrp="1" noChangeAspect="1" noChangeArrowheads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1043608" y="1006475"/>
            <a:ext cx="7917091" cy="5851525"/>
          </a:xfrm>
          <a:noFill/>
        </p:spPr>
      </p:pic>
      <p:sp>
        <p:nvSpPr>
          <p:cNvPr id="3075" name="Text Box 10"/>
          <p:cNvSpPr txBox="1">
            <a:spLocks noChangeArrowheads="1"/>
          </p:cNvSpPr>
          <p:nvPr/>
        </p:nvSpPr>
        <p:spPr bwMode="auto">
          <a:xfrm>
            <a:off x="0" y="0"/>
            <a:ext cx="9144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Вид неба осенним вечером над северным горизонтом.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6" descr="SN_12"/>
          <p:cNvPicPr>
            <a:picLocks noGrp="1" noChangeAspect="1" noChangeArrowheads="1"/>
          </p:cNvPicPr>
          <p:nvPr>
            <p:ph/>
          </p:nvPr>
        </p:nvPicPr>
        <p:blipFill>
          <a:blip r:embed="rId3" cstate="print"/>
          <a:stretch>
            <a:fillRect/>
          </a:stretch>
        </p:blipFill>
        <p:spPr>
          <a:xfrm>
            <a:off x="395536" y="1052736"/>
            <a:ext cx="7917091" cy="5635501"/>
          </a:xfrm>
          <a:noFill/>
        </p:spPr>
      </p:pic>
      <p:sp>
        <p:nvSpPr>
          <p:cNvPr id="18435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Осенними вечерами на западе хорошо виден осенне-летний треугольник</a:t>
            </a:r>
            <a:r>
              <a:rPr lang="ru-RU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RS_spring_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9144000" cy="681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9" name="Text Box 3"/>
          <p:cNvSpPr txBox="1">
            <a:spLocks noChangeArrowheads="1"/>
          </p:cNvSpPr>
          <p:nvPr/>
        </p:nvSpPr>
        <p:spPr bwMode="auto">
          <a:xfrm>
            <a:off x="0" y="0"/>
            <a:ext cx="284635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Весеннее небо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42875"/>
            <a:ext cx="9144000" cy="1269901"/>
          </a:xfrm>
        </p:spPr>
        <p:txBody>
          <a:bodyPr>
            <a:normAutofit fontScale="90000"/>
          </a:bodyPr>
          <a:lstStyle/>
          <a:p>
            <a:pPr algn="just" eaLnBrk="1" fontAlgn="auto" hangingPunct="1">
              <a:spcAft>
                <a:spcPts val="0"/>
              </a:spcAft>
              <a:defRPr/>
            </a:pPr>
            <a:r>
              <a:rPr sz="3200" i="1" dirty="0" smtClean="0">
                <a:solidFill>
                  <a:srgbClr val="FFC000"/>
                </a:solidFill>
              </a:rPr>
              <a:t>Планета-это небесное тело, не испускающее собственного света, а отражающее свет Солнца</a:t>
            </a:r>
            <a:endParaRPr sz="3200" i="1" dirty="0">
              <a:solidFill>
                <a:srgbClr val="FFC000"/>
              </a:solidFill>
            </a:endParaRPr>
          </a:p>
        </p:txBody>
      </p:sp>
      <p:pic>
        <p:nvPicPr>
          <p:cNvPr id="1026" name="Picture 2" descr="C:\Users\Вера\Downloads\Venus-planet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0847" y="2158064"/>
            <a:ext cx="4793153" cy="46999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625136" cy="1143000"/>
          </a:xfrm>
        </p:spPr>
        <p:txBody>
          <a:bodyPr/>
          <a:lstStyle/>
          <a:p>
            <a:pPr algn="just" eaLnBrk="1" fontAlgn="auto" hangingPunct="1">
              <a:spcAft>
                <a:spcPts val="0"/>
              </a:spcAft>
              <a:defRPr/>
            </a:pPr>
            <a:r>
              <a:rPr i="1" dirty="0" smtClean="0">
                <a:solidFill>
                  <a:srgbClr val="FFC000"/>
                </a:solidFill>
              </a:rPr>
              <a:t>Планеты Солнечной системы</a:t>
            </a:r>
            <a:endParaRPr i="1" dirty="0">
              <a:solidFill>
                <a:srgbClr val="FFC000"/>
              </a:solidFill>
            </a:endParaRPr>
          </a:p>
        </p:txBody>
      </p:sp>
      <p:pic>
        <p:nvPicPr>
          <p:cNvPr id="13315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1340768"/>
            <a:ext cx="6429375" cy="4822459"/>
          </a:xfrm>
          <a:noFill/>
        </p:spPr>
      </p:pic>
      <p:sp>
        <p:nvSpPr>
          <p:cNvPr id="13316" name="Содержимое 5"/>
          <p:cNvSpPr>
            <a:spLocks noGrp="1"/>
          </p:cNvSpPr>
          <p:nvPr>
            <p:ph sz="half" idx="2"/>
          </p:nvPr>
        </p:nvSpPr>
        <p:spPr>
          <a:xfrm>
            <a:off x="6357938" y="1214438"/>
            <a:ext cx="2606550" cy="5214937"/>
          </a:xfrm>
        </p:spPr>
        <p:txBody>
          <a:bodyPr/>
          <a:lstStyle/>
          <a:p>
            <a:pPr eaLnBrk="1" hangingPunct="1">
              <a:buFont typeface="Wingdings" pitchFamily="2" charset="2"/>
              <a:buChar char="ü"/>
            </a:pPr>
            <a:r>
              <a:rPr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Меркурий</a:t>
            </a:r>
          </a:p>
          <a:p>
            <a:pPr eaLnBrk="1" hangingPunct="1">
              <a:buFont typeface="Wingdings" pitchFamily="2" charset="2"/>
              <a:buChar char="ü"/>
            </a:pPr>
            <a:r>
              <a:rPr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Венера</a:t>
            </a:r>
          </a:p>
          <a:p>
            <a:pPr eaLnBrk="1" hangingPunct="1">
              <a:buFont typeface="Wingdings" pitchFamily="2" charset="2"/>
              <a:buChar char="ü"/>
            </a:pPr>
            <a:r>
              <a:rPr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Земля</a:t>
            </a:r>
          </a:p>
          <a:p>
            <a:pPr eaLnBrk="1" hangingPunct="1">
              <a:buFont typeface="Wingdings" pitchFamily="2" charset="2"/>
              <a:buChar char="ü"/>
            </a:pPr>
            <a:r>
              <a:rPr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Марс</a:t>
            </a:r>
          </a:p>
          <a:p>
            <a:pPr eaLnBrk="1" hangingPunct="1">
              <a:buFont typeface="Wingdings" pitchFamily="2" charset="2"/>
              <a:buChar char="ü"/>
            </a:pPr>
            <a:r>
              <a:rPr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Юпитер</a:t>
            </a:r>
          </a:p>
          <a:p>
            <a:pPr eaLnBrk="1" hangingPunct="1">
              <a:buFont typeface="Wingdings" pitchFamily="2" charset="2"/>
              <a:buChar char="ü"/>
            </a:pPr>
            <a:r>
              <a:rPr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Сатурн</a:t>
            </a:r>
          </a:p>
          <a:p>
            <a:pPr eaLnBrk="1" hangingPunct="1">
              <a:buFont typeface="Wingdings" pitchFamily="2" charset="2"/>
              <a:buChar char="ü"/>
            </a:pPr>
            <a:r>
              <a:rPr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Уран</a:t>
            </a:r>
          </a:p>
          <a:p>
            <a:pPr eaLnBrk="1" hangingPunct="1">
              <a:buFont typeface="Wingdings" pitchFamily="2" charset="2"/>
              <a:buChar char="ü"/>
            </a:pPr>
            <a:r>
              <a:rPr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Нептун</a:t>
            </a:r>
          </a:p>
          <a:p>
            <a:pPr eaLnBrk="1" hangingPunct="1">
              <a:buFont typeface="Wingdings" pitchFamily="2" charset="2"/>
              <a:buChar char="ü"/>
            </a:pPr>
            <a:r>
              <a:rPr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Плутон</a:t>
            </a:r>
          </a:p>
          <a:p>
            <a:pPr eaLnBrk="1" hangingPunct="1">
              <a:buFont typeface="Wingdings" pitchFamily="2" charset="2"/>
              <a:buChar char="ü"/>
            </a:pPr>
            <a:endParaRPr dirty="0" smtClean="0">
              <a:solidFill>
                <a:srgbClr val="A5002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892</TotalTime>
  <Words>724</Words>
  <Application>Microsoft Office PowerPoint</Application>
  <PresentationFormat>Экран (4:3)</PresentationFormat>
  <Paragraphs>91</Paragraphs>
  <Slides>34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Апекс</vt:lpstr>
      <vt:lpstr>Траектории движения космических тел</vt:lpstr>
      <vt:lpstr>Цель:</vt:lpstr>
      <vt:lpstr>Слайд 3</vt:lpstr>
      <vt:lpstr>Одни просто смотрели, другие же старались дать увиденному объяснение, произвести расчеты, определить закономерности, сделать выводы</vt:lpstr>
      <vt:lpstr>Слайд 5</vt:lpstr>
      <vt:lpstr>Слайд 6</vt:lpstr>
      <vt:lpstr>Слайд 7</vt:lpstr>
      <vt:lpstr>Планета-это небесное тело, не испускающее собственного света, а отражающее свет Солнца</vt:lpstr>
      <vt:lpstr>Планеты Солнечной системы</vt:lpstr>
      <vt:lpstr>Астероид - похожая на звезду планета -крошка</vt:lpstr>
      <vt:lpstr>Комета - пылеобразное небесное тело, образующее при приближении к Солнцу «голову» и «хвост».</vt:lpstr>
      <vt:lpstr>Метеор - частица разрушившейся кометы или астероида; врываясь в атмосферу Земли, вспыхивает и сгорает. Когда же они успевают, не сгорев до конца, долететь до Земли, их называют метеоритами. </vt:lpstr>
      <vt:lpstr>Слайд 13</vt:lpstr>
      <vt:lpstr>Смена времен года</vt:lpstr>
      <vt:lpstr>Слайд 15</vt:lpstr>
      <vt:lpstr>Слайд 16</vt:lpstr>
      <vt:lpstr>Слайд 17</vt:lpstr>
      <vt:lpstr>Слайд 18</vt:lpstr>
      <vt:lpstr>Слайд 19</vt:lpstr>
      <vt:lpstr>Слайд 20</vt:lpstr>
      <vt:lpstr>С древнейших времен считалось,  что небесные тела движутся по «идеальным кривым - окружностям. </vt:lpstr>
      <vt:lpstr>В теории Николая Коперника, создателя гелиоцентрической системы мира,  круговое движение также не подвергалось сомнению.</vt:lpstr>
      <vt:lpstr>Наблюдаемое положение планет не  соответствовало  предвычисленному в соответствии с теорией кругового движения  планет вокруг Солнца.</vt:lpstr>
      <vt:lpstr> </vt:lpstr>
      <vt:lpstr>Эллипс определяется как геометрическое место точек, для которых сумма расстояний от двух заданных точек (фокусов F1 и F2)  есть величина постоянная и равная длине большой оси.  Линия, соединяющая любую точку эллипса с одним из его фокусов,  называется радиусом-вектором этой точки. Степень отличия эллипса от окружности характеризует его эксцентриситет ,  равный отношению расстояний между фокусами к большой оси: е=F1F2/A1A2,   при совпадении фокусов   (е=0)эллипс превращается в окружность.  </vt:lpstr>
      <vt:lpstr>Кеплер исследовал движения всех известных в то время планет  и  вывел три закона движения планет относительно Солнца.</vt:lpstr>
      <vt:lpstr>Каждая планета движется по эллипсу,  в одном из фокусов которого находится Солнце. </vt:lpstr>
      <vt:lpstr>Слайд 28</vt:lpstr>
      <vt:lpstr>Орбиты планет – эллипсы, мало отличающиеся от окружностей,  так как их эксцентриситеты малы.</vt:lpstr>
      <vt:lpstr>Радиус-вектор планеты за равные промежутки времени  описывает равные площади.  </vt:lpstr>
      <vt:lpstr>Слайд 31</vt:lpstr>
      <vt:lpstr>Квадраты периодов обращений двух планет относятся  как кубы больших полуосей их орбит:</vt:lpstr>
      <vt:lpstr>Движение искусственных спутников Земли </vt:lpstr>
      <vt:lpstr>Литература и другие источники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Траектории движения космических тел</dc:title>
  <dc:creator>Вера</dc:creator>
  <cp:lastModifiedBy>Вера</cp:lastModifiedBy>
  <cp:revision>87</cp:revision>
  <dcterms:created xsi:type="dcterms:W3CDTF">2014-03-16T05:54:41Z</dcterms:created>
  <dcterms:modified xsi:type="dcterms:W3CDTF">2014-03-17T01:49:05Z</dcterms:modified>
</cp:coreProperties>
</file>