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81" r:id="rId5"/>
    <p:sldId id="282" r:id="rId6"/>
    <p:sldId id="266" r:id="rId7"/>
    <p:sldId id="261" r:id="rId8"/>
    <p:sldId id="283" r:id="rId9"/>
    <p:sldId id="258" r:id="rId10"/>
    <p:sldId id="259" r:id="rId11"/>
    <p:sldId id="260" r:id="rId12"/>
    <p:sldId id="294" r:id="rId13"/>
    <p:sldId id="295" r:id="rId14"/>
    <p:sldId id="262" r:id="rId15"/>
    <p:sldId id="263" r:id="rId16"/>
    <p:sldId id="264" r:id="rId17"/>
    <p:sldId id="267" r:id="rId18"/>
    <p:sldId id="268" r:id="rId19"/>
    <p:sldId id="269" r:id="rId20"/>
    <p:sldId id="270" r:id="rId21"/>
    <p:sldId id="291" r:id="rId22"/>
    <p:sldId id="292" r:id="rId23"/>
    <p:sldId id="293" r:id="rId24"/>
    <p:sldId id="271" r:id="rId25"/>
    <p:sldId id="284" r:id="rId26"/>
    <p:sldId id="285" r:id="rId27"/>
    <p:sldId id="276" r:id="rId28"/>
    <p:sldId id="265" r:id="rId29"/>
    <p:sldId id="272" r:id="rId30"/>
    <p:sldId id="273" r:id="rId31"/>
    <p:sldId id="274" r:id="rId32"/>
    <p:sldId id="275" r:id="rId33"/>
    <p:sldId id="277" r:id="rId34"/>
    <p:sldId id="286" r:id="rId35"/>
    <p:sldId id="287" r:id="rId36"/>
    <p:sldId id="288" r:id="rId37"/>
    <p:sldId id="290" r:id="rId38"/>
    <p:sldId id="297" r:id="rId39"/>
    <p:sldId id="289" r:id="rId40"/>
    <p:sldId id="278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16" autoAdjust="0"/>
    <p:restoredTop sz="94660"/>
  </p:normalViewPr>
  <p:slideViewPr>
    <p:cSldViewPr>
      <p:cViewPr varScale="1">
        <p:scale>
          <a:sx n="73" d="100"/>
          <a:sy n="73" d="100"/>
        </p:scale>
        <p:origin x="-9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075C9BC-B077-48AA-932B-FCCA9F9ACD5F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AD6D64-5E68-44B0-941E-EBAE5578F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Автор:</a:t>
            </a:r>
          </a:p>
          <a:p>
            <a:pPr algn="ctr"/>
            <a:r>
              <a:rPr lang="ru-RU" dirty="0" smtClean="0"/>
              <a:t>Студентка НГГПК г.Находка</a:t>
            </a:r>
          </a:p>
          <a:p>
            <a:pPr algn="ctr"/>
            <a:r>
              <a:rPr lang="ru-RU" dirty="0" err="1" smtClean="0"/>
              <a:t>Воднева</a:t>
            </a:r>
            <a:r>
              <a:rPr lang="ru-RU" smtClean="0"/>
              <a:t> Ольга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857232"/>
            <a:ext cx="528641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Верования 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 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предания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43438" y="1600200"/>
            <a:ext cx="3500462" cy="48737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Славянский «скотий бог», второй по значению после Перуна, олицетворение хозяйской мудрости. Велес считался звериным богом и принимал облик медведя, он был покровителем охотничьей добычи, «богом мёртвого зверя»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14612" y="214290"/>
            <a:ext cx="29065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велес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2550"/>
            <a:ext cx="3943350" cy="5505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143372" y="1600200"/>
            <a:ext cx="3781428" cy="487375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Воплощение света, божество удачи, счастья, блага. Он обитает на небесах и олицетворяет белый день. </a:t>
            </a:r>
            <a:r>
              <a:rPr lang="ru-RU" dirty="0" err="1" smtClean="0"/>
              <a:t>Белбог</a:t>
            </a:r>
            <a:r>
              <a:rPr lang="ru-RU" dirty="0" smtClean="0"/>
              <a:t> борется с непрестанно </a:t>
            </a:r>
            <a:r>
              <a:rPr lang="ru-RU" dirty="0" err="1" smtClean="0"/>
              <a:t>Чернобогом</a:t>
            </a:r>
            <a:r>
              <a:rPr lang="ru-RU" dirty="0" smtClean="0"/>
              <a:t>, как добро борется со злом. Обитает на небесах и олицетворяет белый день. Своим волшебным посохом сгоняет стада белых облаков, чтобы открыть путь светилу.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0"/>
            <a:ext cx="34547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Белбог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0a2f0c4679c02b109d7262becdf754b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928670"/>
            <a:ext cx="3905250" cy="5619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lav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76250"/>
            <a:ext cx="437515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356100" y="1125538"/>
            <a:ext cx="4475163" cy="5256212"/>
          </a:xfrm>
          <a:prstGeom prst="rect">
            <a:avLst/>
          </a:prstGeom>
        </p:spPr>
        <p:txBody>
          <a:bodyPr/>
          <a:lstStyle/>
          <a:p>
            <a:pPr marR="0" lvl="0" algn="ju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В ряду древних русских богов, Рода,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Сварога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Перуна и других, обычно пропускают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Крышня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а между тем, он — один из главных. Напомним о его деяниях.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Крышень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доводился братом самому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первотворцу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мира Роду, хотя и был значительно младше его. Он появился на свет не случайно, а чтобы исполнить великую миссию. В то время на мир Яви обрушились великие холода. Люди утратили дар богов, огонь, и вымирали, замерзая. Причиной этих великих бедствии был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Чернобог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Крышень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слетел с небес на белогривом коне, дал людям огонь, а потом сразился на берегу Ледовитого океана с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Чернобогом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победил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его.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0"/>
            <a:ext cx="3903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крышеня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lav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33375"/>
            <a:ext cx="428625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643438" y="1981200"/>
            <a:ext cx="4043362" cy="41148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Лада - славянская богиня любви и красоты. (от ее второго имени, Слава, произошло название славян). Именем Лада древние славяне называли не только изначальную богиню любви, но и весь строй жизни — лад, где все должно было ладно, то есть хорошо. Все люди должна уметь ладить друг с другом. Жена называла любимого ладо, а он ее — ладушкой.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80112" y="548680"/>
            <a:ext cx="21900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лада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929190" y="1600200"/>
            <a:ext cx="2995610" cy="48737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Воплощение богини Лады, супруги громовержца Перуна. Её называют дева – </a:t>
            </a:r>
            <a:r>
              <a:rPr lang="ru-RU" dirty="0" err="1" smtClean="0"/>
              <a:t>громовница</a:t>
            </a:r>
            <a:r>
              <a:rPr lang="ru-RU" dirty="0" smtClean="0"/>
              <a:t>, как бы подчёркивая, что она разделяет власть над грозами со своим мужем. Этим также подчёркивается её воинственная сущность.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285728"/>
            <a:ext cx="46746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перуница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142984"/>
            <a:ext cx="4213223" cy="537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00562" y="1500174"/>
            <a:ext cx="3281362" cy="487375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Покровительница зверей и охоты. Верная помощница и супруга </a:t>
            </a:r>
            <a:r>
              <a:rPr lang="ru-RU" dirty="0" err="1" smtClean="0"/>
              <a:t>Святобора</a:t>
            </a:r>
            <a:r>
              <a:rPr lang="ru-RU" dirty="0" smtClean="0"/>
              <a:t>. Она юна и прекрасна, бесстрашно мчится она на своём коне по лесам и гонит убегающего зверя. Богине молились ловцы и охотники, испрашивая у неё счастья в звероловстве, а благодарность приносили часть своей добычи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285728"/>
            <a:ext cx="33778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зевана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1215801100_slav2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1" y="1142962"/>
            <a:ext cx="3571899" cy="57150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6248" y="1571612"/>
            <a:ext cx="4210056" cy="487375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 наших предков – язычников он был божеством не самого высокого ранга, однако имя его все знают до сих пор. Чур почитался покровителем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оберегателем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границ поземельных владений. Также он охранял человека и всё его добро от нечистой силы, поэтому при опасности до сих пор советуют вспомнить этого бога и зачураться, сказав «Чур меня!», то есть попросить «Чур, побереги меня!». Если кто – то пожелает человеку плохое, нужно зачаровать его: «Чур тебе на язык!» - и злое пожелание не сбудет</a:t>
            </a:r>
            <a:r>
              <a:rPr lang="ru-RU" dirty="0" smtClean="0"/>
              <a:t>ся.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0b083b2ab7b0fae1c385c8254129ab1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214422"/>
            <a:ext cx="3884441" cy="53578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57554" y="0"/>
            <a:ext cx="17796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чур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b15cc973f177a78f1d881ea92228bdb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214422"/>
            <a:ext cx="3102875" cy="4873625"/>
          </a:xfrm>
        </p:spPr>
      </p:pic>
      <p:sp>
        <p:nvSpPr>
          <p:cNvPr id="4" name="Прямоугольник 3"/>
          <p:cNvSpPr/>
          <p:nvPr/>
        </p:nvSpPr>
        <p:spPr>
          <a:xfrm>
            <a:off x="2643174" y="214290"/>
            <a:ext cx="32015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морана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43372" y="1571612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богиня бесплодной, бес- полезной дряхлости, увядания жизни и неизбежного конца её – смерти. Слово «мор» обозначает поголовную и внезапную смерть целых народов и государств, «морить» - убивать. Этой богине не нужны никакие жертвоприношения, кроме увядших цветов, сгнивших плодов, опавших листьев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00496" y="1600200"/>
            <a:ext cx="3924304" cy="487375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божество древних славян, коему, как и прочим, приносили жертвы и имели его храмы. Это земное воплощение огня в переносном его значении: та пламенная сила, которая воодушевляет воинов в жестоком бою, зажигает сердца храбрых витязей, делая их неустрашимыми. Кроме того, </a:t>
            </a:r>
            <a:r>
              <a:rPr lang="ru-RU" dirty="0" err="1" smtClean="0"/>
              <a:t>Семаргл</a:t>
            </a:r>
            <a:r>
              <a:rPr lang="ru-RU" dirty="0" smtClean="0"/>
              <a:t> – посредник между бессмертными богами и простыми людьми. Его часто изображали в виде крылатой собаки.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8992" y="357166"/>
            <a:ext cx="3546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семаргл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0Semarg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614492"/>
            <a:ext cx="3509956" cy="52435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6248" y="1600200"/>
            <a:ext cx="3638552" cy="48737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божество ясного дня, сын </a:t>
            </a:r>
            <a:r>
              <a:rPr lang="ru-RU" dirty="0" err="1" smtClean="0"/>
              <a:t>Сварога</a:t>
            </a:r>
            <a:r>
              <a:rPr lang="ru-RU" dirty="0" smtClean="0"/>
              <a:t>. Четыре го- ловы обозначают четыре стороны света и постав- ленные с ними в связи четыре времени года (восток и юг – царство дня, весны, лета; запад и север – царство ночи, осени, зимы). Он признавался и богом плодородия, к нему </a:t>
            </a:r>
            <a:r>
              <a:rPr lang="ru-RU" dirty="0" err="1" smtClean="0"/>
              <a:t>воссылались</a:t>
            </a:r>
            <a:r>
              <a:rPr lang="ru-RU" dirty="0" smtClean="0"/>
              <a:t> мольбы об изобилии плодов земных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2919" y="285728"/>
            <a:ext cx="40835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световид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86255359_5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143000"/>
            <a:ext cx="371475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2571744"/>
            <a:ext cx="7467600" cy="401649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Предание</a:t>
            </a:r>
            <a:r>
              <a:rPr lang="ru-RU" dirty="0" smtClean="0"/>
              <a:t> — это устный рассказ, который содержит сведения об исторических лицах, событиях, передающиеся из поколения в поколение.</a:t>
            </a:r>
          </a:p>
          <a:p>
            <a:pPr algn="ctr">
              <a:buNone/>
            </a:pPr>
            <a:r>
              <a:rPr lang="ru-RU" dirty="0" smtClean="0"/>
              <a:t>Наши предки веровали в разных богов и нечисть.</a:t>
            </a:r>
          </a:p>
          <a:p>
            <a:pPr algn="ctr">
              <a:buNone/>
            </a:pPr>
            <a:r>
              <a:rPr lang="ru-RU" dirty="0" smtClean="0"/>
              <a:t>Сегодня мы познакомимся с некоторыми из них.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30806" y="285728"/>
            <a:ext cx="70823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ЧТО ТАКОЕ Предание ?</a:t>
            </a:r>
            <a:endParaRPr lang="ru-RU" sz="4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143372" y="1600200"/>
            <a:ext cx="3781428" cy="4873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крылатый старец – исполин – верховный владыка всех ветров и божество, простирающее своё покровительство над миром. Он дует в золоченный рог, а над его головой парит орёл.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285728"/>
            <a:ext cx="34808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стрибог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slav052-6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1" y="1524000"/>
            <a:ext cx="3357586" cy="4405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lav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404813"/>
            <a:ext cx="4132263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924300" y="1052513"/>
            <a:ext cx="4762500" cy="5545137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Высказываются разные предположения, что, мол, Коляда — древний бог веселых застолий, что имя его образовано от слова «коло» (круг), что колядки проходят благодаря ему и  возможно, имеют какое-то отношение к колдовству. Что ж, в этом предположении была часть правды, жаль только, что люди забыли великого учителя жизни. Коляда</a:t>
            </a:r>
            <a:b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появился на свет 8500 лет назад (то есть в 7 тысячелетии до н. э.), чтобы спасти человечество от духовного вырождения. Собрав 60 высших жрецов разных народов, Коляда начал учить позабытому ведическому знанию. Он рассказал собравшимся вокруг него мудрецам о Великом Коло Сварога, о Дне и Ночи Сварога, а также учредил первый календарь .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188640"/>
            <a:ext cx="3107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коляда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lav2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33375"/>
            <a:ext cx="4219575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643438" y="1981200"/>
            <a:ext cx="4043362" cy="41148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Берегиня - это великая богиня, породившая все сущее. Ее повсюду сопровождают светозарные всадники, олицетворяющие солнце. К ней особенно часто обращались в период созревания хлебов - это указывает на принадлежность богини к верховным покровителям человеческого рода.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260648"/>
            <a:ext cx="3958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берегиня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lav0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404813"/>
            <a:ext cx="33813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995936" y="2332038"/>
            <a:ext cx="4619625" cy="4525962"/>
          </a:xfrm>
          <a:prstGeom prst="rect">
            <a:avLst/>
          </a:prstGeom>
        </p:spPr>
        <p:txBody>
          <a:bodyPr/>
          <a:lstStyle/>
          <a:p>
            <a:pPr marL="36000" marR="0" lvl="0" algn="just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Мать Сыра Земля - важный персонаж в славянской мифологии с древнейших времен.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Земля представлялась воображению язычника, обожествлявшего природу, живым человекоподобным существом. Травы, цветы, кустарники, деревья казались ему ее пышными волосами; каменные скалы признавал он за кости (заметно созвучие слов «скала» и «скелет»); цепкие корни деревьев заменяли жилы, кровью земли была сочившаяся из ее недр вода.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476672"/>
            <a:ext cx="491358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Мать </a:t>
            </a:r>
          </a:p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сыра земля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14810" y="1643050"/>
            <a:ext cx="3824262" cy="48737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Божество света, родственное </a:t>
            </a:r>
            <a:r>
              <a:rPr lang="ru-RU" dirty="0" err="1" smtClean="0"/>
              <a:t>Дажьбогу</a:t>
            </a:r>
            <a:r>
              <a:rPr lang="ru-RU" dirty="0" smtClean="0"/>
              <a:t>. В «Слове о полку Игореве» о князе Всеславе сказано, что он ночью рыскал волком, пробегая из Киева до Тмутаракани прежде </a:t>
            </a:r>
            <a:r>
              <a:rPr lang="ru-RU" dirty="0" err="1" smtClean="0"/>
              <a:t>Хорса</a:t>
            </a:r>
            <a:r>
              <a:rPr lang="ru-RU" dirty="0" smtClean="0"/>
              <a:t>, то есть восхода Солнца. </a:t>
            </a:r>
            <a:r>
              <a:rPr lang="ru-RU" dirty="0" err="1" smtClean="0"/>
              <a:t>Хорс</a:t>
            </a:r>
            <a:r>
              <a:rPr lang="ru-RU" dirty="0" smtClean="0"/>
              <a:t> – владыка света белого, солнечного или лунного, независимо от источника, противостоящего хаосу, тьме, небытию. </a:t>
            </a:r>
            <a:r>
              <a:rPr lang="ru-RU" dirty="0" err="1" smtClean="0"/>
              <a:t>Хорс</a:t>
            </a:r>
            <a:r>
              <a:rPr lang="ru-RU" dirty="0" smtClean="0"/>
              <a:t> – это небесное око: всезнающее, всеведущее, всеблагое.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86050" y="357166"/>
            <a:ext cx="21116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хорс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imgpreview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428736"/>
            <a:ext cx="3262324" cy="45096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485662" y="0"/>
            <a:ext cx="742972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В славянских поселениях находят каменных и деревянных </a:t>
            </a: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идолов- фигуры богов. </a:t>
            </a: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Так называемый Новгородский идол, обнаруженный в 1893 г. </a:t>
            </a: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при расчистке русла Шексны и Белозерского канала, </a:t>
            </a: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высечен из гранита. Его высота 0,75 м. примитивным  </a:t>
            </a: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рельефом выполнены глаза, рот и подбородок.</a:t>
            </a: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 Голова идола увенчана шапкой.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3" name="Picture 5" descr="идол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2781300"/>
            <a:ext cx="3529013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840" y="764704"/>
            <a:ext cx="246298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Духи..</a:t>
            </a:r>
          </a:p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Рисунок 2" descr="23825423_konstantin_vasiliev_rusal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068960"/>
            <a:ext cx="3961159" cy="2878782"/>
          </a:xfrm>
          <a:prstGeom prst="rect">
            <a:avLst/>
          </a:prstGeom>
        </p:spPr>
      </p:pic>
      <p:pic>
        <p:nvPicPr>
          <p:cNvPr id="4" name="Рисунок 3" descr="1251485907_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844824"/>
            <a:ext cx="2778621" cy="347673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357166"/>
            <a:ext cx="35406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баенник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7620" y="1785926"/>
            <a:ext cx="457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Баня имела огромное значение для славянина. И здесь, как и во всяком месте, обитал свой дух. Это банный, банник, </a:t>
            </a:r>
            <a:r>
              <a:rPr lang="ru-RU" sz="2000" dirty="0" err="1" smtClean="0"/>
              <a:t>байник</a:t>
            </a:r>
            <a:r>
              <a:rPr lang="ru-RU" sz="2000" dirty="0" smtClean="0"/>
              <a:t>, </a:t>
            </a:r>
            <a:r>
              <a:rPr lang="ru-RU" sz="2000" dirty="0" err="1" smtClean="0"/>
              <a:t>баинник</a:t>
            </a:r>
            <a:r>
              <a:rPr lang="ru-RU" sz="2000" dirty="0" smtClean="0"/>
              <a:t>, </a:t>
            </a:r>
            <a:r>
              <a:rPr lang="ru-RU" sz="2000" dirty="0" err="1" smtClean="0"/>
              <a:t>баенник</a:t>
            </a:r>
            <a:r>
              <a:rPr lang="ru-RU" sz="2000" dirty="0" smtClean="0"/>
              <a:t> – особая порода домовых, недобрый дух, злобный старикашка, облачённый в липкие листья, отвалившиеся от веников. Он легко мог превращаться в вепря, в собаку, в лягушку, и даже в человека. Вместе с ним тут обитают его жена и дети.</a:t>
            </a:r>
            <a:endParaRPr lang="ru-RU" sz="2000" dirty="0"/>
          </a:p>
        </p:txBody>
      </p:sp>
      <p:pic>
        <p:nvPicPr>
          <p:cNvPr id="5" name="Рисунок 4" descr="Baennik.pre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71612"/>
            <a:ext cx="3714744" cy="5286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214942" y="1285860"/>
            <a:ext cx="2852734" cy="525953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Жил этот дух в строениях, где крестьяне в старину снопы сушили. Он сидел в самом дальнем углу овина и днём и ночью, глаза его горели калёными угольями, как у кошки, да и сам он был похож на огромного кота – весь чёрный и лохматый. Иногда его видели в образе чёрной или белой собаки. Он умел лаять и хохотать, когда удавалось наказать нерадивого хозяина. Овинник стерёг овин от пожаров, следил за укладкой снопов и т.д.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0"/>
            <a:ext cx="42819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овинник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0b086560466c746b84640cb6c1bb005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285861"/>
            <a:ext cx="4032836" cy="5572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929190" y="1571612"/>
            <a:ext cx="3709990" cy="48737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говорят, он и по сию пору живёт в каждой избе, да не каждому об этом ведомо. Зовут его дедушкой, хозяином, </a:t>
            </a:r>
            <a:r>
              <a:rPr lang="ru-RU" dirty="0" err="1" smtClean="0"/>
              <a:t>суседкою</a:t>
            </a:r>
            <a:r>
              <a:rPr lang="ru-RU" dirty="0" smtClean="0"/>
              <a:t>, </a:t>
            </a:r>
            <a:r>
              <a:rPr lang="ru-RU" dirty="0" err="1" smtClean="0"/>
              <a:t>доможилом</a:t>
            </a:r>
            <a:r>
              <a:rPr lang="ru-RU" dirty="0" smtClean="0"/>
              <a:t> – все это он – хранитель домашнего очага, незримый помощник хозяев. Он может во сне щекотать, греметь посудой по ночам, или постукивать за печкой, но делает это от озорства. Главное его дело – досмотр за хозяйством. И если ему жильё по душе, то он служит этой семье, словно в кабалу пошёл, а ленивым хозяевам он охотно помогает запускать хозяйство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214290"/>
            <a:ext cx="38527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домовой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дом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643050"/>
            <a:ext cx="3971925" cy="47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accent1"/>
                </a:solidFill>
              </a:rPr>
              <a:t>Даждьбог, Велес и Лада,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accent1"/>
                </a:solidFill>
              </a:rPr>
              <a:t>Ярило и Перун!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accent1"/>
                </a:solidFill>
              </a:rPr>
              <a:t>О вас нам вспомнить надо-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accent1"/>
                </a:solidFill>
              </a:rPr>
              <a:t>Герои древних рун.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accent1"/>
                </a:solidFill>
              </a:rPr>
              <a:t>Собрали всех вас разом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accent1"/>
                </a:solidFill>
              </a:rPr>
              <a:t>В рисунках детворы.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accent1"/>
                </a:solidFill>
              </a:rPr>
              <a:t>Послушаем рассказы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accent1"/>
                </a:solidFill>
              </a:rPr>
              <a:t>Далекой той поры.</a:t>
            </a:r>
          </a:p>
          <a:p>
            <a:pPr algn="ctr">
              <a:lnSpc>
                <a:spcPct val="90000"/>
              </a:lnSpc>
              <a:buNone/>
            </a:pPr>
            <a:r>
              <a:rPr lang="ru-RU" smtClean="0">
                <a:solidFill>
                  <a:schemeClr val="bg1"/>
                </a:solidFill>
              </a:rPr>
              <a:t>.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14810" y="1643050"/>
            <a:ext cx="4067180" cy="48737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обитает он в каждом лесу, особенно любит еловые. Одет как человек – красный кушак, левая пола кафтана обыкновенно запахнута за правую, а не наоборот, как все носят. Обувь перепутана: правый лапоть надет на левую ногу, левый – на правую. Глаза у лешего зелёные и горят, будто угли. Леший может стать пнём и кочкой, превратиться в зверя или птицу, ведь он не только дух леса, но и его сущность: он мхом оброс, сопит, будто лес шумит, он не только елью показывается, но и стелется мохом – травою. Если он идёт лесом то равняется с самыми высокими деревьями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285728"/>
            <a:ext cx="28248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леший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леш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285992"/>
            <a:ext cx="4118639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786182" y="1600200"/>
            <a:ext cx="4138618" cy="48737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наши предки верили, что водяные – это потомки тех, кого бог низвергнул с небес, а они упали в реки, озёра и пруды. Водяному подвластны все рыбы, все бури, штормы и ураганы: он бережёт пловца – или топит его; даёт рыбаку счастливый улов – или рвёт его сети. Летом он бодрствует, а зимой спит, ибо зимние холода запирают дожди и застилают воды.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285728"/>
            <a:ext cx="37265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водяной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s153222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928802"/>
            <a:ext cx="318135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00496" y="1600200"/>
            <a:ext cx="3924304" cy="4873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Посланница богов, их глашатай. Она поёт людям божественные гимны и провозвещает будущее тем, кто согласен слушать тайное. </a:t>
            </a:r>
            <a:r>
              <a:rPr lang="ru-RU" dirty="0" err="1" smtClean="0"/>
              <a:t>Гамаюн</a:t>
            </a:r>
            <a:r>
              <a:rPr lang="ru-RU" dirty="0" smtClean="0"/>
              <a:t> все на свете знает: о происхождении земли и неба, богов и героев, людей и чудовищ, зверей и птиц. Её крик предвещает счастье.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85728"/>
            <a:ext cx="5945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Птица </a:t>
            </a:r>
            <a:r>
              <a:rPr lang="ru-RU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гамаюн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Рисунок 5" descr="0_36648_c4e5d61d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857364"/>
            <a:ext cx="3286148" cy="4162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00562" y="1571612"/>
            <a:ext cx="3638552" cy="48737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в восточнославянских поверьях женский </a:t>
            </a:r>
            <a:r>
              <a:rPr lang="ru-RU" i="1" dirty="0" smtClean="0"/>
              <a:t>демонологический</a:t>
            </a:r>
            <a:r>
              <a:rPr lang="ru-RU" dirty="0" smtClean="0"/>
              <a:t> персонаж, пребывающий на земле в течение Русальной недели. Считалось, что русалками становились девушки, умершие до вступления в брак</a:t>
            </a:r>
            <a:r>
              <a:rPr lang="ru-RU" b="1" dirty="0" smtClean="0"/>
              <a:t>, </a:t>
            </a:r>
            <a:r>
              <a:rPr lang="ru-RU" dirty="0" smtClean="0"/>
              <a:t>особенно просватанные  невесты, не дожившие до свадьбы, либо девушки и дети, умершие на Русальной неделе .Говорят ,что русалки не причиняют никакого вреда, а могут лишь испугать человека или подшутить над ним. Однако подавляющая часть поверий относит РУСАЛОК к опасным духам, которые преследуют людей, сбивают их с пути, душат или щекочут до смерти, заманивают в воду и топят.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500042"/>
            <a:ext cx="34689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русалка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Rusalka_Bilib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9" y="2143116"/>
            <a:ext cx="3704176" cy="440056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179388" y="1268413"/>
            <a:ext cx="86455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Обряды, обычаи, праздники, - пожалуй, эти понятия неотъемлемы </a:t>
            </a: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от органической сути восточнославянских народов. </a:t>
            </a: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Во все времена люди разного звания и состояния </a:t>
            </a: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старались продолжать, сохранять и передавать традиции </a:t>
            </a:r>
          </a:p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своих предков.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900113" y="3357563"/>
            <a:ext cx="7704137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Сельскохозяйственные обряды распределялись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по временам года: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весной первый выгон скота "на Егория";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начало и окончание сева;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летом - начало и окончание жатвы;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осенью - "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</a:rPr>
              <a:t>возовицы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".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188640"/>
            <a:ext cx="33365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обряды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5076825" y="333375"/>
            <a:ext cx="3743325" cy="54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В сёлах иногда мастерили из соломы куклу - чучело Масленицы, одевали его в женский костюм, возили целый день по селу, а потом сжигали или    топили 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это были символические </a:t>
            </a:r>
          </a:p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похороны зимы. </a:t>
            </a:r>
          </a:p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Пепел разбрасывали по полю, </a:t>
            </a:r>
          </a:p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чтобы был хороший урожай. </a:t>
            </a:r>
          </a:p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Катались на лошадях </a:t>
            </a:r>
          </a:p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округ деревни, </a:t>
            </a:r>
          </a:p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как бы следуя движению</a:t>
            </a:r>
          </a:p>
          <a:p>
            <a:pPr>
              <a:spcBef>
                <a:spcPct val="50000"/>
              </a:spcBef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 солнца по кругу.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>
              <a:spcBef>
                <a:spcPct val="50000"/>
              </a:spcBef>
            </a:pP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3" name="Picture 9" descr="r9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765175"/>
            <a:ext cx="44608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813040" y="188913"/>
            <a:ext cx="738298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На Масленицу обязательным угощением были блины.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Изначально считалось, что круглая форма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блина также символизировала Солнце,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но с другой точки зрения чисто ритуальная еда - блины,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связана с культом предков, поминаемых на Масленицу.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Первый испечённый блин ставили на окно - душам умерших,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 а в субботу носили блины на кладбище.</a:t>
            </a:r>
          </a:p>
        </p:txBody>
      </p:sp>
      <p:pic>
        <p:nvPicPr>
          <p:cNvPr id="3" name="Picture 9" descr="aqua-bliny-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3573463"/>
            <a:ext cx="3132138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404664"/>
            <a:ext cx="5334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Иванов день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Picture 4" descr="kupa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780928"/>
            <a:ext cx="6753667" cy="3888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39552" y="1484784"/>
            <a:ext cx="7993062" cy="10080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Самый известный и колдовской из языческих праздников, сохранившийся и по сей день.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548680"/>
            <a:ext cx="31042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троица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Picture 3" descr="3803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996951"/>
            <a:ext cx="2346063" cy="3527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троица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969716"/>
            <a:ext cx="2915893" cy="3888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468313" y="1412875"/>
            <a:ext cx="4175125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Языческая религия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наполняла жизнь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славян красочными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 обрядами и праздниками,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которые символизировали </a:t>
            </a:r>
          </a:p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различные явления природы</a:t>
            </a:r>
          </a:p>
        </p:txBody>
      </p:sp>
      <p:pic>
        <p:nvPicPr>
          <p:cNvPr id="3" name="Picture 4" descr="le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476250"/>
            <a:ext cx="2971800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323528" y="620688"/>
            <a:ext cx="828198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Известия летописей, находки </a:t>
            </a:r>
            <a:r>
              <a:rPr lang="ru-RU" sz="2000" b="1" i="1" dirty="0" err="1">
                <a:solidFill>
                  <a:schemeClr val="accent1">
                    <a:lumMod val="75000"/>
                  </a:schemeClr>
                </a:solidFill>
              </a:rPr>
              <a:t>археологов,записи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 старинных обычаев и поверий, сделанные учёными XIX в., позволяют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буквально по крупицам </a:t>
            </a:r>
            <a:r>
              <a:rPr lang="ru-RU" sz="2000" b="1" i="1" dirty="0" err="1">
                <a:solidFill>
                  <a:schemeClr val="accent1">
                    <a:lumMod val="75000"/>
                  </a:schemeClr>
                </a:solidFill>
              </a:rPr>
              <a:t>оссоздать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 сложную и оригинальную религиозную систему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>славян.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3" name="Рисунок 2" descr="kdr00041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708920"/>
            <a:ext cx="6879398" cy="3505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8411" y="2967335"/>
            <a:ext cx="28071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Конец</a:t>
            </a: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755576" y="548680"/>
            <a:ext cx="70408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Среди славян было распространено поклонение Солнцу. 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Бог Солнца назывался Хоре (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</a:rPr>
              <a:t>Хорос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) или Ярило. 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Обожествлялись также месяц и звёзды,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 находившиеся с Солнцем в "родственных" отношениях.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3" name="Рисунок 2" descr="yari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710914"/>
            <a:ext cx="3667299" cy="51470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sz="quarter" idx="1"/>
          </p:nvPr>
        </p:nvSpPr>
        <p:spPr>
          <a:xfrm>
            <a:off x="4139952" y="1741488"/>
            <a:ext cx="3781428" cy="5116512"/>
          </a:xfrm>
        </p:spPr>
        <p:txBody>
          <a:bodyPr>
            <a:normAutofit lnSpcReduction="10000"/>
          </a:bodyPr>
          <a:lstStyle/>
          <a:p>
            <a:pPr marL="0" algn="ctr">
              <a:buNone/>
            </a:pPr>
            <a:r>
              <a:rPr lang="ru-RU" dirty="0" smtClean="0"/>
              <a:t>она олицетворяла Мать Сырую Землю, она была посредницей между небом и землёй. Будучи богиней плодородия </a:t>
            </a:r>
            <a:r>
              <a:rPr lang="ru-RU" dirty="0" err="1" smtClean="0"/>
              <a:t>Мокошь</a:t>
            </a:r>
            <a:r>
              <a:rPr lang="ru-RU" dirty="0" smtClean="0"/>
              <a:t> изображали с большой головой и вытянутыми ввысь руками. Она покровительница дождя, мелкого домашнего скота, покровительствовала женщинам, их делам и торговле.</a:t>
            </a:r>
            <a:endParaRPr lang="ru-RU" dirty="0"/>
          </a:p>
        </p:txBody>
      </p:sp>
      <p:pic>
        <p:nvPicPr>
          <p:cNvPr id="7" name="Рисунок 6" descr="мокош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988840"/>
            <a:ext cx="3862867" cy="4869160"/>
          </a:xfrm>
          <a:prstGeom prst="rect">
            <a:avLst/>
          </a:prstGeom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51520" y="0"/>
            <a:ext cx="7631641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</a:rPr>
              <a:t>Мокошь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</a:rPr>
              <a:t>Макошь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) - женское божество,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до сих пор остающееся не разгаданным до конца. 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Указывая на обычай чехов молиться и приносить 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жертву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</a:rPr>
              <a:t>Мокоши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 во время засухи, некоторые исследователи 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видят в ней богиню воды, дождя, непогоды, грозы, 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т.е. богиню плодородия. Другие предполагают связь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</a:rPr>
              <a:t>Мокоши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с прядением и ткачеством..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148064" y="2420888"/>
            <a:ext cx="3209924" cy="487375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Бог земного огня, который он принёс в дар смертным. Он разъезжает на огненных драконах или на крылатом коне. Воплощение его – орёл</a:t>
            </a:r>
            <a:endParaRPr lang="ru-RU" dirty="0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79512" y="188640"/>
            <a:ext cx="8712968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Во второй половине первого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тысячелетия нашей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эры главное божество </a:t>
            </a:r>
          </a:p>
          <a:p>
            <a:pPr algn="just">
              <a:spcBef>
                <a:spcPct val="50000"/>
              </a:spcBef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восточных славян был Перун, бог молнии,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грозы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, войны, оружия.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Он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почитался производителем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всех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воздушных явлений: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рука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его управляла громом молнии.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Истукан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этого божества был сделан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не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из одного вещества: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стан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был вырезан из дерева;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голова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вылита из серебра; 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</a:rPr>
              <a:t>ши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и усы изваяны из золота;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ноги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же выкованы из железа; в руке держал нечто,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похожее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на молнию, которую представляли вместе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составленные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рубины и карбункулы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6" name="Picture 9" descr="peru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996952"/>
            <a:ext cx="268605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20688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Так же у славян были и другие боги ,которым они покланялись,  мы познакомимся с ними..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 descr="1336489883_55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276872"/>
            <a:ext cx="5715000" cy="4010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29058" y="1428736"/>
            <a:ext cx="4786346" cy="487375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Ужасное божество древних славян, олицетворение всех злоключений и бед. Это воплощение земного мрака, вечной вселенской тьмы. Наши предки верили, что когда чаша людских пороков переполнится , на земле по воле </a:t>
            </a:r>
            <a:r>
              <a:rPr lang="ru-RU" dirty="0" err="1" smtClean="0"/>
              <a:t>Чернобога</a:t>
            </a:r>
            <a:r>
              <a:rPr lang="ru-RU" dirty="0" smtClean="0"/>
              <a:t> вырастет ядовитая чёрная трава – чернобыль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285728"/>
            <a:ext cx="46057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чернобог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Рисунок 5" descr="ченобо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571612"/>
            <a:ext cx="3251999" cy="4792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141</TotalTime>
  <Words>1954</Words>
  <Application>Microsoft Office PowerPoint</Application>
  <PresentationFormat>Экран (4:3)</PresentationFormat>
  <Paragraphs>130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XP GAME 2010</dc:creator>
  <cp:lastModifiedBy>1</cp:lastModifiedBy>
  <cp:revision>17</cp:revision>
  <dcterms:created xsi:type="dcterms:W3CDTF">2014-04-12T00:06:31Z</dcterms:created>
  <dcterms:modified xsi:type="dcterms:W3CDTF">2015-01-14T10:26:20Z</dcterms:modified>
</cp:coreProperties>
</file>