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7" r:id="rId3"/>
    <p:sldId id="259" r:id="rId4"/>
    <p:sldId id="257" r:id="rId5"/>
    <p:sldId id="268" r:id="rId6"/>
    <p:sldId id="258" r:id="rId7"/>
    <p:sldId id="269" r:id="rId8"/>
    <p:sldId id="271" r:id="rId9"/>
    <p:sldId id="279" r:id="rId10"/>
    <p:sldId id="273" r:id="rId11"/>
    <p:sldId id="275" r:id="rId12"/>
    <p:sldId id="276" r:id="rId13"/>
    <p:sldId id="278" r:id="rId14"/>
    <p:sldId id="28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BB757-AECA-4B5F-B73B-88CCD4ABC1E7}" type="datetimeFigureOut">
              <a:rPr lang="ru-RU" smtClean="0"/>
              <a:pPr/>
              <a:t>05.03.2015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C0104-EA0B-4DE8-906A-95B1679D44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BB757-AECA-4B5F-B73B-88CCD4ABC1E7}" type="datetimeFigureOut">
              <a:rPr lang="ru-RU" smtClean="0"/>
              <a:pPr/>
              <a:t>05.03.2015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C0104-EA0B-4DE8-906A-95B1679D44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BB757-AECA-4B5F-B73B-88CCD4ABC1E7}" type="datetimeFigureOut">
              <a:rPr lang="ru-RU" smtClean="0"/>
              <a:pPr/>
              <a:t>05.03.2015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C0104-EA0B-4DE8-906A-95B1679D44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BB757-AECA-4B5F-B73B-88CCD4ABC1E7}" type="datetimeFigureOut">
              <a:rPr lang="ru-RU" smtClean="0"/>
              <a:pPr/>
              <a:t>05.03.2015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C0104-EA0B-4DE8-906A-95B1679D44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BB757-AECA-4B5F-B73B-88CCD4ABC1E7}" type="datetimeFigureOut">
              <a:rPr lang="ru-RU" smtClean="0"/>
              <a:pPr/>
              <a:t>05.03.2015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C0104-EA0B-4DE8-906A-95B1679D44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BB757-AECA-4B5F-B73B-88CCD4ABC1E7}" type="datetimeFigureOut">
              <a:rPr lang="ru-RU" smtClean="0"/>
              <a:pPr/>
              <a:t>05.03.2015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C0104-EA0B-4DE8-906A-95B1679D44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BB757-AECA-4B5F-B73B-88CCD4ABC1E7}" type="datetimeFigureOut">
              <a:rPr lang="ru-RU" smtClean="0"/>
              <a:pPr/>
              <a:t>05.03.2015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C0104-EA0B-4DE8-906A-95B1679D44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BB757-AECA-4B5F-B73B-88CCD4ABC1E7}" type="datetimeFigureOut">
              <a:rPr lang="ru-RU" smtClean="0"/>
              <a:pPr/>
              <a:t>05.03.2015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C0104-EA0B-4DE8-906A-95B1679D44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BB757-AECA-4B5F-B73B-88CCD4ABC1E7}" type="datetimeFigureOut">
              <a:rPr lang="ru-RU" smtClean="0"/>
              <a:pPr/>
              <a:t>05.03.2015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C0104-EA0B-4DE8-906A-95B1679D44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BB757-AECA-4B5F-B73B-88CCD4ABC1E7}" type="datetimeFigureOut">
              <a:rPr lang="ru-RU" smtClean="0"/>
              <a:pPr/>
              <a:t>05.03.2015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C0104-EA0B-4DE8-906A-95B1679D44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BB757-AECA-4B5F-B73B-88CCD4ABC1E7}" type="datetimeFigureOut">
              <a:rPr lang="ru-RU" smtClean="0"/>
              <a:pPr/>
              <a:t>05.03.2015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5CC0104-EA0B-4DE8-906A-95B1679D44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19BB757-AECA-4B5F-B73B-88CCD4ABC1E7}" type="datetimeFigureOut">
              <a:rPr lang="ru-RU" smtClean="0"/>
              <a:pPr/>
              <a:t>05.03.2015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5CC0104-EA0B-4DE8-906A-95B1679D4429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6.xml"/><Relationship Id="rId1" Type="http://schemas.openxmlformats.org/officeDocument/2006/relationships/audio" Target="file:///D:\4%20&#1082;&#1083;&#1072;&#1089;&#1089;%20&#1091;&#1088;&#1086;&#1082;&#1080;\&#1083;&#1080;&#1090;&#1077;&#1088;.%20&#1095;&#1090;\&#1073;&#1072;&#1078;&#1086;&#1074;\Vladimir-Martynov-Tema-iz-mul_tfil_ma-quotSerebryanoe-kopytcequot-1977(muzofon.com).mp3" TargetMode="External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229200"/>
            <a:ext cx="8305800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«Серебряное копытце» П.П.Бажов</a:t>
            </a:r>
            <a:endParaRPr lang="ru-RU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 flipV="1">
            <a:off x="1289050" y="1668781"/>
            <a:ext cx="7854950" cy="45719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8" name="Picture 4" descr="Изображение 001"/>
          <p:cNvPicPr>
            <a:picLocks noChangeAspect="1" noChangeArrowheads="1"/>
          </p:cNvPicPr>
          <p:nvPr/>
        </p:nvPicPr>
        <p:blipFill>
          <a:blip r:embed="rId2" cstate="email">
            <a:lum bright="24000" contrast="12000"/>
          </a:blip>
          <a:srcRect/>
          <a:stretch>
            <a:fillRect/>
          </a:stretch>
        </p:blipFill>
        <p:spPr bwMode="auto">
          <a:xfrm>
            <a:off x="107950" y="981075"/>
            <a:ext cx="3355975" cy="345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0" name="WordArt 6"/>
          <p:cNvSpPr>
            <a:spLocks noChangeArrowheads="1" noChangeShapeType="1" noTextEdit="1"/>
          </p:cNvSpPr>
          <p:nvPr/>
        </p:nvSpPr>
        <p:spPr bwMode="auto">
          <a:xfrm>
            <a:off x="179388" y="3789363"/>
            <a:ext cx="295275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Дед Кокованя</a:t>
            </a:r>
          </a:p>
        </p:txBody>
      </p:sp>
      <p:pic>
        <p:nvPicPr>
          <p:cNvPr id="3687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375" y="1125538"/>
            <a:ext cx="2554288" cy="364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2" name="WordArt 8"/>
          <p:cNvSpPr>
            <a:spLocks noChangeArrowheads="1" noChangeShapeType="1" noTextEdit="1"/>
          </p:cNvSpPr>
          <p:nvPr/>
        </p:nvSpPr>
        <p:spPr bwMode="auto">
          <a:xfrm>
            <a:off x="3635375" y="4005263"/>
            <a:ext cx="223202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Дарёнка</a:t>
            </a:r>
          </a:p>
        </p:txBody>
      </p:sp>
      <p:pic>
        <p:nvPicPr>
          <p:cNvPr id="36873" name="Picture 9" descr="Изображение 001"/>
          <p:cNvPicPr>
            <a:picLocks noChangeAspect="1" noChangeArrowheads="1"/>
          </p:cNvPicPr>
          <p:nvPr/>
        </p:nvPicPr>
        <p:blipFill>
          <a:blip r:embed="rId4" cstate="email">
            <a:lum bright="24000" contrast="12000"/>
          </a:blip>
          <a:srcRect/>
          <a:stretch>
            <a:fillRect/>
          </a:stretch>
        </p:blipFill>
        <p:spPr bwMode="auto">
          <a:xfrm>
            <a:off x="1547813" y="4365625"/>
            <a:ext cx="2130425" cy="234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5" name="WordArt 11"/>
          <p:cNvSpPr>
            <a:spLocks noChangeArrowheads="1" noChangeShapeType="1" noTextEdit="1"/>
          </p:cNvSpPr>
          <p:nvPr/>
        </p:nvSpPr>
        <p:spPr bwMode="auto">
          <a:xfrm>
            <a:off x="1619250" y="6237288"/>
            <a:ext cx="201612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Мурёнка</a:t>
            </a:r>
            <a:endParaRPr lang="ru-RU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36876" name="Picture 1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03913" y="3213100"/>
            <a:ext cx="3240087" cy="336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7" name="WordArt 13"/>
          <p:cNvSpPr>
            <a:spLocks noChangeArrowheads="1" noChangeShapeType="1" noTextEdit="1"/>
          </p:cNvSpPr>
          <p:nvPr/>
        </p:nvSpPr>
        <p:spPr bwMode="auto">
          <a:xfrm>
            <a:off x="6011863" y="5516563"/>
            <a:ext cx="2952750" cy="10080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Серебряное</a:t>
            </a:r>
          </a:p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 копытце</a:t>
            </a:r>
          </a:p>
        </p:txBody>
      </p:sp>
      <p:sp>
        <p:nvSpPr>
          <p:cNvPr id="11" name="WordArt 20"/>
          <p:cNvSpPr>
            <a:spLocks noChangeArrowheads="1" noChangeShapeType="1" noTextEdit="1"/>
          </p:cNvSpPr>
          <p:nvPr/>
        </p:nvSpPr>
        <p:spPr bwMode="auto">
          <a:xfrm>
            <a:off x="683569" y="0"/>
            <a:ext cx="7056784" cy="838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Домашнее задание</a:t>
            </a:r>
          </a:p>
        </p:txBody>
      </p:sp>
      <p:sp>
        <p:nvSpPr>
          <p:cNvPr id="34819" name="WordArt 5"/>
          <p:cNvSpPr>
            <a:spLocks noChangeArrowheads="1" noChangeShapeType="1" noTextEdit="1"/>
          </p:cNvSpPr>
          <p:nvPr/>
        </p:nvSpPr>
        <p:spPr bwMode="auto">
          <a:xfrm>
            <a:off x="6516217" y="1052736"/>
            <a:ext cx="2376263" cy="115212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Главные </a:t>
            </a:r>
            <a:endParaRPr lang="ru-RU" sz="3600" kern="1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latin typeface="Arial"/>
              <a:cs typeface="Arial"/>
            </a:endParaRPr>
          </a:p>
          <a:p>
            <a:pPr algn="ctr"/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герои</a:t>
            </a:r>
            <a:endParaRPr lang="ru-RU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68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68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2000"/>
                                        <p:tgtEl>
                                          <p:spTgt spid="36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68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68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36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8" dur="2000"/>
                                        <p:tgtEl>
                                          <p:spTgt spid="36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68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68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36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0" grpId="0" animBg="1"/>
      <p:bldP spid="36872" grpId="0" animBg="1"/>
      <p:bldP spid="36875" grpId="0" animBg="1"/>
      <p:bldP spid="3687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WordArt 20"/>
          <p:cNvSpPr>
            <a:spLocks noChangeArrowheads="1" noChangeShapeType="1" noTextEdit="1"/>
          </p:cNvSpPr>
          <p:nvPr/>
        </p:nvSpPr>
        <p:spPr bwMode="auto">
          <a:xfrm>
            <a:off x="1547813" y="188913"/>
            <a:ext cx="6624637" cy="838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Домашнее задание</a:t>
            </a:r>
          </a:p>
        </p:txBody>
      </p:sp>
      <p:sp>
        <p:nvSpPr>
          <p:cNvPr id="35843" name="Rectangle 22"/>
          <p:cNvSpPr>
            <a:spLocks noChangeArrowheads="1"/>
          </p:cNvSpPr>
          <p:nvPr/>
        </p:nvSpPr>
        <p:spPr bwMode="auto">
          <a:xfrm>
            <a:off x="1631950" y="1927225"/>
            <a:ext cx="21240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pic>
        <p:nvPicPr>
          <p:cNvPr id="35844" name="Picture 2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8313" y="1125538"/>
            <a:ext cx="1943100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7958" name="Group 70"/>
          <p:cNvGraphicFramePr>
            <a:graphicFrameLocks noGrp="1"/>
          </p:cNvGraphicFramePr>
          <p:nvPr/>
        </p:nvGraphicFramePr>
        <p:xfrm>
          <a:off x="395536" y="1124744"/>
          <a:ext cx="5879852" cy="2664295"/>
        </p:xfrm>
        <a:graphic>
          <a:graphicData uri="http://schemas.openxmlformats.org/drawingml/2006/table">
            <a:tbl>
              <a:tblPr/>
              <a:tblGrid>
                <a:gridCol w="2123985"/>
                <a:gridCol w="1139777"/>
                <a:gridCol w="2616090"/>
              </a:tblGrid>
              <a:tr h="935350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latin typeface="Times New Roman"/>
                          <a:ea typeface="Calibri"/>
                          <a:cs typeface="Times New Roman"/>
                        </a:rPr>
                        <a:t>1. Жизнь героя.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- Внешность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Где живёт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Чем занимается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Какие поступки совершает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355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/>
                          <a:ea typeface="Calibri"/>
                          <a:cs typeface="Times New Roman"/>
                        </a:rPr>
                        <a:t>2. Характер героя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Какой он по характеру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Какие нравственныё качества есть у героя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934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latin typeface="Times New Roman"/>
                          <a:ea typeface="Calibri"/>
                          <a:cs typeface="Times New Roman"/>
                        </a:rPr>
                        <a:t>3. Отношение к герою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Моё отношение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Отношение автора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5861" name="Rectangle 72"/>
          <p:cNvSpPr>
            <a:spLocks noChangeArrowheads="1"/>
          </p:cNvSpPr>
          <p:nvPr/>
        </p:nvSpPr>
        <p:spPr bwMode="auto">
          <a:xfrm>
            <a:off x="1631950" y="1927225"/>
            <a:ext cx="21240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pic>
        <p:nvPicPr>
          <p:cNvPr id="36873" name="Picture 9" descr="Изображение 001"/>
          <p:cNvPicPr>
            <a:picLocks noChangeAspect="1" noChangeArrowheads="1"/>
          </p:cNvPicPr>
          <p:nvPr/>
        </p:nvPicPr>
        <p:blipFill>
          <a:blip r:embed="rId3" cstate="email">
            <a:lum bright="24000" contrast="12000"/>
          </a:blip>
          <a:srcRect/>
          <a:stretch>
            <a:fillRect/>
          </a:stretch>
        </p:blipFill>
        <p:spPr bwMode="auto">
          <a:xfrm>
            <a:off x="539750" y="4221163"/>
            <a:ext cx="2130425" cy="234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4876" name="Group 60"/>
          <p:cNvGraphicFramePr>
            <a:graphicFrameLocks noGrp="1"/>
          </p:cNvGraphicFramePr>
          <p:nvPr/>
        </p:nvGraphicFramePr>
        <p:xfrm>
          <a:off x="2627784" y="3645024"/>
          <a:ext cx="6048126" cy="2448272"/>
        </p:xfrm>
        <a:graphic>
          <a:graphicData uri="http://schemas.openxmlformats.org/drawingml/2006/table">
            <a:tbl>
              <a:tblPr/>
              <a:tblGrid>
                <a:gridCol w="2184771"/>
                <a:gridCol w="1172396"/>
                <a:gridCol w="2690959"/>
              </a:tblGrid>
              <a:tr h="648961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latin typeface="Times New Roman"/>
                          <a:ea typeface="Calibri"/>
                          <a:cs typeface="Times New Roman"/>
                        </a:rPr>
                        <a:t>1. Жизнь героя.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- Внешность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Где живёт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Чем занимается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Какие поступки совершает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185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latin typeface="Times New Roman"/>
                          <a:ea typeface="Calibri"/>
                          <a:cs typeface="Times New Roman"/>
                        </a:rPr>
                        <a:t>2. Характер героя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Какой он по характеру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Какие нравственныё качества есть у героя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970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/>
                          <a:ea typeface="Calibri"/>
                          <a:cs typeface="Times New Roman"/>
                        </a:rPr>
                        <a:t>3. Отношение к герою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Моё отношение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Отношение автора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35895" name="Picture 123" descr="Изображение 001"/>
          <p:cNvPicPr>
            <a:picLocks noChangeAspect="1" noChangeArrowheads="1"/>
          </p:cNvPicPr>
          <p:nvPr/>
        </p:nvPicPr>
        <p:blipFill>
          <a:blip r:embed="rId4" cstate="email">
            <a:lum bright="24000" contrast="12000"/>
          </a:blip>
          <a:srcRect/>
          <a:stretch>
            <a:fillRect/>
          </a:stretch>
        </p:blipFill>
        <p:spPr bwMode="auto">
          <a:xfrm>
            <a:off x="2699792" y="3717032"/>
            <a:ext cx="2027238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6" name="Picture 12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588224" y="1052736"/>
            <a:ext cx="2268537" cy="235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552" y="1196752"/>
            <a:ext cx="1871662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75856" y="1052736"/>
            <a:ext cx="5112568" cy="5002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Зелёный (хризолит) - возьмут те, кому сегодня на уроке было интересно и  комфортно работать, у кого на уроке всё получилось и удалось.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 smtClean="0"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 smtClean="0"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Жёлтый (янтарь) -   возьмут  те, у кого на уроке не всегда было хорошее настроение, что-то не получилось, не всегда были собой довольны.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 smtClean="0"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 smtClean="0"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Красный (гранат) – возьмут  те, кто считает, что у него на уроке ничего не получилось, весь урок было плохое    настроение</a:t>
            </a:r>
            <a:endParaRPr lang="ru-RU" dirty="0"/>
          </a:p>
        </p:txBody>
      </p:sp>
      <p:pic>
        <p:nvPicPr>
          <p:cNvPr id="26626" name="Picture 2" descr="Камни по знакам зодиака Виртуальные гадания Wicc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509120"/>
            <a:ext cx="1633347" cy="1224136"/>
          </a:xfrm>
          <a:prstGeom prst="rect">
            <a:avLst/>
          </a:prstGeom>
          <a:noFill/>
        </p:spPr>
      </p:pic>
      <p:pic>
        <p:nvPicPr>
          <p:cNvPr id="26628" name="Picture 4" descr="Волшебные свойства самоцветов Знаете ли вы, что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852936"/>
            <a:ext cx="2112235" cy="1584176"/>
          </a:xfrm>
          <a:prstGeom prst="rect">
            <a:avLst/>
          </a:prstGeom>
          <a:noFill/>
        </p:spPr>
      </p:pic>
      <p:pic>
        <p:nvPicPr>
          <p:cNvPr id="26630" name="Picture 6" descr="Хризолит, магические и лечебные свойства. Обсуждение на Live…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620688"/>
            <a:ext cx="2170861" cy="2232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Documents and Settings\Ольга.6885F0A7C10843D\Мои документы\Downloads\0c0495d358fc4e6c65b1731129e7d5fd.jpg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5747" cy="6858000"/>
          </a:xfrm>
          <a:prstGeom prst="rect">
            <a:avLst/>
          </a:prstGeom>
          <a:noFill/>
        </p:spPr>
      </p:pic>
      <p:pic>
        <p:nvPicPr>
          <p:cNvPr id="5" name="Picture 6" descr="5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517813" y="404813"/>
            <a:ext cx="3060700" cy="340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WordArt 4"/>
          <p:cNvSpPr>
            <a:spLocks noChangeArrowheads="1" noChangeShapeType="1" noTextEdit="1"/>
          </p:cNvSpPr>
          <p:nvPr/>
        </p:nvSpPr>
        <p:spPr bwMode="auto">
          <a:xfrm>
            <a:off x="9467850" y="2205038"/>
            <a:ext cx="7200900" cy="1698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Спасибо за урок!</a:t>
            </a:r>
            <a:endParaRPr lang="ru-RU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826 0.01064 L -0.93924 0.0041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9" y="-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8785 -0.01897 L -0.93698 -0.0189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Речевая разминка</a:t>
            </a:r>
            <a:endParaRPr lang="ru-RU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115616" y="2136205"/>
            <a:ext cx="6624736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Еле шорохом шурша </a:t>
            </a:r>
            <a:b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класс заходит тишина. </a:t>
            </a:r>
            <a:b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Тихо, тихо, чуть дыша, </a:t>
            </a:r>
            <a:b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Входит сказка не спеша. 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Vladimir-Martynov-Tema-iz-mul_tfil_ma-quotSerebryanoe-kopytcequot-1977(muzofon.co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7524328" y="5229200"/>
            <a:ext cx="304800" cy="304800"/>
          </a:xfrm>
          <a:prstGeom prst="rect">
            <a:avLst/>
          </a:prstGeom>
        </p:spPr>
      </p:pic>
      <p:pic>
        <p:nvPicPr>
          <p:cNvPr id="5" name="Picture 2" descr="H:\Documents and Settings\Ольга.6885F0A7C10843D\Мои документы\Downloads\95239006_0_688a2_a9f09ba_L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2276872"/>
            <a:ext cx="2808312" cy="414205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4576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2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928670"/>
          </a:xfrm>
        </p:spPr>
        <p:txBody>
          <a:bodyPr/>
          <a:lstStyle/>
          <a:p>
            <a:r>
              <a:rPr lang="ru-RU" dirty="0" smtClean="0">
                <a:solidFill>
                  <a:schemeClr val="bg1">
                    <a:lumMod val="95000"/>
                  </a:schemeClr>
                </a:solidFill>
              </a:rPr>
              <a:t>Особенный козлик…</a:t>
            </a:r>
            <a:endParaRPr lang="ru-RU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814886" y="2071654"/>
            <a:ext cx="4329114" cy="4786346"/>
          </a:xfrm>
        </p:spPr>
        <p:txBody>
          <a:bodyPr anchor="b">
            <a:normAutofit/>
          </a:bodyPr>
          <a:lstStyle/>
          <a:p>
            <a:r>
              <a:rPr lang="ru-RU" sz="2400" dirty="0" smtClean="0">
                <a:solidFill>
                  <a:srgbClr val="FFFF00"/>
                </a:solidFill>
              </a:rPr>
              <a:t>В той местности, которая описана в сказе, дикими козликами называли и косуль, и оленей, так как и те, и другие имели рога.</a:t>
            </a:r>
          </a:p>
          <a:p>
            <a:r>
              <a:rPr lang="ru-RU" sz="2400" dirty="0" smtClean="0">
                <a:solidFill>
                  <a:srgbClr val="FFFF00"/>
                </a:solidFill>
              </a:rPr>
              <a:t>Найдите в тексте описание Серебряного копытца.</a:t>
            </a:r>
          </a:p>
          <a:p>
            <a:r>
              <a:rPr lang="ru-RU" sz="2400" dirty="0" smtClean="0">
                <a:solidFill>
                  <a:srgbClr val="FFFF00"/>
                </a:solidFill>
              </a:rPr>
              <a:t>Чем отличался Серебряное копытце от остальных козлов?</a:t>
            </a:r>
          </a:p>
          <a:p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85720" y="142852"/>
            <a:ext cx="8229600" cy="857272"/>
          </a:xfrm>
        </p:spPr>
        <p:txBody>
          <a:bodyPr/>
          <a:lstStyle/>
          <a:p>
            <a:r>
              <a:rPr lang="ru-RU" dirty="0" smtClean="0"/>
              <a:t>Дикий козлик</a:t>
            </a:r>
            <a:endParaRPr lang="ru-RU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6" y="1000108"/>
            <a:ext cx="8229600" cy="4389120"/>
          </a:xfrm>
        </p:spPr>
        <p:txBody>
          <a:bodyPr/>
          <a:lstStyle/>
          <a:p>
            <a:r>
              <a:rPr lang="ru-RU" b="1" dirty="0" smtClean="0"/>
              <a:t>Сибирская косуля – </a:t>
            </a:r>
            <a:r>
              <a:rPr lang="ru-RU" dirty="0" smtClean="0"/>
              <a:t>некрупный зверь из семейства оленей. Другое название: дикая коза.</a:t>
            </a:r>
          </a:p>
          <a:p>
            <a:r>
              <a:rPr lang="ru-RU" dirty="0" smtClean="0"/>
              <a:t>У самцов есть рожки, похожие на вилочку. На каждом рожке не более 2-3 отростков. Сбрасывают рога в октябре.</a:t>
            </a:r>
          </a:p>
          <a:p>
            <a:endParaRPr lang="ru-RU" dirty="0"/>
          </a:p>
        </p:txBody>
      </p:sp>
      <p:pic>
        <p:nvPicPr>
          <p:cNvPr id="7" name="Рисунок 6" descr="IMG_013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28794" y="3116087"/>
            <a:ext cx="7072330" cy="357300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7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770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5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7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Благородные олени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2808312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объединяет несколько подвидов оленей, имеющих общие признаки экстерьера:</a:t>
            </a:r>
          </a:p>
          <a:p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Ветвистые рога у самцов: от 5 и более отростков</a:t>
            </a:r>
          </a:p>
          <a:p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Рога сбрасывают  весной. Всю зиму носят рога</a:t>
            </a:r>
          </a:p>
          <a:p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Густая шерсть на шее</a:t>
            </a:r>
          </a:p>
          <a:p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Тонкие длинные ноги</a:t>
            </a:r>
          </a:p>
          <a:p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Средний и крупный размеры (размер зависит от места обитания, например, горные олени крупнее лесных)</a:t>
            </a:r>
          </a:p>
          <a:p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Подвиды благородных оленей: марал и изюбрь – сибирские олени; вапити – американский олень; красный – европейский олень, кавказский олень.</a:t>
            </a:r>
          </a:p>
          <a:p>
            <a:endParaRPr lang="ru-RU" dirty="0"/>
          </a:p>
        </p:txBody>
      </p:sp>
      <p:pic>
        <p:nvPicPr>
          <p:cNvPr id="4" name="Рисунок 3" descr="red-deer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11960" y="3789040"/>
            <a:ext cx="4643470" cy="27860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1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3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4282" y="0"/>
            <a:ext cx="8229600" cy="7857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Кто такой Серебряное копытце?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85720" y="4857760"/>
            <a:ext cx="4040188" cy="1843094"/>
          </a:xfrm>
        </p:spPr>
        <p:txBody>
          <a:bodyPr/>
          <a:lstStyle/>
          <a:p>
            <a:r>
              <a:rPr lang="ru-RU" dirty="0" smtClean="0"/>
              <a:t>Размер: маленький олень</a:t>
            </a:r>
          </a:p>
          <a:p>
            <a:r>
              <a:rPr lang="ru-RU" dirty="0" smtClean="0"/>
              <a:t>Рожки: не более 2-3 отростков</a:t>
            </a:r>
          </a:p>
          <a:p>
            <a:r>
              <a:rPr lang="ru-RU" dirty="0" smtClean="0"/>
              <a:t>Сбрасывает рога осенью</a:t>
            </a:r>
          </a:p>
        </p:txBody>
      </p:sp>
      <p:sp>
        <p:nvSpPr>
          <p:cNvPr id="7" name="Содержимое 6"/>
          <p:cNvSpPr>
            <a:spLocks noGrp="1"/>
          </p:cNvSpPr>
          <p:nvPr>
            <p:ph sz="quarter" idx="4"/>
          </p:nvPr>
        </p:nvSpPr>
        <p:spPr>
          <a:xfrm>
            <a:off x="4643438" y="4800592"/>
            <a:ext cx="4041775" cy="2057408"/>
          </a:xfrm>
        </p:spPr>
        <p:txBody>
          <a:bodyPr/>
          <a:lstStyle/>
          <a:p>
            <a:r>
              <a:rPr lang="ru-RU" dirty="0" smtClean="0"/>
              <a:t>Размер: средний и крупный олень</a:t>
            </a:r>
          </a:p>
          <a:p>
            <a:r>
              <a:rPr lang="ru-RU" dirty="0" smtClean="0"/>
              <a:t>Рога: от 5 и более отростков</a:t>
            </a:r>
          </a:p>
          <a:p>
            <a:r>
              <a:rPr lang="ru-RU" dirty="0" smtClean="0"/>
              <a:t>Всю зиму ходит в рогах, сбрасывает рога весной</a:t>
            </a:r>
            <a:endParaRPr lang="ru-RU" dirty="0"/>
          </a:p>
        </p:txBody>
      </p:sp>
      <p:pic>
        <p:nvPicPr>
          <p:cNvPr id="8" name="Рисунок 7" descr="image098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857232"/>
            <a:ext cx="3571900" cy="3316764"/>
          </a:xfrm>
          <a:prstGeom prst="rect">
            <a:avLst/>
          </a:prstGeom>
        </p:spPr>
      </p:pic>
      <p:pic>
        <p:nvPicPr>
          <p:cNvPr id="9" name="Рисунок 8" descr="red-deer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6248" y="928670"/>
            <a:ext cx="4643470" cy="2786082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0034" y="4143380"/>
            <a:ext cx="4040188" cy="659352"/>
          </a:xfrm>
        </p:spPr>
        <p:txBody>
          <a:bodyPr/>
          <a:lstStyle/>
          <a:p>
            <a:r>
              <a:rPr lang="ru-RU" dirty="0" smtClean="0"/>
              <a:t>Сибирская косуля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3"/>
          </p:nvPr>
        </p:nvSpPr>
        <p:spPr>
          <a:xfrm>
            <a:off x="4786314" y="4143380"/>
            <a:ext cx="4041775" cy="654843"/>
          </a:xfrm>
        </p:spPr>
        <p:txBody>
          <a:bodyPr/>
          <a:lstStyle/>
          <a:p>
            <a:r>
              <a:rPr lang="ru-RU" dirty="0" smtClean="0"/>
              <a:t>Благородный олень</a:t>
            </a:r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77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770" decel="100000"/>
                                        <p:tgtEl>
                                          <p:spTgt spid="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4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6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70" decel="100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770" decel="100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4" dur="77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6" dur="77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500"/>
                            </p:stCondLst>
                            <p:childTnLst>
                              <p:par>
                                <p:cTn id="5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8500"/>
                            </p:stCondLst>
                            <p:childTnLst>
                              <p:par>
                                <p:cTn id="7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500"/>
                            </p:stCondLst>
                            <p:childTnLst>
                              <p:par>
                                <p:cTn id="9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2500"/>
                            </p:stCondLst>
                            <p:childTnLst>
                              <p:par>
                                <p:cTn id="110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3000"/>
                            </p:stCondLst>
                            <p:childTnLst>
                              <p:par>
                                <p:cTn id="118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3500"/>
                            </p:stCondLst>
                            <p:childTnLst>
                              <p:par>
                                <p:cTn id="126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  <p:bldP spid="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 fontScale="90000"/>
          </a:bodyPr>
          <a:lstStyle/>
          <a:p>
            <a:r>
              <a:rPr lang="ru-RU" sz="5400" kern="10" dirty="0" smtClean="0">
                <a:ln w="9525">
                  <a:noFill/>
                  <a:round/>
                  <a:headEnd/>
                  <a:tailEnd/>
                </a:ln>
                <a:solidFill>
                  <a:srgbClr val="0066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/>
            </a:r>
            <a:br>
              <a:rPr lang="ru-RU" sz="5400" kern="10" dirty="0" smtClean="0">
                <a:ln w="9525">
                  <a:noFill/>
                  <a:round/>
                  <a:headEnd/>
                  <a:tailEnd/>
                </a:ln>
                <a:solidFill>
                  <a:srgbClr val="0066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</a:br>
            <a:r>
              <a:rPr lang="ru-RU" sz="5400" kern="10" dirty="0" smtClean="0">
                <a:ln w="9525">
                  <a:noFill/>
                  <a:round/>
                  <a:headEnd/>
                  <a:tailEnd/>
                </a:ln>
                <a:solidFill>
                  <a:srgbClr val="0066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/>
            </a:r>
            <a:br>
              <a:rPr lang="ru-RU" sz="5400" kern="10" dirty="0" smtClean="0">
                <a:ln w="9525">
                  <a:noFill/>
                  <a:round/>
                  <a:headEnd/>
                  <a:tailEnd/>
                </a:ln>
                <a:solidFill>
                  <a:srgbClr val="0066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</a:br>
            <a:r>
              <a:rPr lang="ru-RU" sz="4000" kern="10" dirty="0" smtClean="0">
                <a:ln w="9525">
                  <a:noFill/>
                  <a:round/>
                  <a:headEnd/>
                  <a:tailEnd/>
                </a:ln>
                <a:solidFill>
                  <a:srgbClr val="0066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План характеристики героя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kern="10" dirty="0" smtClean="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800" kern="10" dirty="0" smtClean="0">
                <a:ln w="9525">
                  <a:noFill/>
                  <a:round/>
                  <a:headEnd/>
                  <a:tailEnd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Жизнь героя. </a:t>
            </a:r>
            <a:endParaRPr lang="ru-RU" sz="2800" b="1" i="1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GB" sz="20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Где</a:t>
            </a:r>
            <a:r>
              <a:rPr lang="en-GB" sz="2000" b="1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</a:t>
            </a:r>
            <a:r>
              <a:rPr lang="en-GB" sz="20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герой</a:t>
            </a:r>
            <a:r>
              <a:rPr lang="en-GB" sz="2000" b="1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</a:t>
            </a:r>
            <a:r>
              <a:rPr lang="en-GB" sz="20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живёт</a:t>
            </a:r>
            <a:r>
              <a:rPr lang="en-GB" sz="2000" b="1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? </a:t>
            </a:r>
            <a:endParaRPr lang="ru-RU" sz="2000" b="1" i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GB" sz="20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Какие</a:t>
            </a:r>
            <a:r>
              <a:rPr lang="en-GB" sz="2000" b="1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</a:t>
            </a:r>
            <a:r>
              <a:rPr lang="en-GB" sz="20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поступки</a:t>
            </a:r>
            <a:r>
              <a:rPr lang="en-GB" sz="2000" b="1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</a:t>
            </a:r>
            <a:r>
              <a:rPr lang="en-GB" sz="20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совершает</a:t>
            </a:r>
            <a:r>
              <a:rPr lang="en-GB" sz="2000" b="1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? </a:t>
            </a:r>
            <a:endParaRPr lang="ru-RU" sz="2000" b="1" i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GB" sz="20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Чем</a:t>
            </a:r>
            <a:r>
              <a:rPr lang="en-GB" sz="2000" b="1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</a:t>
            </a:r>
            <a:r>
              <a:rPr lang="en-GB" sz="20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занимается</a:t>
            </a:r>
            <a:r>
              <a:rPr lang="en-GB" sz="2000" b="1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</a:t>
            </a:r>
            <a:r>
              <a:rPr lang="en-GB" sz="20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герой</a:t>
            </a:r>
            <a:r>
              <a:rPr lang="en-GB" sz="2000" b="1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? </a:t>
            </a:r>
            <a:endParaRPr lang="ru-RU" sz="2000" b="1" i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sz="2800" kern="10" dirty="0" smtClean="0">
                <a:ln w="9525">
                  <a:noFill/>
                  <a:round/>
                  <a:headEnd/>
                  <a:tailEnd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2. Характер.</a:t>
            </a:r>
          </a:p>
          <a:p>
            <a:pPr>
              <a:buFont typeface="Arial" pitchFamily="34" charset="0"/>
              <a:buChar char="•"/>
            </a:pPr>
            <a:r>
              <a:rPr lang="en-GB" sz="20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Какой</a:t>
            </a:r>
            <a:r>
              <a:rPr lang="en-GB" sz="2000" b="1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</a:t>
            </a:r>
            <a:r>
              <a:rPr lang="en-GB" sz="20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характер</a:t>
            </a:r>
            <a:r>
              <a:rPr lang="en-GB" sz="2000" b="1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у </a:t>
            </a:r>
            <a:r>
              <a:rPr lang="en-GB" sz="20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героя</a:t>
            </a:r>
            <a:r>
              <a:rPr lang="en-GB" sz="2000" b="1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?</a:t>
            </a:r>
            <a:endParaRPr lang="ru-RU" sz="2000" b="1" i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sz="2000" b="1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Какие нравственные качества наблюдаются у героя?</a:t>
            </a:r>
          </a:p>
          <a:p>
            <a:pPr>
              <a:buFont typeface="Arial" pitchFamily="34" charset="0"/>
              <a:buChar char="•"/>
            </a:pPr>
            <a:r>
              <a:rPr lang="ru-RU" sz="2800" kern="10" dirty="0" smtClean="0">
                <a:ln w="9525">
                  <a:noFill/>
                  <a:round/>
                  <a:headEnd/>
                  <a:tailEnd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3. Твоё отношение к герою.</a:t>
            </a:r>
          </a:p>
          <a:p>
            <a:pPr>
              <a:buFont typeface="Arial" pitchFamily="34" charset="0"/>
              <a:buChar char="•"/>
            </a:pPr>
            <a:r>
              <a:rPr lang="ru-RU" sz="2800" kern="10" dirty="0" smtClean="0">
                <a:ln w="9525">
                  <a:noFill/>
                  <a:round/>
                  <a:headEnd/>
                  <a:tailEnd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4. Отношение автора к герою.</a:t>
            </a:r>
            <a:endParaRPr lang="ru-RU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Опиши Серебряное копытце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 Козлик этот _______________________________________ __________________________________________________.</a:t>
            </a:r>
          </a:p>
          <a:p>
            <a:r>
              <a:rPr lang="ru-RU" dirty="0" smtClean="0"/>
              <a:t>У него на правой ноге ______________________ копытце. Ростом он не выше __________________, ножки _______ ______________________________, головка ____________ ______________ . А рожки у козлика __________________ ____________________. Шерстка у него летом _________ ____________________ , а зимой  _____________________ ________________________________________________________ . Кормится _________________________________ __________________________________ 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381000" y="1219200"/>
            <a:ext cx="4040188" cy="5018088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Любознательный</a:t>
            </a:r>
          </a:p>
          <a:p>
            <a:r>
              <a:rPr lang="ru-RU" sz="3200" dirty="0" smtClean="0"/>
              <a:t>злой</a:t>
            </a:r>
          </a:p>
          <a:p>
            <a:r>
              <a:rPr lang="ru-RU" sz="3200" dirty="0" smtClean="0"/>
              <a:t>Весёлый</a:t>
            </a:r>
          </a:p>
          <a:p>
            <a:r>
              <a:rPr lang="ru-RU" sz="3200" dirty="0" smtClean="0"/>
              <a:t>Смелый</a:t>
            </a:r>
          </a:p>
          <a:p>
            <a:r>
              <a:rPr lang="ru-RU" sz="3200" dirty="0" smtClean="0"/>
              <a:t>грубый</a:t>
            </a:r>
          </a:p>
          <a:p>
            <a:r>
              <a:rPr lang="ru-RU" sz="3200" dirty="0" smtClean="0"/>
              <a:t>Ласковый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4"/>
          </p:nvPr>
        </p:nvSpPr>
        <p:spPr>
          <a:xfrm>
            <a:off x="4645025" y="1295400"/>
            <a:ext cx="4041775" cy="4830763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Ленивый</a:t>
            </a:r>
          </a:p>
          <a:p>
            <a:r>
              <a:rPr lang="ru-RU" sz="3200" dirty="0" smtClean="0"/>
              <a:t>Любит природу</a:t>
            </a:r>
          </a:p>
          <a:p>
            <a:r>
              <a:rPr lang="ru-RU" sz="3200" dirty="0" smtClean="0"/>
              <a:t>Трудолюбивый</a:t>
            </a:r>
          </a:p>
          <a:p>
            <a:r>
              <a:rPr lang="ru-RU" sz="3200" dirty="0" smtClean="0"/>
              <a:t>Добрый</a:t>
            </a:r>
          </a:p>
          <a:p>
            <a:r>
              <a:rPr lang="ru-RU" sz="3200" dirty="0" smtClean="0"/>
              <a:t>Ценит красоту</a:t>
            </a:r>
          </a:p>
          <a:p>
            <a:r>
              <a:rPr lang="ru-RU" sz="3200" dirty="0" smtClean="0"/>
              <a:t>скромный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430</TotalTime>
  <Words>501</Words>
  <Application>Microsoft Office PowerPoint</Application>
  <PresentationFormat>Экран (4:3)</PresentationFormat>
  <Paragraphs>91</Paragraphs>
  <Slides>14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Поток</vt:lpstr>
      <vt:lpstr>«Серебряное копытце» П.П.Бажов</vt:lpstr>
      <vt:lpstr>Речевая разминка</vt:lpstr>
      <vt:lpstr>Особенный козлик…</vt:lpstr>
      <vt:lpstr>Дикий козлик</vt:lpstr>
      <vt:lpstr>Благородные олени</vt:lpstr>
      <vt:lpstr>Кто такой Серебряное копытце?</vt:lpstr>
      <vt:lpstr>  План характеристики героя</vt:lpstr>
      <vt:lpstr>Опиши Серебряное копытце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TITAN@K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Серебряное копытце</dc:title>
  <dc:creator>Karibu</dc:creator>
  <cp:lastModifiedBy>1</cp:lastModifiedBy>
  <cp:revision>74</cp:revision>
  <dcterms:created xsi:type="dcterms:W3CDTF">2012-12-02T12:36:18Z</dcterms:created>
  <dcterms:modified xsi:type="dcterms:W3CDTF">2015-03-05T04:13:58Z</dcterms:modified>
</cp:coreProperties>
</file>