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59" r:id="rId3"/>
    <p:sldId id="260" r:id="rId4"/>
    <p:sldId id="261" r:id="rId5"/>
    <p:sldId id="263" r:id="rId6"/>
    <p:sldId id="275" r:id="rId7"/>
    <p:sldId id="276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7" r:id="rId17"/>
    <p:sldId id="278" r:id="rId18"/>
    <p:sldId id="279" r:id="rId19"/>
    <p:sldId id="281" r:id="rId20"/>
    <p:sldId id="284" r:id="rId21"/>
    <p:sldId id="280" r:id="rId22"/>
    <p:sldId id="282" r:id="rId23"/>
    <p:sldId id="283" r:id="rId24"/>
    <p:sldId id="285" r:id="rId25"/>
    <p:sldId id="286" r:id="rId26"/>
    <p:sldId id="272" r:id="rId27"/>
    <p:sldId id="273" r:id="rId28"/>
    <p:sldId id="287" r:id="rId29"/>
    <p:sldId id="288" r:id="rId30"/>
    <p:sldId id="289" r:id="rId31"/>
    <p:sldId id="290" r:id="rId32"/>
    <p:sldId id="274" r:id="rId33"/>
    <p:sldId id="257" r:id="rId34"/>
    <p:sldId id="291" r:id="rId3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&#1057;&#1072;&#1084;&#1086;&#1072;&#1085;&#1072;&#1083;&#1080;&#1079;\&#1044;&#1086;&#1082;&#1091;&#1084;&#1077;&#1085;&#1090;%20&#1058;&#1077;&#1097;&#1077;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image" Target="../media/image29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292817679557988E-2"/>
          <c:y val="3.6764705882352956E-2"/>
          <c:w val="0.89502762430939276"/>
          <c:h val="0.71470588235294152"/>
        </c:manualLayout>
      </c:layout>
      <c:barChart>
        <c:barDir val="col"/>
        <c:grouping val="clustered"/>
        <c:varyColors val="0"/>
        <c:ser>
          <c:idx val="0"/>
          <c:order val="0"/>
          <c:tx>
            <c:v>2 класс</c:v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Лист1!$B$8:$B$26</c:f>
              <c:strCache>
                <c:ptCount val="19"/>
                <c:pt idx="0">
                  <c:v>Воронов Максим</c:v>
                </c:pt>
                <c:pt idx="1">
                  <c:v>Гаджега Светлана</c:v>
                </c:pt>
                <c:pt idx="2">
                  <c:v>Гурская Дарья</c:v>
                </c:pt>
                <c:pt idx="3">
                  <c:v>Демина Анна</c:v>
                </c:pt>
                <c:pt idx="4">
                  <c:v>Зернов Александр</c:v>
                </c:pt>
                <c:pt idx="5">
                  <c:v>Колмогоров Евтений</c:v>
                </c:pt>
                <c:pt idx="6">
                  <c:v>Коломеец Игорь</c:v>
                </c:pt>
                <c:pt idx="7">
                  <c:v>Красилова Ольга</c:v>
                </c:pt>
                <c:pt idx="8">
                  <c:v>Крылова Ангелина</c:v>
                </c:pt>
                <c:pt idx="9">
                  <c:v>Лебединских Екатерина</c:v>
                </c:pt>
                <c:pt idx="10">
                  <c:v>Мерзликин Алексей</c:v>
                </c:pt>
                <c:pt idx="11">
                  <c:v>Рябовол Максим</c:v>
                </c:pt>
                <c:pt idx="12">
                  <c:v>Сабиров Егор</c:v>
                </c:pt>
                <c:pt idx="13">
                  <c:v>Сивкова Анастасия</c:v>
                </c:pt>
                <c:pt idx="14">
                  <c:v>Трубенова Елизавета</c:v>
                </c:pt>
                <c:pt idx="15">
                  <c:v>Тупикина Яна</c:v>
                </c:pt>
                <c:pt idx="16">
                  <c:v>Удалов Алексей</c:v>
                </c:pt>
                <c:pt idx="17">
                  <c:v>Хилюков Артем</c:v>
                </c:pt>
                <c:pt idx="18">
                  <c:v>Шумилов Антон</c:v>
                </c:pt>
              </c:strCache>
            </c:strRef>
          </c:cat>
          <c:val>
            <c:numRef>
              <c:f>Лист1!$O$8:$O$26</c:f>
              <c:numCache>
                <c:formatCode>General</c:formatCode>
                <c:ptCount val="19"/>
                <c:pt idx="0">
                  <c:v>48</c:v>
                </c:pt>
                <c:pt idx="1">
                  <c:v>41</c:v>
                </c:pt>
                <c:pt idx="2">
                  <c:v>55</c:v>
                </c:pt>
                <c:pt idx="3">
                  <c:v>63</c:v>
                </c:pt>
                <c:pt idx="4">
                  <c:v>44</c:v>
                </c:pt>
                <c:pt idx="5">
                  <c:v>62</c:v>
                </c:pt>
                <c:pt idx="6">
                  <c:v>47</c:v>
                </c:pt>
                <c:pt idx="7">
                  <c:v>94</c:v>
                </c:pt>
                <c:pt idx="8">
                  <c:v>41</c:v>
                </c:pt>
                <c:pt idx="9">
                  <c:v>62</c:v>
                </c:pt>
                <c:pt idx="10">
                  <c:v>98</c:v>
                </c:pt>
                <c:pt idx="11">
                  <c:v>74</c:v>
                </c:pt>
                <c:pt idx="12">
                  <c:v>46</c:v>
                </c:pt>
                <c:pt idx="13">
                  <c:v>91</c:v>
                </c:pt>
                <c:pt idx="14">
                  <c:v>54</c:v>
                </c:pt>
                <c:pt idx="15">
                  <c:v>85</c:v>
                </c:pt>
                <c:pt idx="16">
                  <c:v>74</c:v>
                </c:pt>
                <c:pt idx="17">
                  <c:v>49</c:v>
                </c:pt>
                <c:pt idx="18">
                  <c:v>78</c:v>
                </c:pt>
              </c:numCache>
            </c:numRef>
          </c:val>
        </c:ser>
        <c:ser>
          <c:idx val="1"/>
          <c:order val="1"/>
          <c:tx>
            <c:v>3 класс</c:v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Лист1!$B$8:$B$26</c:f>
              <c:strCache>
                <c:ptCount val="19"/>
                <c:pt idx="0">
                  <c:v>Воронов Максим</c:v>
                </c:pt>
                <c:pt idx="1">
                  <c:v>Гаджега Светлана</c:v>
                </c:pt>
                <c:pt idx="2">
                  <c:v>Гурская Дарья</c:v>
                </c:pt>
                <c:pt idx="3">
                  <c:v>Демина Анна</c:v>
                </c:pt>
                <c:pt idx="4">
                  <c:v>Зернов Александр</c:v>
                </c:pt>
                <c:pt idx="5">
                  <c:v>Колмогоров Евтений</c:v>
                </c:pt>
                <c:pt idx="6">
                  <c:v>Коломеец Игорь</c:v>
                </c:pt>
                <c:pt idx="7">
                  <c:v>Красилова Ольга</c:v>
                </c:pt>
                <c:pt idx="8">
                  <c:v>Крылова Ангелина</c:v>
                </c:pt>
                <c:pt idx="9">
                  <c:v>Лебединских Екатерина</c:v>
                </c:pt>
                <c:pt idx="10">
                  <c:v>Мерзликин Алексей</c:v>
                </c:pt>
                <c:pt idx="11">
                  <c:v>Рябовол Максим</c:v>
                </c:pt>
                <c:pt idx="12">
                  <c:v>Сабиров Егор</c:v>
                </c:pt>
                <c:pt idx="13">
                  <c:v>Сивкова Анастасия</c:v>
                </c:pt>
                <c:pt idx="14">
                  <c:v>Трубенова Елизавета</c:v>
                </c:pt>
                <c:pt idx="15">
                  <c:v>Тупикина Яна</c:v>
                </c:pt>
                <c:pt idx="16">
                  <c:v>Удалов Алексей</c:v>
                </c:pt>
                <c:pt idx="17">
                  <c:v>Хилюков Артем</c:v>
                </c:pt>
                <c:pt idx="18">
                  <c:v>Шумилов Антон</c:v>
                </c:pt>
              </c:strCache>
            </c:strRef>
          </c:cat>
          <c:val>
            <c:numRef>
              <c:f>Лист1!$P$8:$P$26</c:f>
              <c:numCache>
                <c:formatCode>General</c:formatCode>
                <c:ptCount val="19"/>
                <c:pt idx="0">
                  <c:v>75</c:v>
                </c:pt>
                <c:pt idx="1">
                  <c:v>52</c:v>
                </c:pt>
                <c:pt idx="2">
                  <c:v>71</c:v>
                </c:pt>
                <c:pt idx="3">
                  <c:v>89</c:v>
                </c:pt>
                <c:pt idx="4">
                  <c:v>52</c:v>
                </c:pt>
                <c:pt idx="5">
                  <c:v>70</c:v>
                </c:pt>
                <c:pt idx="6">
                  <c:v>53</c:v>
                </c:pt>
                <c:pt idx="7">
                  <c:v>107</c:v>
                </c:pt>
                <c:pt idx="8">
                  <c:v>52</c:v>
                </c:pt>
                <c:pt idx="9">
                  <c:v>92</c:v>
                </c:pt>
                <c:pt idx="10">
                  <c:v>101</c:v>
                </c:pt>
                <c:pt idx="11">
                  <c:v>86</c:v>
                </c:pt>
                <c:pt idx="12">
                  <c:v>82</c:v>
                </c:pt>
                <c:pt idx="13">
                  <c:v>109</c:v>
                </c:pt>
                <c:pt idx="14">
                  <c:v>70</c:v>
                </c:pt>
                <c:pt idx="15">
                  <c:v>88</c:v>
                </c:pt>
                <c:pt idx="16">
                  <c:v>88</c:v>
                </c:pt>
                <c:pt idx="17">
                  <c:v>58</c:v>
                </c:pt>
                <c:pt idx="18">
                  <c:v>105</c:v>
                </c:pt>
              </c:numCache>
            </c:numRef>
          </c:val>
        </c:ser>
        <c:ser>
          <c:idx val="2"/>
          <c:order val="2"/>
          <c:tx>
            <c:v>4 класс</c:v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Лист1!$B$8:$B$26</c:f>
              <c:strCache>
                <c:ptCount val="19"/>
                <c:pt idx="0">
                  <c:v>Воронов Максим</c:v>
                </c:pt>
                <c:pt idx="1">
                  <c:v>Гаджега Светлана</c:v>
                </c:pt>
                <c:pt idx="2">
                  <c:v>Гурская Дарья</c:v>
                </c:pt>
                <c:pt idx="3">
                  <c:v>Демина Анна</c:v>
                </c:pt>
                <c:pt idx="4">
                  <c:v>Зернов Александр</c:v>
                </c:pt>
                <c:pt idx="5">
                  <c:v>Колмогоров Евтений</c:v>
                </c:pt>
                <c:pt idx="6">
                  <c:v>Коломеец Игорь</c:v>
                </c:pt>
                <c:pt idx="7">
                  <c:v>Красилова Ольга</c:v>
                </c:pt>
                <c:pt idx="8">
                  <c:v>Крылова Ангелина</c:v>
                </c:pt>
                <c:pt idx="9">
                  <c:v>Лебединских Екатерина</c:v>
                </c:pt>
                <c:pt idx="10">
                  <c:v>Мерзликин Алексей</c:v>
                </c:pt>
                <c:pt idx="11">
                  <c:v>Рябовол Максим</c:v>
                </c:pt>
                <c:pt idx="12">
                  <c:v>Сабиров Егор</c:v>
                </c:pt>
                <c:pt idx="13">
                  <c:v>Сивкова Анастасия</c:v>
                </c:pt>
                <c:pt idx="14">
                  <c:v>Трубенова Елизавета</c:v>
                </c:pt>
                <c:pt idx="15">
                  <c:v>Тупикина Яна</c:v>
                </c:pt>
                <c:pt idx="16">
                  <c:v>Удалов Алексей</c:v>
                </c:pt>
                <c:pt idx="17">
                  <c:v>Хилюков Артем</c:v>
                </c:pt>
                <c:pt idx="18">
                  <c:v>Шумилов Антон</c:v>
                </c:pt>
              </c:strCache>
            </c:strRef>
          </c:cat>
          <c:val>
            <c:numRef>
              <c:f>Лист1!$Q$8:$Q$26</c:f>
              <c:numCache>
                <c:formatCode>General</c:formatCode>
                <c:ptCount val="19"/>
                <c:pt idx="0">
                  <c:v>81</c:v>
                </c:pt>
                <c:pt idx="1">
                  <c:v>80</c:v>
                </c:pt>
                <c:pt idx="2">
                  <c:v>95</c:v>
                </c:pt>
                <c:pt idx="3">
                  <c:v>120</c:v>
                </c:pt>
                <c:pt idx="4">
                  <c:v>96</c:v>
                </c:pt>
                <c:pt idx="5">
                  <c:v>101</c:v>
                </c:pt>
                <c:pt idx="6">
                  <c:v>71</c:v>
                </c:pt>
                <c:pt idx="7">
                  <c:v>141</c:v>
                </c:pt>
                <c:pt idx="8">
                  <c:v>90</c:v>
                </c:pt>
                <c:pt idx="9">
                  <c:v>127</c:v>
                </c:pt>
                <c:pt idx="10">
                  <c:v>144</c:v>
                </c:pt>
                <c:pt idx="11">
                  <c:v>114</c:v>
                </c:pt>
                <c:pt idx="12">
                  <c:v>101</c:v>
                </c:pt>
                <c:pt idx="13">
                  <c:v>129</c:v>
                </c:pt>
                <c:pt idx="14">
                  <c:v>98</c:v>
                </c:pt>
                <c:pt idx="15">
                  <c:v>123</c:v>
                </c:pt>
                <c:pt idx="16">
                  <c:v>138</c:v>
                </c:pt>
                <c:pt idx="17">
                  <c:v>68</c:v>
                </c:pt>
                <c:pt idx="18">
                  <c:v>135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7393792"/>
        <c:axId val="67407872"/>
      </c:barChart>
      <c:catAx>
        <c:axId val="67393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7407872"/>
        <c:crosses val="autoZero"/>
        <c:auto val="1"/>
        <c:lblAlgn val="ctr"/>
        <c:lblOffset val="100"/>
        <c:noMultiLvlLbl val="0"/>
      </c:catAx>
      <c:valAx>
        <c:axId val="67407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7393792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7255634871985474E-2"/>
          <c:y val="1.6381692883357411E-2"/>
          <c:w val="0.89229005334000766"/>
          <c:h val="0.878865653293611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 класс  2007-2008 г.</c:v>
                </c:pt>
                <c:pt idx="1">
                  <c:v>3 класс 2008-2009 г.</c:v>
                </c:pt>
                <c:pt idx="2">
                  <c:v>4 класс 2009-2010 г.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 класс  2007-2008 г.</c:v>
                </c:pt>
                <c:pt idx="1">
                  <c:v>3 класс 2008-2009 г.</c:v>
                </c:pt>
                <c:pt idx="2">
                  <c:v>4 класс 2009-2010 г.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0.61000000000000065</c:v>
                </c:pt>
                <c:pt idx="1">
                  <c:v>0.46</c:v>
                </c:pt>
                <c:pt idx="2">
                  <c:v>0.45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3475200"/>
        <c:axId val="33481088"/>
      </c:barChart>
      <c:catAx>
        <c:axId val="3347520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33481088"/>
        <c:crosses val="autoZero"/>
        <c:auto val="1"/>
        <c:lblAlgn val="ctr"/>
        <c:lblOffset val="100"/>
        <c:noMultiLvlLbl val="0"/>
      </c:catAx>
      <c:valAx>
        <c:axId val="33481088"/>
        <c:scaling>
          <c:orientation val="minMax"/>
        </c:scaling>
        <c:delete val="0"/>
        <c:axPos val="l"/>
        <c:majorGridlines/>
        <c:min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33475200"/>
        <c:crosses val="autoZero"/>
        <c:crossBetween val="between"/>
      </c:valAx>
    </c:plotArea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</c:sp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41BFF-4652-4AF2-B183-737414EC4FA3}" type="datetimeFigureOut">
              <a:rPr lang="ru-RU" smtClean="0"/>
              <a:pPr/>
              <a:t>12.04.2013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B3485-0D68-4E3D-B624-5AA2326B7B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125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F74B97-7B12-437C-8528-EE0F56AB3BD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ABE7077-A675-45B8-900E-CBB51D139E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DBC15-A2C7-4B56-9FB7-64F8C41EDD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9E84AF-937F-45B1-92CF-871DC39798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62E1F3-EC30-4B51-8097-FE067C0751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F83505-48AE-40EC-B584-5DF1441FDD8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7989C0-8442-4859-8FA1-49673C2495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0F51AD-B3CC-445D-AE71-10BB6DE33D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F83C1C-FA7D-4AE4-8F7F-743AB4F3CF9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D3BA2F-6891-4A4A-B357-FD18243ADA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0ED9BA-47AA-4FDC-B78B-39B2D8E7380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26906A-FC93-40D8-AC2A-453694BBD2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4889C46-2B38-4148-B552-2907CF39089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85728"/>
            <a:ext cx="7772400" cy="3314723"/>
          </a:xfrm>
        </p:spPr>
        <p:txBody>
          <a:bodyPr/>
          <a:lstStyle/>
          <a:p>
            <a:r>
              <a:rPr lang="ru-RU" b="1" u="sng" dirty="0" err="1" smtClean="0">
                <a:solidFill>
                  <a:schemeClr val="accent1">
                    <a:lumMod val="25000"/>
                  </a:schemeClr>
                </a:solidFill>
              </a:rPr>
              <a:t>Портфолио</a:t>
            </a:r>
            <a:r>
              <a:rPr lang="ru-RU" sz="1000" b="1" dirty="0" smtClean="0">
                <a:solidFill>
                  <a:schemeClr val="accent3">
                    <a:lumMod val="25000"/>
                  </a:schemeClr>
                </a:solidFill>
              </a:rPr>
              <a:t/>
            </a:r>
            <a:br>
              <a:rPr lang="ru-RU" sz="1000" b="1" dirty="0" smtClean="0">
                <a:solidFill>
                  <a:schemeClr val="accent3">
                    <a:lumMod val="25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Нестеровой</a:t>
            </a:r>
            <a:b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</a:br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Надежды Александровны</a:t>
            </a:r>
            <a:endParaRPr lang="ru-RU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2471758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Учителя начальных классов</a:t>
            </a:r>
          </a:p>
          <a:p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</a:rPr>
              <a:t>муниципального общеобразовательного учреждения</a:t>
            </a:r>
          </a:p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«Средняя общеобразовательная школа № 17 г. Новоалтайска»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357166"/>
            <a:ext cx="8226425" cy="928694"/>
          </a:xfrm>
        </p:spPr>
        <p:txBody>
          <a:bodyPr/>
          <a:lstStyle/>
          <a:p>
            <a:pPr algn="ctr"/>
            <a:r>
              <a:rPr lang="ru-RU" sz="3600" b="1" u="sng" dirty="0" smtClean="0">
                <a:solidFill>
                  <a:schemeClr val="accent1">
                    <a:lumMod val="25000"/>
                  </a:schemeClr>
                </a:solidFill>
              </a:rPr>
              <a:t>Принципы обучения</a:t>
            </a:r>
            <a:endParaRPr lang="ru-RU" sz="3600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5613" y="1428736"/>
            <a:ext cx="8226425" cy="4714908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Обучение на высоком уровне трудности.</a:t>
            </a:r>
          </a:p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Ведущая роль теоретических знаний.</a:t>
            </a:r>
          </a:p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Осознание учениками процесса учения.</a:t>
            </a:r>
          </a:p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Прохождение материала более быстрым темпом.</a:t>
            </a:r>
          </a:p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Развитие всех учащихся /как сильных, так и слабых/.</a:t>
            </a:r>
            <a:endParaRPr lang="ru-RU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7715304" cy="1500198"/>
          </a:xfrm>
        </p:spPr>
        <p:txBody>
          <a:bodyPr/>
          <a:lstStyle/>
          <a:p>
            <a:pPr algn="ctr"/>
            <a:r>
              <a:rPr lang="ru-RU" sz="3600" b="1" u="sng" dirty="0" smtClean="0">
                <a:solidFill>
                  <a:schemeClr val="accent1">
                    <a:lumMod val="25000"/>
                  </a:schemeClr>
                </a:solidFill>
              </a:rPr>
              <a:t>В рамках обучения веду целенаправленную работу  по:</a:t>
            </a:r>
            <a:endParaRPr lang="ru-RU" sz="3600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857364"/>
            <a:ext cx="7643866" cy="3786215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Активизации мыслительной деятельности обучающихся;</a:t>
            </a:r>
          </a:p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Развитию логического и образного мышления, творческих способностей каждого ученика;</a:t>
            </a:r>
          </a:p>
          <a:p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Обучению способам планирования предстоящих действий, самоорганизации, самоконтроля и самооценки.</a:t>
            </a:r>
            <a:endParaRPr lang="ru-RU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142852"/>
            <a:ext cx="8226425" cy="714380"/>
          </a:xfrm>
        </p:spPr>
        <p:txBody>
          <a:bodyPr/>
          <a:lstStyle/>
          <a:p>
            <a:pPr algn="ctr"/>
            <a:r>
              <a:rPr lang="ru-RU" sz="3600" b="1" u="sng" dirty="0" smtClean="0">
                <a:solidFill>
                  <a:schemeClr val="accent1">
                    <a:lumMod val="25000"/>
                  </a:schemeClr>
                </a:solidFill>
              </a:rPr>
              <a:t>Методы обучения</a:t>
            </a:r>
            <a:endParaRPr lang="ru-RU" sz="3600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5613" y="1000108"/>
            <a:ext cx="8226425" cy="5126055"/>
          </a:xfrm>
        </p:spPr>
        <p:txBody>
          <a:bodyPr/>
          <a:lstStyle/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Словесно - наглядный.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Практический.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Объяснительно – иллюстративный.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Частично – поисковый.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Проблемно –  поисковый.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Исследовательский.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Аналитический.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Синтетический.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Сравнительный.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Обобщающий.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Классификационный  и  др.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357166"/>
            <a:ext cx="8226425" cy="928694"/>
          </a:xfrm>
        </p:spPr>
        <p:txBody>
          <a:bodyPr/>
          <a:lstStyle/>
          <a:p>
            <a:pPr algn="ctr"/>
            <a:r>
              <a:rPr lang="ru-RU" sz="3600" b="1" u="sng" dirty="0" smtClean="0">
                <a:solidFill>
                  <a:schemeClr val="accent1">
                    <a:lumMod val="25000"/>
                  </a:schemeClr>
                </a:solidFill>
              </a:rPr>
              <a:t>Формы (активные) обучения</a:t>
            </a:r>
            <a:endParaRPr lang="ru-RU" sz="3600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5613" y="2000241"/>
            <a:ext cx="8226425" cy="2786082"/>
          </a:xfrm>
        </p:spPr>
        <p:txBody>
          <a:bodyPr/>
          <a:lstStyle/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Групповая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Парная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Дифференцированная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Фронтальная  и  др.</a:t>
            </a:r>
            <a:endParaRPr lang="ru-RU" sz="2800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/>
          <a:lstStyle/>
          <a:p>
            <a:pPr algn="ctr"/>
            <a:r>
              <a:rPr lang="ru-RU" sz="3600" b="1" u="sng" dirty="0" smtClean="0">
                <a:solidFill>
                  <a:schemeClr val="accent1">
                    <a:lumMod val="25000"/>
                  </a:schemeClr>
                </a:solidFill>
              </a:rPr>
              <a:t>Типы уроков</a:t>
            </a:r>
            <a:endParaRPr lang="ru-RU" sz="3600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/>
          <a:lstStyle/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Комбинированный.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Урок усвоения новых знаний.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Урок закрепления нового материала.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Урок систематизации и обобщения нового материала.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Урок проверки и оценки знаний.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Уроки – путешествие.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Уроки – сказки /урок – игра/.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Уроки – поиск /урок – исследование/.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Урок –  экскурсия.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214290"/>
            <a:ext cx="8226425" cy="857256"/>
          </a:xfrm>
        </p:spPr>
        <p:txBody>
          <a:bodyPr/>
          <a:lstStyle/>
          <a:p>
            <a:pPr algn="ctr"/>
            <a:endParaRPr lang="ru-RU" sz="3600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571480"/>
            <a:ext cx="4929222" cy="5929355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На уроках русского языка использую различные дифференцированные задания (индивидуальные карточки, проверочные и обобщающие тесты различного уровня сложности на печатных листах).</a:t>
            </a:r>
          </a:p>
          <a:p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Провожу интегрированные уроки русского языка и литературного чтения, изучая программный языковой материал на основе литературных текстов.</a:t>
            </a:r>
          </a:p>
          <a:p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Обучая нетрадиционному способу письма учеников 1 класса, формирую каллиграфические навыки, использую методику Е.Н. Потаповой, данную в книге»Радость познания».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4098" name="Picture 2" descr="C:\Documents and Settings\Учитель\Мои документы\Мои результаты сканирования\2010-10 (окт)\сканирование00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5" y="571480"/>
            <a:ext cx="3286149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428868"/>
            <a:ext cx="8066117" cy="4143404"/>
          </a:xfrm>
        </p:spPr>
        <p:txBody>
          <a:bodyPr/>
          <a:lstStyle/>
          <a:p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 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                                             [</a:t>
            </a:r>
            <a:r>
              <a:rPr lang="ru-RU" sz="1800" dirty="0" err="1" smtClean="0"/>
              <a:t>р</a:t>
            </a:r>
            <a:r>
              <a:rPr lang="ru-RU" sz="1800" dirty="0" smtClean="0"/>
              <a:t>’     и      к     а]</a:t>
            </a:r>
            <a:br>
              <a:rPr lang="ru-RU" sz="1800" dirty="0" smtClean="0"/>
            </a:br>
            <a:r>
              <a:rPr lang="ru-RU" sz="1800" dirty="0" smtClean="0"/>
              <a:t>                                              </a:t>
            </a:r>
            <a:r>
              <a:rPr lang="ru-RU" sz="1800" dirty="0" err="1" smtClean="0"/>
              <a:t>р</a:t>
            </a:r>
            <a:r>
              <a:rPr lang="ru-RU" sz="1800" dirty="0" smtClean="0"/>
              <a:t>       </a:t>
            </a:r>
            <a:r>
              <a:rPr lang="ru-RU" sz="1800" u="sng" dirty="0" smtClean="0"/>
              <a:t>е</a:t>
            </a:r>
            <a:r>
              <a:rPr lang="ru-RU" sz="1800" dirty="0" smtClean="0"/>
              <a:t>      к     а</a:t>
            </a:r>
            <a:br>
              <a:rPr lang="ru-RU" sz="1800" dirty="0" smtClean="0"/>
            </a:br>
            <a:r>
              <a:rPr lang="ru-RU" sz="1800" dirty="0" smtClean="0"/>
              <a:t> </a:t>
            </a:r>
            <a:r>
              <a:rPr lang="ru-RU" sz="1400" b="0" dirty="0" smtClean="0">
                <a:solidFill>
                  <a:schemeClr val="accent5">
                    <a:lumMod val="10000"/>
                  </a:schemeClr>
                </a:solidFill>
              </a:rPr>
              <a:t>                                                               р</a:t>
            </a:r>
            <a:r>
              <a:rPr lang="ru-RU" sz="1400" b="0" u="sng" dirty="0" smtClean="0">
                <a:solidFill>
                  <a:schemeClr val="accent5">
                    <a:lumMod val="10000"/>
                  </a:schemeClr>
                </a:solidFill>
              </a:rPr>
              <a:t>е</a:t>
            </a:r>
            <a:r>
              <a:rPr lang="ru-RU" sz="1400" b="0" dirty="0" smtClean="0">
                <a:solidFill>
                  <a:schemeClr val="accent5">
                    <a:lumMod val="10000"/>
                  </a:schemeClr>
                </a:solidFill>
              </a:rPr>
              <a:t>ка – р</a:t>
            </a:r>
            <a:r>
              <a:rPr lang="ru-RU" sz="1400" b="0" u="sng" dirty="0" smtClean="0">
                <a:solidFill>
                  <a:schemeClr val="accent5">
                    <a:lumMod val="10000"/>
                  </a:schemeClr>
                </a:solidFill>
              </a:rPr>
              <a:t>е</a:t>
            </a:r>
            <a:r>
              <a:rPr lang="ru-RU" sz="1400" b="0" dirty="0" smtClean="0">
                <a:solidFill>
                  <a:schemeClr val="accent5">
                    <a:lumMod val="10000"/>
                  </a:schemeClr>
                </a:solidFill>
              </a:rPr>
              <a:t>ки</a:t>
            </a:r>
            <a:br>
              <a:rPr lang="ru-RU" sz="1400" b="0" dirty="0" smtClean="0">
                <a:solidFill>
                  <a:schemeClr val="accent5">
                    <a:lumMod val="10000"/>
                  </a:schemeClr>
                </a:solidFill>
              </a:rPr>
            </a:br>
            <a:r>
              <a:rPr lang="ru-RU" sz="1400" b="0" dirty="0" smtClean="0">
                <a:solidFill>
                  <a:schemeClr val="accent5">
                    <a:lumMod val="10000"/>
                  </a:schemeClr>
                </a:solidFill>
              </a:rPr>
              <a:t>Систематическая работа с орфограммами помогает в формировании грамотного письма учащихся.</a:t>
            </a:r>
            <a:r>
              <a:rPr lang="ru-RU" sz="1600" b="0" dirty="0" smtClean="0">
                <a:solidFill>
                  <a:schemeClr val="accent5">
                    <a:lumMod val="10000"/>
                  </a:schemeClr>
                </a:solidFill>
              </a:rPr>
              <a:t/>
            </a:r>
            <a:br>
              <a:rPr lang="ru-RU" sz="1600" b="0" dirty="0" smtClean="0">
                <a:solidFill>
                  <a:schemeClr val="accent5">
                    <a:lumMod val="10000"/>
                  </a:schemeClr>
                </a:solidFill>
              </a:rPr>
            </a:br>
            <a:r>
              <a:rPr lang="ru-RU" sz="1600" b="0" dirty="0" smtClean="0">
                <a:latin typeface="+mn-lt"/>
              </a:rPr>
              <a:t/>
            </a:r>
            <a:br>
              <a:rPr lang="ru-RU" sz="1600" b="0" dirty="0" smtClean="0">
                <a:latin typeface="+mn-lt"/>
              </a:rPr>
            </a:br>
            <a:r>
              <a:rPr lang="ru-RU" sz="1400" dirty="0" smtClean="0">
                <a:solidFill>
                  <a:schemeClr val="accent5">
                    <a:lumMod val="10000"/>
                  </a:schemeClr>
                </a:solidFill>
                <a:latin typeface="+mn-lt"/>
              </a:rPr>
              <a:t>Выступала на методическом объединении перед коллегами по теме «Работа с орфограммами по системе Н.Ф. Виноградовой на уроках обучения грамоте и русского языка» в 2009 году.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42852"/>
            <a:ext cx="7772400" cy="1643074"/>
          </a:xfrm>
        </p:spPr>
        <p:txBody>
          <a:bodyPr/>
          <a:lstStyle/>
          <a:p>
            <a:endParaRPr lang="ru-RU" dirty="0" smtClean="0"/>
          </a:p>
          <a:p>
            <a:pPr algn="ctr"/>
            <a:r>
              <a:rPr lang="ru-RU" sz="2800" b="1" u="sng" dirty="0" smtClean="0">
                <a:solidFill>
                  <a:schemeClr val="accent5">
                    <a:lumMod val="25000"/>
                  </a:schemeClr>
                </a:solidFill>
              </a:rPr>
              <a:t>Проблемы </a:t>
            </a:r>
          </a:p>
          <a:p>
            <a:endParaRPr lang="ru-RU" dirty="0" smtClean="0"/>
          </a:p>
          <a:p>
            <a:r>
              <a:rPr lang="ru-RU" dirty="0" smtClean="0"/>
              <a:t>   </a:t>
            </a:r>
          </a:p>
          <a:p>
            <a:endParaRPr lang="ru-RU" dirty="0"/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3357554" y="3643314"/>
            <a:ext cx="357190" cy="423864"/>
          </a:xfrm>
          <a:prstGeom prst="rect">
            <a:avLst/>
          </a:prstGeom>
          <a:solidFill>
            <a:srgbClr val="00B05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4500562" y="3643314"/>
            <a:ext cx="357190" cy="428628"/>
          </a:xfrm>
          <a:prstGeom prst="rect">
            <a:avLst/>
          </a:prstGeom>
          <a:solidFill>
            <a:srgbClr val="007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3929058" y="3643314"/>
            <a:ext cx="357190" cy="423864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5072066" y="3643314"/>
            <a:ext cx="357190" cy="423864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5846" name="AutoShape 6"/>
          <p:cNvCxnSpPr>
            <a:cxnSpLocks noChangeShapeType="1"/>
          </p:cNvCxnSpPr>
          <p:nvPr/>
        </p:nvCxnSpPr>
        <p:spPr bwMode="auto">
          <a:xfrm rot="10800000" flipV="1">
            <a:off x="3143240" y="2928934"/>
            <a:ext cx="1285884" cy="785818"/>
          </a:xfrm>
          <a:prstGeom prst="straightConnector1">
            <a:avLst/>
          </a:prstGeom>
          <a:noFill/>
          <a:ln w="9525" cmpd="sng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35847" name="AutoShape 7"/>
          <p:cNvCxnSpPr>
            <a:cxnSpLocks noChangeShapeType="1"/>
          </p:cNvCxnSpPr>
          <p:nvPr/>
        </p:nvCxnSpPr>
        <p:spPr bwMode="auto">
          <a:xfrm rot="10800000">
            <a:off x="4429124" y="2928934"/>
            <a:ext cx="1285884" cy="78581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cxnSp>
      <p:sp>
        <p:nvSpPr>
          <p:cNvPr id="35848" name="AutoShape 8"/>
          <p:cNvSpPr>
            <a:spLocks noChangeArrowheads="1"/>
          </p:cNvSpPr>
          <p:nvPr/>
        </p:nvSpPr>
        <p:spPr bwMode="auto">
          <a:xfrm>
            <a:off x="5214942" y="3143248"/>
            <a:ext cx="214314" cy="219076"/>
          </a:xfrm>
          <a:prstGeom prst="parallelogram">
            <a:avLst>
              <a:gd name="adj" fmla="val 25000"/>
            </a:avLst>
          </a:prstGeom>
          <a:solidFill>
            <a:schemeClr val="tx1">
              <a:lumMod val="85000"/>
              <a:lumOff val="1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9" name="AutoShape 9"/>
          <p:cNvSpPr>
            <a:spLocks noChangeArrowheads="1"/>
          </p:cNvSpPr>
          <p:nvPr/>
        </p:nvSpPr>
        <p:spPr bwMode="auto">
          <a:xfrm>
            <a:off x="5357818" y="2643182"/>
            <a:ext cx="571504" cy="385764"/>
          </a:xfrm>
          <a:prstGeom prst="cloudCallout">
            <a:avLst>
              <a:gd name="adj1" fmla="val -43750"/>
              <a:gd name="adj2" fmla="val 70000"/>
            </a:avLst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85720" y="428604"/>
            <a:ext cx="850112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Меня волнует проблема высокого уровня грамотности детей. Ошибки возникают потому, что учащиеся не слышат и не видят орфограммы. С этой проблемой я начинаю работать в период обучения грамоте. Данный процесс строится следующим образом:</a:t>
            </a:r>
          </a:p>
          <a:p>
            <a:pPr lvl="0" algn="ctr"/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строим домик для </a:t>
            </a:r>
            <a:r>
              <a:rPr lang="ru-RU" sz="2000" dirty="0" err="1" smtClean="0">
                <a:solidFill>
                  <a:schemeClr val="accent5">
                    <a:lumMod val="10000"/>
                  </a:schemeClr>
                </a:solidFill>
              </a:rPr>
              <a:t>звуковичков</a:t>
            </a:r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 к слову </a:t>
            </a:r>
            <a:r>
              <a:rPr lang="ru-RU" sz="2000" b="1" dirty="0" smtClean="0">
                <a:solidFill>
                  <a:schemeClr val="accent5">
                    <a:lumMod val="10000"/>
                  </a:schemeClr>
                </a:solidFill>
              </a:rPr>
              <a:t>река</a:t>
            </a:r>
            <a:endParaRPr lang="ru-RU" sz="2000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274638"/>
            <a:ext cx="4929222" cy="6154758"/>
          </a:xfrm>
        </p:spPr>
        <p:txBody>
          <a:bodyPr/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</a:rPr>
              <a:t>Самым сложным в изучении математики является раздел «Знакомство с текстовой задачей» и дальнейшая работа с этой темой. Анализируя ошибки учеников, я пришла к выводу, что дети не понимают, что такое задача. Осознание этого привело к необходимости анализа учебного материала по данной теме и его систематизации. Решение этой проблемы нашло отражение в курсовой работе по теме «Работа над задачей в курсе математики». Помогли мне в этом работы Н.Г. Калашниковой «Методы обучения младших школьников умению решать задачи» и «Методические рекомендации к «Математике и конструированию». С этой работой я выступала перед коллегами города Новоалтайска  в творческой группе.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6866" name="Picture 2" descr="C:\Documents and Settings\Учитель\Мои документы\Мои результаты сканирования\2010-10 (окт)\сканирование00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285728"/>
            <a:ext cx="3571900" cy="5637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00132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</a:rPr>
              <a:t>Данная работа помогла улучшить качество выполнения контрольных работ по математике. 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85788" y="2000240"/>
          <a:ext cx="7500988" cy="3000396"/>
        </p:xfrm>
        <a:graphic>
          <a:graphicData uri="http://schemas.openxmlformats.org/drawingml/2006/table">
            <a:tbl>
              <a:tblPr/>
              <a:tblGrid>
                <a:gridCol w="2500068"/>
                <a:gridCol w="2500068"/>
                <a:gridCol w="2500852"/>
              </a:tblGrid>
              <a:tr h="7500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16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Количество детей в классе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Качество знаний</a:t>
                      </a:r>
                      <a:endParaRPr lang="ru-RU" sz="16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00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2007 – 2008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82%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00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2008 – 2009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70%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009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2009 - 2010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ru-RU" sz="20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72%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4232804" y="90100"/>
            <a:ext cx="67839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00496" y="500042"/>
            <a:ext cx="5000660" cy="5857916"/>
          </a:xfrm>
        </p:spPr>
        <p:txBody>
          <a:bodyPr/>
          <a:lstStyle/>
          <a:p>
            <a:r>
              <a:rPr lang="ru-RU" sz="1800" dirty="0" smtClean="0"/>
              <a:t>На уроках литературы я учу детей выразительному и осознанному чтению. Для повышения уровня оптимального чтения использую методику В.Н. Зайцева. </a:t>
            </a:r>
          </a:p>
          <a:p>
            <a:r>
              <a:rPr lang="ru-RU" sz="1800" dirty="0" smtClean="0"/>
              <a:t>Для развития оперативной памяти у школьников применяю тексты И.Т. Федоренко. </a:t>
            </a:r>
          </a:p>
          <a:p>
            <a:r>
              <a:rPr lang="ru-RU" sz="1800" dirty="0" smtClean="0"/>
              <a:t>Для отработки четкого и правильного произношения использую скороговорки. Мои ученики заканчивают начальную школу, выполняя нормы техники чтения.</a:t>
            </a:r>
          </a:p>
          <a:p>
            <a:r>
              <a:rPr lang="ru-RU" sz="1800" dirty="0" smtClean="0"/>
              <a:t>Своим опытом по данному вопросу я делилась с коллегами на городском методическом объединении в 2006 г. по теме «Как вызвать интерес детей к литературному чтению?»</a:t>
            </a:r>
          </a:p>
          <a:p>
            <a:endParaRPr lang="ru-RU" dirty="0"/>
          </a:p>
        </p:txBody>
      </p:sp>
      <p:pic>
        <p:nvPicPr>
          <p:cNvPr id="2050" name="Picture 2" descr="C:\Documents and Settings\Учитель\Мои документы\Мои результаты сканирования\2010-10 (окт)\сканирование000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9" y="500042"/>
            <a:ext cx="3429023" cy="5643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23" y="274638"/>
            <a:ext cx="7572429" cy="725470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chemeClr val="accent1">
                    <a:lumMod val="25000"/>
                  </a:schemeClr>
                </a:solidFill>
              </a:rPr>
              <a:t>Содержание</a:t>
            </a:r>
            <a:endParaRPr lang="ru-RU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23" y="1600200"/>
            <a:ext cx="7358115" cy="4525963"/>
          </a:xfrm>
        </p:spPr>
        <p:txBody>
          <a:bodyPr/>
          <a:lstStyle/>
          <a:p>
            <a:pPr marL="812800" indent="-812800">
              <a:buFontTx/>
              <a:buAutoNum type="romanUcPeriod"/>
            </a:pP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 Общие сведения.</a:t>
            </a:r>
          </a:p>
          <a:p>
            <a:pPr marL="812800" indent="-812800">
              <a:buFontTx/>
              <a:buAutoNum type="romanUcPeriod"/>
            </a:pP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Педагогическая и методическая  </a:t>
            </a:r>
          </a:p>
          <a:p>
            <a:pPr marL="812800" indent="-812800">
              <a:buNone/>
            </a:pPr>
            <a:r>
              <a:rPr lang="ru-RU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5">
                    <a:lumMod val="10000"/>
                  </a:schemeClr>
                </a:solidFill>
              </a:rPr>
              <a:t>         деятельность.</a:t>
            </a:r>
          </a:p>
          <a:p>
            <a:pPr marL="812800" indent="-812800">
              <a:buNone/>
            </a:pPr>
            <a:endParaRPr lang="ru-RU" dirty="0" smtClean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u="sng" dirty="0" smtClean="0">
                <a:solidFill>
                  <a:schemeClr val="accent1">
                    <a:lumMod val="25000"/>
                  </a:schemeClr>
                </a:solidFill>
              </a:rPr>
              <a:t>Динамика техники чтения свидетельствует о повышении читательской активности </a:t>
            </a:r>
            <a:endParaRPr lang="ru-RU" sz="3200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643050"/>
          <a:ext cx="8643998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810" y="571480"/>
            <a:ext cx="4714908" cy="6000792"/>
          </a:xfrm>
        </p:spPr>
        <p:txBody>
          <a:bodyPr/>
          <a:lstStyle/>
          <a:p>
            <a:r>
              <a:rPr lang="ru-RU" sz="2000" dirty="0" smtClean="0"/>
              <a:t>«Окружающий мир» - это, прежде всего, мировоззренческий курс, который формирует основы мировоззрения ребенка, а также представляет самые широкие возможности для развития личности. </a:t>
            </a:r>
          </a:p>
          <a:p>
            <a:r>
              <a:rPr lang="ru-RU" sz="2000" dirty="0" smtClean="0"/>
              <a:t>На уроках окружающего мира я знакомлю учащихся с близким и дальним природным окружением, обогащаю их социальный опыт, опыт коммуникативного взаимодействия с окружающими. </a:t>
            </a:r>
          </a:p>
          <a:p>
            <a:r>
              <a:rPr lang="ru-RU" sz="2000" dirty="0" smtClean="0"/>
              <a:t>Дала открытый интегрированный урок «Окружающий мир  + час здоровья» по теме «Одежда наших предков»</a:t>
            </a:r>
            <a:endParaRPr lang="ru-RU" sz="2000" dirty="0"/>
          </a:p>
        </p:txBody>
      </p:sp>
      <p:pic>
        <p:nvPicPr>
          <p:cNvPr id="1026" name="Picture 2" descr="C:\Documents and Settings\Учитель\Мои документы\Мои результаты сканирования\2010-10 (окт)\сканирование00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500042"/>
            <a:ext cx="3786213" cy="5929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2" y="428604"/>
            <a:ext cx="4900618" cy="5857916"/>
          </a:xfrm>
        </p:spPr>
        <p:txBody>
          <a:bodyPr/>
          <a:lstStyle/>
          <a:p>
            <a:endParaRPr lang="ru-RU" sz="2400" dirty="0" smtClean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На уроке «Час здоровья» большое внимание я уделяю сохранению здоровья моих воспитанников. </a:t>
            </a:r>
          </a:p>
          <a:p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Каждую четверть разучиваем новый комплекс для утренней гимнастики. </a:t>
            </a:r>
          </a:p>
          <a:p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На уроке знакомимся с играми, проводим веселые старты, ходим в походы, на экскурсии. </a:t>
            </a:r>
          </a:p>
          <a:p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В 2007 г. был дан урок по теме «В стране </a:t>
            </a:r>
            <a:r>
              <a:rPr lang="ru-RU" sz="2400" dirty="0" err="1" smtClean="0">
                <a:solidFill>
                  <a:schemeClr val="accent5">
                    <a:lumMod val="10000"/>
                  </a:schemeClr>
                </a:solidFill>
              </a:rPr>
              <a:t>здоровячков</a:t>
            </a:r>
            <a:r>
              <a:rPr lang="ru-RU" sz="2400" dirty="0" smtClean="0">
                <a:solidFill>
                  <a:schemeClr val="accent5">
                    <a:lumMod val="10000"/>
                  </a:schemeClr>
                </a:solidFill>
              </a:rPr>
              <a:t>» для директоров школ г.Новоалтайска.</a:t>
            </a:r>
            <a:endParaRPr lang="ru-RU" sz="2400" dirty="0">
              <a:solidFill>
                <a:schemeClr val="accent5">
                  <a:lumMod val="10000"/>
                </a:schemeClr>
              </a:solidFill>
            </a:endParaRPr>
          </a:p>
        </p:txBody>
      </p:sp>
      <p:pic>
        <p:nvPicPr>
          <p:cNvPr id="3074" name="Picture 2" descr="C:\Documents and Settings\Учитель\Мои документы\Мои результаты сканирования\2010-10 (окт)\сканирование00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642918"/>
            <a:ext cx="3071834" cy="5143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714380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accent1">
                    <a:lumMod val="2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1">
                    <a:lumMod val="25000"/>
                  </a:schemeClr>
                </a:solidFill>
              </a:rPr>
            </a:br>
            <a:r>
              <a:rPr lang="ru-RU" sz="2800" b="1" u="sng" dirty="0" smtClean="0">
                <a:solidFill>
                  <a:schemeClr val="accent1">
                    <a:lumMod val="25000"/>
                  </a:schemeClr>
                </a:solidFill>
              </a:rPr>
              <a:t>Работа с родителями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6" y="1071546"/>
            <a:ext cx="4643470" cy="4857784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основные формы работы:</a:t>
            </a:r>
          </a:p>
          <a:p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- родительское собрание;</a:t>
            </a:r>
          </a:p>
          <a:p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- вечера вопросов и ответов;</a:t>
            </a:r>
          </a:p>
          <a:p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- педагогические практикумы, семинары;</a:t>
            </a:r>
          </a:p>
          <a:p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- творческие встречи педагога и родителей;</a:t>
            </a:r>
          </a:p>
          <a:p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- дискуссионные клубы, собрания-диспуты;</a:t>
            </a:r>
          </a:p>
          <a:p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- дни открытых дверей;</a:t>
            </a:r>
          </a:p>
          <a:p>
            <a:r>
              <a:rPr lang="ru-RU" sz="2000" dirty="0" smtClean="0">
                <a:solidFill>
                  <a:schemeClr val="accent5">
                    <a:lumMod val="10000"/>
                  </a:schemeClr>
                </a:solidFill>
              </a:rPr>
              <a:t>- праздник большой семьи (8 марта, День защитника Отечества, День семьи, новогодние елки, выпускной вечер).</a:t>
            </a:r>
          </a:p>
        </p:txBody>
      </p:sp>
      <p:pic>
        <p:nvPicPr>
          <p:cNvPr id="1026" name="Picture 2" descr="C:\Documents and Settings\Учитель\Рабочий стол\фото нестер\Школьные фото 3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1214422"/>
            <a:ext cx="4159869" cy="3441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229600" cy="725470"/>
          </a:xfrm>
        </p:spPr>
        <p:txBody>
          <a:bodyPr/>
          <a:lstStyle/>
          <a:p>
            <a:pPr algn="ctr"/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200" b="1" u="sng" dirty="0" smtClean="0">
                <a:solidFill>
                  <a:schemeClr val="accent1">
                    <a:lumMod val="25000"/>
                  </a:schemeClr>
                </a:solidFill>
              </a:rPr>
              <a:t>Активность родителей</a:t>
            </a:r>
            <a:br>
              <a:rPr lang="ru-RU" sz="3200" b="1" u="sng" dirty="0" smtClean="0">
                <a:solidFill>
                  <a:schemeClr val="accent1">
                    <a:lumMod val="25000"/>
                  </a:schemeClr>
                </a:solidFill>
              </a:rPr>
            </a:br>
            <a:r>
              <a:rPr lang="ru-RU" sz="3200" b="1" u="sng" dirty="0" smtClean="0">
                <a:solidFill>
                  <a:schemeClr val="accent1">
                    <a:lumMod val="25000"/>
                  </a:schemeClr>
                </a:solidFill>
              </a:rPr>
              <a:t> во внеклассных мероприятиях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215370" cy="4525963"/>
          </a:xfrm>
        </p:spPr>
        <p:txBody>
          <a:bodyPr/>
          <a:lstStyle/>
          <a:p>
            <a:pPr>
              <a:buNone/>
            </a:pPr>
            <a:endParaRPr lang="ru-RU" sz="1600" dirty="0" smtClean="0"/>
          </a:p>
          <a:p>
            <a:pPr algn="ctr">
              <a:buNone/>
            </a:pPr>
            <a:endParaRPr lang="ru-RU" sz="16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0" y="1397000"/>
          <a:ext cx="7643870" cy="4675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8774"/>
                <a:gridCol w="1528774"/>
                <a:gridCol w="1528774"/>
                <a:gridCol w="1528774"/>
                <a:gridCol w="1528774"/>
              </a:tblGrid>
              <a:tr h="116880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год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класс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Кол-во</a:t>
                      </a:r>
                    </a:p>
                    <a:p>
                      <a:pPr algn="ctr"/>
                      <a:r>
                        <a:rPr lang="ru-RU" sz="1200" dirty="0" smtClean="0"/>
                        <a:t>семей</a:t>
                      </a:r>
                    </a:p>
                    <a:p>
                      <a:pPr algn="ctr"/>
                      <a:r>
                        <a:rPr lang="ru-RU" sz="1200" dirty="0" smtClean="0"/>
                        <a:t>в классе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Посещение</a:t>
                      </a:r>
                    </a:p>
                    <a:p>
                      <a:pPr algn="ctr"/>
                      <a:r>
                        <a:rPr lang="ru-RU" sz="1200" dirty="0" smtClean="0"/>
                        <a:t>родит.</a:t>
                      </a:r>
                    </a:p>
                    <a:p>
                      <a:pPr algn="ctr"/>
                      <a:r>
                        <a:rPr lang="ru-RU" sz="1200" dirty="0" smtClean="0"/>
                        <a:t>собр.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Участие</a:t>
                      </a:r>
                    </a:p>
                    <a:p>
                      <a:pPr algn="ctr"/>
                      <a:r>
                        <a:rPr lang="ru-RU" sz="1200" dirty="0" smtClean="0"/>
                        <a:t>в делах</a:t>
                      </a:r>
                    </a:p>
                    <a:p>
                      <a:pPr algn="ctr"/>
                      <a:r>
                        <a:rPr lang="ru-RU" sz="1200" dirty="0" smtClean="0"/>
                        <a:t>класса</a:t>
                      </a:r>
                      <a:endParaRPr lang="ru-RU" sz="1200" dirty="0"/>
                    </a:p>
                  </a:txBody>
                  <a:tcPr/>
                </a:tc>
              </a:tr>
              <a:tr h="1168802">
                <a:tc>
                  <a:txBody>
                    <a:bodyPr/>
                    <a:lstStyle/>
                    <a:p>
                      <a:r>
                        <a:rPr lang="ru-RU" dirty="0" smtClean="0"/>
                        <a:t>2007-2008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</a:t>
                      </a:r>
                      <a:endParaRPr lang="ru-RU" dirty="0"/>
                    </a:p>
                  </a:txBody>
                  <a:tcPr/>
                </a:tc>
              </a:tr>
              <a:tr h="1168802">
                <a:tc>
                  <a:txBody>
                    <a:bodyPr/>
                    <a:lstStyle/>
                    <a:p>
                      <a:r>
                        <a:rPr lang="ru-RU" dirty="0" smtClean="0"/>
                        <a:t>2008-2009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</a:t>
                      </a:r>
                      <a:endParaRPr lang="ru-RU" dirty="0"/>
                    </a:p>
                  </a:txBody>
                  <a:tcPr/>
                </a:tc>
              </a:tr>
              <a:tr h="1168802">
                <a:tc>
                  <a:txBody>
                    <a:bodyPr/>
                    <a:lstStyle/>
                    <a:p>
                      <a:r>
                        <a:rPr lang="ru-RU" dirty="0" smtClean="0"/>
                        <a:t>2009-2010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21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Учитель\Рабочий стол\фото нестер\Школьные фото 3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2" y="571480"/>
            <a:ext cx="7469160" cy="5602384"/>
          </a:xfrm>
          <a:prstGeom prst="rect">
            <a:avLst/>
          </a:prstGeom>
          <a:noFill/>
        </p:spPr>
      </p:pic>
      <p:pic>
        <p:nvPicPr>
          <p:cNvPr id="2051" name="Picture 3" descr="C:\Documents and Settings\Учитель\Рабочий стол\фото нестер\Школьные фото 30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2" y="571480"/>
            <a:ext cx="7358113" cy="551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214290"/>
            <a:ext cx="8226425" cy="1714512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accent1">
                    <a:lumMod val="2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1">
                    <a:lumMod val="25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2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accent1">
                    <a:lumMod val="25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25000"/>
                  </a:schemeClr>
                </a:solidFill>
              </a:rPr>
              <a:t>Вот уже много лет я тесно сотрудничаю с коллективом  Детско-юношеским центра г.Новоалтайска. Дети посещают игровой клуб «Затейники», изостудию «Умелые ручки» и «Ритмику». Дополнительное образование получают 100%</a:t>
            </a:r>
            <a:br>
              <a:rPr lang="ru-RU" sz="2000" b="1" dirty="0" smtClean="0">
                <a:solidFill>
                  <a:schemeClr val="accent1">
                    <a:lumMod val="25000"/>
                  </a:schemeClr>
                </a:solidFill>
              </a:rPr>
            </a:br>
            <a:r>
              <a:rPr lang="ru-RU" sz="2000" b="1" dirty="0" smtClean="0">
                <a:solidFill>
                  <a:schemeClr val="accent1">
                    <a:lumMod val="25000"/>
                  </a:schemeClr>
                </a:solidFill>
              </a:rPr>
              <a:t>детей</a:t>
            </a:r>
            <a:r>
              <a:rPr lang="ru-RU" sz="3600" dirty="0" smtClean="0"/>
              <a:t>.</a:t>
            </a:r>
            <a:br>
              <a:rPr lang="ru-RU" sz="3600" dirty="0" smtClean="0"/>
            </a:br>
            <a:endParaRPr lang="ru-RU" sz="3600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5613" y="2143116"/>
            <a:ext cx="1044553" cy="2928958"/>
          </a:xfrm>
        </p:spPr>
        <p:txBody>
          <a:bodyPr/>
          <a:lstStyle/>
          <a:p>
            <a:pPr>
              <a:buNone/>
            </a:pPr>
            <a:endParaRPr lang="ru-RU" sz="2800" dirty="0">
              <a:solidFill>
                <a:schemeClr val="accent5">
                  <a:lumMod val="10000"/>
                </a:schemeClr>
              </a:solidFill>
            </a:endParaRPr>
          </a:p>
        </p:txBody>
      </p:sp>
      <p:pic>
        <p:nvPicPr>
          <p:cNvPr id="3074" name="Picture 2" descr="C:\Documents and Settings\Учитель\Рабочий стол\фото нестер\IMG_019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480" y="1941089"/>
            <a:ext cx="6072230" cy="4554589"/>
          </a:xfrm>
          <a:prstGeom prst="rect">
            <a:avLst/>
          </a:prstGeom>
          <a:noFill/>
        </p:spPr>
      </p:pic>
      <p:pic>
        <p:nvPicPr>
          <p:cNvPr id="3075" name="Picture 3" descr="C:\Documents and Settings\Учитель\Рабочий стол\фото нестер\декабрь,2007 12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480" y="1928802"/>
            <a:ext cx="6143668" cy="4643470"/>
          </a:xfrm>
          <a:prstGeom prst="rect">
            <a:avLst/>
          </a:prstGeom>
          <a:noFill/>
        </p:spPr>
      </p:pic>
      <p:pic>
        <p:nvPicPr>
          <p:cNvPr id="3076" name="Picture 4" descr="C:\Documents and Settings\Учитель\Рабочий стол\фото нестер\сентябрь,2007 15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480" y="1928802"/>
            <a:ext cx="6143668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190" y="274638"/>
            <a:ext cx="3857652" cy="725470"/>
          </a:xfrm>
        </p:spPr>
        <p:txBody>
          <a:bodyPr/>
          <a:lstStyle/>
          <a:p>
            <a:pPr algn="ctr"/>
            <a:endParaRPr lang="ru-RU" sz="2800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5613" y="285728"/>
            <a:ext cx="4473577" cy="5214974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chemeClr val="accent1">
                    <a:lumMod val="25000"/>
                  </a:schemeClr>
                </a:solidFill>
              </a:rPr>
              <a:t>    В 2009году приняла участие в первой городской конференции учителей «</a:t>
            </a:r>
            <a:r>
              <a:rPr lang="ru-RU" sz="2400" b="1" dirty="0" err="1" smtClean="0">
                <a:solidFill>
                  <a:schemeClr val="accent1">
                    <a:lumMod val="25000"/>
                  </a:schemeClr>
                </a:solidFill>
              </a:rPr>
              <a:t>Компетентностный</a:t>
            </a:r>
            <a:r>
              <a:rPr lang="ru-RU" sz="2400" b="1" dirty="0" smtClean="0">
                <a:solidFill>
                  <a:schemeClr val="accent1">
                    <a:lumMod val="25000"/>
                  </a:schemeClr>
                </a:solidFill>
              </a:rPr>
              <a:t> подход как условие реализации КПМО» и делилась опытом работы по теме «Дополнительное образование как фактор успешной социализации школьников», работа представлена на сайте КАНО.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170" name="Picture 2" descr="C:\Documents and Settings\Учитель\Рабочий стол\фото нестер\сентябрь 2009 19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2198" y="2500306"/>
            <a:ext cx="2733858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43966" y="214290"/>
            <a:ext cx="214314" cy="214314"/>
          </a:xfrm>
        </p:spPr>
        <p:txBody>
          <a:bodyPr/>
          <a:lstStyle/>
          <a:p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9"/>
            <a:ext cx="828652" cy="214314"/>
          </a:xfrm>
        </p:spPr>
        <p:txBody>
          <a:bodyPr/>
          <a:lstStyle/>
          <a:p>
            <a:endParaRPr lang="ru-RU" sz="2000" dirty="0" smtClean="0"/>
          </a:p>
          <a:p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9" y="500035"/>
          <a:ext cx="8286808" cy="6215106"/>
        </p:xfrm>
        <a:graphic>
          <a:graphicData uri="http://schemas.openxmlformats.org/drawingml/2006/table">
            <a:tbl>
              <a:tblPr/>
              <a:tblGrid>
                <a:gridCol w="2378846"/>
                <a:gridCol w="1942600"/>
                <a:gridCol w="1982681"/>
                <a:gridCol w="1982681"/>
              </a:tblGrid>
              <a:tr h="2185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Название мероприятия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Занятое место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Фамилия и имя ученика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Награда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Шахматные турнир в г.Новоалтайске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2 место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Шумилов А.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Диплом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1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2 место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Мерзликин А.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Диплом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Конкурс декоративно-прикладного искусства 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2 место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Крылова А.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Грамота + подарок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1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3 место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Красилова О.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Грамота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58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Всероссийская игра «кенгуру»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1 место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Мерзликин А.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Сертификат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2 место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Шумилов А.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Сертификат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3 место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Захаров М.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Сертификат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7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Всероссийская игра «Медвежонок»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6 место 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Лебединских Е.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Сертификат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29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Городская эколого-биологическая олимпиада «Юный натуралист»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В кол-ве 20-ти учащихся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Благодарности за участие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58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Краевой конкурс по теме «Биологическое разнообразие»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93б. 4 место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Сивкова А.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Лауреат-свидетельство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91б. 4 место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Коломоец И.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Лауреат-свидетельство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91б. 4 место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Шумилов А.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Лауреат-свидетельство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90б. 4 место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Лебединских Е.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Лауреат-свидетельство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81б. 4 место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Демина А.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Лауреат-свидетельство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80б. 4 место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Захаров М.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Лауреат-свидетельство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756"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Краевой экологический марафон: «Лес- бесценный дар природы»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143б. 1 место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Шумилов А.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Лауреат + Ценный подарок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104б. 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Сивкова А.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Лауреат-свидетельство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75б.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Удалов А.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Лауреат-свидетельство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70б.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Мерзликин А.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Участник -свидетельство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80б.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Зернов А.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Лауреат-свидетельство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5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108б.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Лебединский Е.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Лауреат-свидетельство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7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Городская олимпиада по развивающему обучению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3 место 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Calibri"/>
                          <a:ea typeface="Calibri"/>
                          <a:cs typeface="Times New Roman"/>
                        </a:rPr>
                        <a:t>Сивкова А. Мерликин А. Тупикина Я. Шумилов А.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Calibri"/>
                          <a:ea typeface="Calibri"/>
                          <a:cs typeface="Times New Roman"/>
                        </a:rPr>
                        <a:t>Грамота</a:t>
                      </a:r>
                    </a:p>
                  </a:txBody>
                  <a:tcPr marL="30759" marR="307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1632958" y="28545"/>
            <a:ext cx="587808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accent1">
                    <a:lumMod val="2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Участие учащихся в олимпиадах, конкурсах.</a:t>
            </a:r>
            <a:endParaRPr kumimoji="0" lang="ru-RU" sz="2000" b="1" i="0" u="sng" strike="noStrike" cap="none" normalizeH="0" baseline="0" dirty="0" smtClean="0">
              <a:ln>
                <a:noFill/>
              </a:ln>
              <a:solidFill>
                <a:schemeClr val="accent1">
                  <a:lumMod val="25000"/>
                </a:schemeClr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Documents and Settings\Учитель\Рабочий стол\фото нестер\img 00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504430"/>
            <a:ext cx="7604386" cy="5282024"/>
          </a:xfrm>
          <a:prstGeom prst="rect">
            <a:avLst/>
          </a:prstGeom>
          <a:noFill/>
        </p:spPr>
      </p:pic>
      <p:pic>
        <p:nvPicPr>
          <p:cNvPr id="46083" name="Picture 3" descr="C:\Documents and Settings\Учитель\Рабочий стол\фото нестер\img 01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500042"/>
            <a:ext cx="7643866" cy="5429288"/>
          </a:xfrm>
          <a:prstGeom prst="rect">
            <a:avLst/>
          </a:prstGeom>
          <a:noFill/>
        </p:spPr>
      </p:pic>
      <p:pic>
        <p:nvPicPr>
          <p:cNvPr id="46084" name="Picture 4" descr="C:\Documents and Settings\Учитель\Рабочий стол\фото нестер\IMG_477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428604"/>
            <a:ext cx="7715304" cy="5619768"/>
          </a:xfrm>
          <a:prstGeom prst="rect">
            <a:avLst/>
          </a:prstGeom>
          <a:noFill/>
        </p:spPr>
      </p:pic>
      <p:pic>
        <p:nvPicPr>
          <p:cNvPr id="46085" name="Picture 5" descr="C:\Documents and Settings\Учитель\Рабочий стол\фото нестер\апрель2010 14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500042"/>
            <a:ext cx="7572428" cy="5459033"/>
          </a:xfrm>
          <a:prstGeom prst="rect">
            <a:avLst/>
          </a:prstGeom>
          <a:noFill/>
        </p:spPr>
      </p:pic>
      <p:pic>
        <p:nvPicPr>
          <p:cNvPr id="46087" name="Picture 7" descr="C:\Documents and Settings\Учитель\Рабочий стол\фото нестер\30.03.2010 208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2" y="500042"/>
            <a:ext cx="7564462" cy="56733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428727" y="214291"/>
            <a:ext cx="6340497" cy="500066"/>
          </a:xfrm>
        </p:spPr>
        <p:txBody>
          <a:bodyPr/>
          <a:lstStyle/>
          <a:p>
            <a:pPr algn="ctr"/>
            <a:r>
              <a:rPr lang="en-US" sz="3600" b="1" u="sng" dirty="0" smtClean="0">
                <a:solidFill>
                  <a:schemeClr val="accent1">
                    <a:lumMod val="25000"/>
                  </a:schemeClr>
                </a:solidFill>
              </a:rPr>
              <a:t>I .  </a:t>
            </a:r>
            <a:r>
              <a:rPr lang="ru-RU" sz="3600" b="1" u="sng" dirty="0" smtClean="0">
                <a:solidFill>
                  <a:schemeClr val="accent1">
                    <a:lumMod val="25000"/>
                  </a:schemeClr>
                </a:solidFill>
              </a:rPr>
              <a:t>Общие сведения</a:t>
            </a:r>
            <a:endParaRPr lang="ru-RU" sz="3600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28596" y="1071546"/>
            <a:ext cx="8358246" cy="5572164"/>
          </a:xfrm>
        </p:spPr>
        <p:txBody>
          <a:bodyPr/>
          <a:lstStyle/>
          <a:p>
            <a:r>
              <a:rPr lang="ru-RU" sz="2200" b="1" dirty="0" smtClean="0">
                <a:solidFill>
                  <a:schemeClr val="accent5">
                    <a:lumMod val="10000"/>
                  </a:schemeClr>
                </a:solidFill>
              </a:rPr>
              <a:t>              </a:t>
            </a:r>
            <a:r>
              <a:rPr lang="ru-RU" sz="2200" b="1" u="sng" dirty="0" smtClean="0">
                <a:solidFill>
                  <a:schemeClr val="accent5">
                    <a:lumMod val="10000"/>
                  </a:schemeClr>
                </a:solidFill>
              </a:rPr>
              <a:t>Дата рождения</a:t>
            </a:r>
            <a:r>
              <a:rPr lang="ru-RU" sz="2200" u="sng" dirty="0" smtClean="0">
                <a:solidFill>
                  <a:schemeClr val="accent5">
                    <a:lumMod val="10000"/>
                  </a:schemeClr>
                </a:solidFill>
              </a:rPr>
              <a:t>: </a:t>
            </a:r>
            <a:r>
              <a:rPr lang="ru-RU" sz="2200" dirty="0" smtClean="0">
                <a:solidFill>
                  <a:schemeClr val="accent5">
                    <a:lumMod val="10000"/>
                  </a:schemeClr>
                </a:solidFill>
              </a:rPr>
              <a:t>23 апреля 1956 года</a:t>
            </a:r>
          </a:p>
          <a:p>
            <a:r>
              <a:rPr lang="ru-RU" sz="2200" b="1" dirty="0" smtClean="0">
                <a:solidFill>
                  <a:schemeClr val="accent5">
                    <a:lumMod val="10000"/>
                  </a:schemeClr>
                </a:solidFill>
              </a:rPr>
              <a:t>                       </a:t>
            </a:r>
            <a:r>
              <a:rPr lang="ru-RU" sz="2200" b="1" u="sng" dirty="0" smtClean="0">
                <a:solidFill>
                  <a:schemeClr val="accent5">
                    <a:lumMod val="10000"/>
                  </a:schemeClr>
                </a:solidFill>
              </a:rPr>
              <a:t>Образование: </a:t>
            </a:r>
            <a:r>
              <a:rPr lang="ru-RU" sz="22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В </a:t>
            </a:r>
            <a:r>
              <a:rPr lang="ru-RU" sz="2200" dirty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1981 году окончила </a:t>
            </a:r>
            <a:r>
              <a:rPr lang="ru-RU" sz="22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БГПИ </a:t>
            </a:r>
          </a:p>
          <a:p>
            <a:r>
              <a:rPr lang="ru-RU" sz="22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         по </a:t>
            </a:r>
            <a:r>
              <a:rPr lang="ru-RU" sz="2200" dirty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специальности «Русский язык и </a:t>
            </a:r>
            <a:endParaRPr lang="ru-RU" sz="2200" dirty="0" smtClean="0">
              <a:solidFill>
                <a:schemeClr val="accent5">
                  <a:lumMod val="10000"/>
                </a:schemeClr>
              </a:solidFill>
              <a:latin typeface="+mn-lt"/>
              <a:ea typeface="+mn-ea"/>
              <a:cs typeface="+mn-cs"/>
            </a:endParaRPr>
          </a:p>
          <a:p>
            <a:r>
              <a:rPr lang="ru-RU" sz="22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литература» </a:t>
            </a:r>
          </a:p>
          <a:p>
            <a:pPr algn="r"/>
            <a:r>
              <a:rPr lang="ru-RU" sz="2200" b="1" dirty="0" smtClean="0">
                <a:solidFill>
                  <a:schemeClr val="accent5">
                    <a:lumMod val="10000"/>
                  </a:schemeClr>
                </a:solidFill>
              </a:rPr>
              <a:t>                        </a:t>
            </a:r>
            <a:r>
              <a:rPr lang="ru-RU" sz="2200" b="1" u="sng" dirty="0" smtClean="0">
                <a:solidFill>
                  <a:schemeClr val="accent5">
                    <a:lumMod val="10000"/>
                  </a:schemeClr>
                </a:solidFill>
              </a:rPr>
              <a:t>Квалификация по диплому: </a:t>
            </a:r>
            <a:r>
              <a:rPr lang="ru-RU" sz="2200" u="sng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2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учитель русского         языка и литературы средней школы.</a:t>
            </a:r>
            <a:endParaRPr lang="ru-RU" sz="2200" dirty="0" smtClean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ru-RU" sz="2200" b="1" dirty="0" smtClean="0">
                <a:solidFill>
                  <a:schemeClr val="accent5">
                    <a:lumMod val="10000"/>
                  </a:schemeClr>
                </a:solidFill>
              </a:rPr>
              <a:t>                     </a:t>
            </a:r>
            <a:r>
              <a:rPr lang="ru-RU" sz="2200" b="1" u="sng" dirty="0" smtClean="0">
                <a:solidFill>
                  <a:schemeClr val="accent5">
                    <a:lumMod val="10000"/>
                  </a:schemeClr>
                </a:solidFill>
              </a:rPr>
              <a:t>Специальность</a:t>
            </a:r>
            <a:r>
              <a:rPr lang="ru-RU" sz="2200" u="sng" dirty="0" smtClean="0">
                <a:solidFill>
                  <a:schemeClr val="accent5">
                    <a:lumMod val="10000"/>
                  </a:schemeClr>
                </a:solidFill>
              </a:rPr>
              <a:t>: </a:t>
            </a:r>
            <a:r>
              <a:rPr lang="ru-RU" sz="2200" dirty="0" smtClean="0">
                <a:solidFill>
                  <a:schemeClr val="accent5">
                    <a:lumMod val="10000"/>
                  </a:schemeClr>
                </a:solidFill>
              </a:rPr>
              <a:t>учитель начальных классов</a:t>
            </a:r>
          </a:p>
          <a:p>
            <a:r>
              <a:rPr lang="ru-RU" sz="2200" b="1" dirty="0" smtClean="0">
                <a:solidFill>
                  <a:schemeClr val="accent5">
                    <a:lumMod val="10000"/>
                  </a:schemeClr>
                </a:solidFill>
              </a:rPr>
              <a:t>             </a:t>
            </a:r>
            <a:r>
              <a:rPr lang="ru-RU" sz="2200" b="1" u="sng" dirty="0" smtClean="0">
                <a:solidFill>
                  <a:schemeClr val="accent5">
                    <a:lumMod val="10000"/>
                  </a:schemeClr>
                </a:solidFill>
              </a:rPr>
              <a:t>Квалификационная категория:</a:t>
            </a:r>
            <a:r>
              <a:rPr lang="ru-RU" sz="2200" u="sng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accent5">
                    <a:lumMod val="10000"/>
                  </a:schemeClr>
                </a:solidFill>
              </a:rPr>
              <a:t>высшая </a:t>
            </a:r>
          </a:p>
          <a:p>
            <a:r>
              <a:rPr lang="ru-RU" sz="2200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accent5">
                    <a:lumMod val="10000"/>
                  </a:schemeClr>
                </a:solidFill>
              </a:rPr>
              <a:t>                                                       (с 2001 года)</a:t>
            </a:r>
          </a:p>
          <a:p>
            <a:r>
              <a:rPr lang="ru-RU" sz="2200" b="1" dirty="0" smtClean="0">
                <a:solidFill>
                  <a:schemeClr val="accent5">
                    <a:lumMod val="10000"/>
                  </a:schemeClr>
                </a:solidFill>
              </a:rPr>
              <a:t>                </a:t>
            </a:r>
            <a:r>
              <a:rPr lang="ru-RU" sz="2200" b="1" u="sng" dirty="0" smtClean="0">
                <a:solidFill>
                  <a:schemeClr val="accent5">
                    <a:lumMod val="10000"/>
                  </a:schemeClr>
                </a:solidFill>
              </a:rPr>
              <a:t>Дата предыдущей аттестации: </a:t>
            </a:r>
            <a:r>
              <a:rPr lang="ru-RU" sz="2200" dirty="0" smtClean="0">
                <a:solidFill>
                  <a:schemeClr val="accent5">
                    <a:lumMod val="10000"/>
                  </a:schemeClr>
                </a:solidFill>
              </a:rPr>
              <a:t>2006 год</a:t>
            </a:r>
          </a:p>
          <a:p>
            <a:pPr algn="l"/>
            <a:r>
              <a:rPr lang="ru-RU" sz="2200" b="1" dirty="0" smtClean="0">
                <a:solidFill>
                  <a:schemeClr val="accent5">
                    <a:lumMod val="10000"/>
                  </a:schemeClr>
                </a:solidFill>
              </a:rPr>
              <a:t>                          </a:t>
            </a:r>
            <a:r>
              <a:rPr lang="ru-RU" sz="2200" b="1" u="sng" dirty="0" smtClean="0">
                <a:solidFill>
                  <a:schemeClr val="accent5">
                    <a:lumMod val="10000"/>
                  </a:schemeClr>
                </a:solidFill>
              </a:rPr>
              <a:t>Общий стаж работы</a:t>
            </a:r>
            <a:r>
              <a:rPr lang="ru-RU" sz="2200" u="sng" dirty="0" smtClean="0">
                <a:solidFill>
                  <a:schemeClr val="accent5">
                    <a:lumMod val="10000"/>
                  </a:schemeClr>
                </a:solidFill>
              </a:rPr>
              <a:t>: </a:t>
            </a:r>
            <a:r>
              <a:rPr lang="ru-RU" sz="2200" dirty="0" smtClean="0">
                <a:solidFill>
                  <a:schemeClr val="accent5">
                    <a:lumMod val="10000"/>
                  </a:schemeClr>
                </a:solidFill>
              </a:rPr>
              <a:t>36 лет</a:t>
            </a:r>
          </a:p>
          <a:p>
            <a:r>
              <a:rPr lang="ru-RU" sz="2200" b="1" dirty="0" smtClean="0">
                <a:solidFill>
                  <a:schemeClr val="accent5">
                    <a:lumMod val="10000"/>
                  </a:schemeClr>
                </a:solidFill>
              </a:rPr>
              <a:t>             </a:t>
            </a:r>
            <a:r>
              <a:rPr lang="ru-RU" sz="2200" b="1" u="sng" dirty="0" smtClean="0">
                <a:solidFill>
                  <a:schemeClr val="accent5">
                    <a:lumMod val="10000"/>
                  </a:schemeClr>
                </a:solidFill>
              </a:rPr>
              <a:t>Стаж педагогической работы</a:t>
            </a:r>
            <a:r>
              <a:rPr lang="ru-RU" sz="2200" u="sng" dirty="0" smtClean="0">
                <a:solidFill>
                  <a:schemeClr val="accent5">
                    <a:lumMod val="10000"/>
                  </a:schemeClr>
                </a:solidFill>
              </a:rPr>
              <a:t>: </a:t>
            </a:r>
            <a:r>
              <a:rPr lang="ru-RU" sz="2200" dirty="0" smtClean="0">
                <a:solidFill>
                  <a:schemeClr val="accent5">
                    <a:lumMod val="10000"/>
                  </a:schemeClr>
                </a:solidFill>
              </a:rPr>
              <a:t>33 года</a:t>
            </a:r>
          </a:p>
          <a:p>
            <a:r>
              <a:rPr lang="ru-RU" sz="2200" b="1" dirty="0" smtClean="0">
                <a:solidFill>
                  <a:schemeClr val="accent5">
                    <a:lumMod val="10000"/>
                  </a:schemeClr>
                </a:solidFill>
              </a:rPr>
              <a:t>                         </a:t>
            </a:r>
            <a:r>
              <a:rPr lang="ru-RU" sz="2200" b="1" u="sng" dirty="0" smtClean="0">
                <a:solidFill>
                  <a:schemeClr val="accent5">
                    <a:lumMod val="10000"/>
                  </a:schemeClr>
                </a:solidFill>
              </a:rPr>
              <a:t>Место работы:</a:t>
            </a:r>
            <a:r>
              <a:rPr lang="ru-RU" sz="2200" u="sng" dirty="0" smtClean="0">
                <a:solidFill>
                  <a:schemeClr val="accent5">
                    <a:lumMod val="10000"/>
                  </a:schemeClr>
                </a:solidFill>
              </a:rPr>
              <a:t>  </a:t>
            </a:r>
            <a:r>
              <a:rPr lang="ru-RU" sz="2200" dirty="0" smtClean="0">
                <a:solidFill>
                  <a:schemeClr val="accent5">
                    <a:lumMod val="10000"/>
                  </a:schemeClr>
                </a:solidFill>
              </a:rPr>
              <a:t>МОУ СОШ №17 (с 1992 года</a:t>
            </a:r>
            <a:r>
              <a:rPr lang="ru-RU" sz="2200" dirty="0" smtClean="0"/>
              <a:t>)    </a:t>
            </a:r>
          </a:p>
          <a:p>
            <a:endParaRPr lang="ru-RU" dirty="0"/>
          </a:p>
        </p:txBody>
      </p:sp>
      <p:pic>
        <p:nvPicPr>
          <p:cNvPr id="24578" name="Picture 2" descr="C:\Documents and Settings\Учитель\Мои документы\Новая папка\ЛИЦА\пед. кол-в апрель 2000г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1071546"/>
            <a:ext cx="1643074" cy="2269007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29652" y="274638"/>
            <a:ext cx="257148" cy="86834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9"/>
            <a:ext cx="8229600" cy="1857388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>
                <a:solidFill>
                  <a:schemeClr val="accent1">
                    <a:lumMod val="25000"/>
                  </a:schemeClr>
                </a:solidFill>
              </a:rPr>
              <a:t>          Мною была разработана игровая программа «Унылая пора, очей очарованье!», рецензия на которую содержит высокую оценку профессионализма учителя начальных классов Нестеровой Н.А. Адаптация игровой программы была проведена в центре «Лазурный» г. Барнаула.</a:t>
            </a:r>
            <a:endParaRPr lang="ru-RU" sz="2000" b="1" dirty="0">
              <a:solidFill>
                <a:schemeClr val="accent1">
                  <a:lumMod val="25000"/>
                </a:schemeClr>
              </a:solidFill>
            </a:endParaRPr>
          </a:p>
        </p:txBody>
      </p:sp>
      <p:pic>
        <p:nvPicPr>
          <p:cNvPr id="47107" name="Picture 3" descr="C:\Documents and Settings\Учитель\Рабочий стол\фото нестер\img 02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28" y="1928802"/>
            <a:ext cx="5874425" cy="4660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8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chemeClr val="accent1">
                    <a:lumMod val="25000"/>
                  </a:schemeClr>
                </a:solidFill>
              </a:rPr>
              <a:t>Результаты итоговой аттестации свидетельствуют о положительной динамике успеваемости моих воспитанников</a:t>
            </a:r>
            <a:endParaRPr lang="ru-RU" sz="2000" b="1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971528" cy="828667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785786" y="1428736"/>
          <a:ext cx="7500990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/>
            <a:r>
              <a:rPr lang="ru-RU" sz="3600" b="1" u="sng" dirty="0" smtClean="0">
                <a:solidFill>
                  <a:schemeClr val="accent1">
                    <a:lumMod val="25000"/>
                  </a:schemeClr>
                </a:solidFill>
              </a:rPr>
              <a:t>План самообразования</a:t>
            </a:r>
            <a:endParaRPr lang="ru-RU" sz="3600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/>
          <a:lstStyle/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Посещение уроков коллег и участие  в обмене  опытом.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Совершенствование знаний в области классической  и современной  психологии и педагогики.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Чтение педагогических периодических изданий.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Обзор в Интернете информации по преподаваемым предметам, педагогике, педагогическим технологиям.</a:t>
            </a:r>
          </a:p>
          <a:p>
            <a:r>
              <a:rPr lang="ru-RU" sz="2800" dirty="0" smtClean="0">
                <a:solidFill>
                  <a:schemeClr val="accent5">
                    <a:lumMod val="10000"/>
                  </a:schemeClr>
                </a:solidFill>
              </a:rPr>
              <a:t>Посещение семинаров, конференций.</a:t>
            </a:r>
            <a:endParaRPr lang="ru-RU" sz="2800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215338" y="274638"/>
            <a:ext cx="642942" cy="1082660"/>
          </a:xfrm>
        </p:spPr>
        <p:txBody>
          <a:bodyPr/>
          <a:lstStyle/>
          <a:p>
            <a: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Georgia" pitchFamily="18" charset="0"/>
              </a:rPr>
              <a:t/>
            </a:r>
            <a:b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Georgia" pitchFamily="18" charset="0"/>
              </a:rPr>
            </a:br>
            <a: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Georgia" pitchFamily="18" charset="0"/>
              </a:rPr>
              <a:t/>
            </a:r>
            <a:b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Georgia" pitchFamily="18" charset="0"/>
              </a:rPr>
            </a:br>
            <a: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Georgia" pitchFamily="18" charset="0"/>
              </a:rPr>
              <a:t/>
            </a:r>
            <a:b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Georgia" pitchFamily="18" charset="0"/>
              </a:rPr>
            </a:br>
            <a: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Georgia" pitchFamily="18" charset="0"/>
              </a:rPr>
              <a:t/>
            </a:r>
            <a:b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Georgia" pitchFamily="18" charset="0"/>
              </a:rPr>
            </a:br>
            <a: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Georgia" pitchFamily="18" charset="0"/>
              </a:rPr>
              <a:t/>
            </a:r>
            <a:br>
              <a:rPr lang="ru-RU" sz="2400" b="1" i="1" dirty="0" smtClean="0">
                <a:solidFill>
                  <a:schemeClr val="accent1">
                    <a:lumMod val="25000"/>
                  </a:schemeClr>
                </a:solidFill>
                <a:latin typeface="Georgia" pitchFamily="18" charset="0"/>
              </a:rPr>
            </a:br>
            <a:endParaRPr lang="ru-RU" sz="2400" b="1" i="1" dirty="0">
              <a:solidFill>
                <a:schemeClr val="accent3">
                  <a:lumMod val="25000"/>
                </a:schemeClr>
              </a:solidFill>
              <a:latin typeface="Corbel" pitchFamily="34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214290"/>
            <a:ext cx="4214842" cy="6286544"/>
          </a:xfrm>
        </p:spPr>
        <p:txBody>
          <a:bodyPr/>
          <a:lstStyle/>
          <a:p>
            <a:r>
              <a:rPr lang="ru-RU" sz="2500" b="1" i="1" u="sng" dirty="0" smtClean="0">
                <a:solidFill>
                  <a:schemeClr val="accent3">
                    <a:lumMod val="25000"/>
                  </a:schemeClr>
                </a:solidFill>
                <a:latin typeface="Corbel" pitchFamily="34" charset="0"/>
              </a:rPr>
              <a:t>Педагогическое творчество </a:t>
            </a:r>
            <a:r>
              <a:rPr lang="ru-RU" sz="2500" b="1" i="1" dirty="0" smtClean="0">
                <a:solidFill>
                  <a:schemeClr val="accent3">
                    <a:lumMod val="25000"/>
                  </a:schemeClr>
                </a:solidFill>
                <a:latin typeface="Corbel" pitchFamily="34" charset="0"/>
              </a:rPr>
              <a:t>– это большая и трудоемкая работа. </a:t>
            </a:r>
            <a:br>
              <a:rPr lang="ru-RU" sz="2500" b="1" i="1" dirty="0" smtClean="0">
                <a:solidFill>
                  <a:schemeClr val="accent3">
                    <a:lumMod val="25000"/>
                  </a:schemeClr>
                </a:solidFill>
                <a:latin typeface="Corbel" pitchFamily="34" charset="0"/>
              </a:rPr>
            </a:br>
            <a:r>
              <a:rPr lang="ru-RU" sz="2500" b="1" i="1" dirty="0" smtClean="0">
                <a:solidFill>
                  <a:schemeClr val="accent3">
                    <a:lumMod val="25000"/>
                  </a:schemeClr>
                </a:solidFill>
                <a:latin typeface="Corbel" pitchFamily="34" charset="0"/>
              </a:rPr>
              <a:t>Это проявления индивидуальности учителя  не только как преподавателя, но и как человека. </a:t>
            </a:r>
            <a:br>
              <a:rPr lang="ru-RU" sz="2500" b="1" i="1" dirty="0" smtClean="0">
                <a:solidFill>
                  <a:schemeClr val="accent3">
                    <a:lumMod val="25000"/>
                  </a:schemeClr>
                </a:solidFill>
                <a:latin typeface="Corbel" pitchFamily="34" charset="0"/>
              </a:rPr>
            </a:br>
            <a:r>
              <a:rPr lang="ru-RU" sz="2500" b="1" i="1" dirty="0" smtClean="0">
                <a:solidFill>
                  <a:schemeClr val="accent3">
                    <a:lumMod val="25000"/>
                  </a:schemeClr>
                </a:solidFill>
                <a:latin typeface="Corbel" pitchFamily="34" charset="0"/>
              </a:rPr>
              <a:t>Чтобы быть творческим учителем, нужно самообразовываться и </a:t>
            </a:r>
            <a:r>
              <a:rPr lang="ru-RU" sz="2500" b="1" i="1" dirty="0" err="1" smtClean="0">
                <a:solidFill>
                  <a:schemeClr val="accent3">
                    <a:lumMod val="25000"/>
                  </a:schemeClr>
                </a:solidFill>
                <a:latin typeface="Corbel" pitchFamily="34" charset="0"/>
              </a:rPr>
              <a:t>самовоспитываться</a:t>
            </a:r>
            <a:r>
              <a:rPr lang="ru-RU" sz="2500" b="1" i="1" dirty="0" smtClean="0">
                <a:solidFill>
                  <a:schemeClr val="accent3">
                    <a:lumMod val="25000"/>
                  </a:schemeClr>
                </a:solidFill>
                <a:latin typeface="Corbel" pitchFamily="34" charset="0"/>
              </a:rPr>
              <a:t>, творчество не имеет границ.</a:t>
            </a:r>
            <a:endParaRPr lang="ru-RU" sz="2500" dirty="0"/>
          </a:p>
        </p:txBody>
      </p:sp>
      <p:pic>
        <p:nvPicPr>
          <p:cNvPr id="5121" name="Picture 1" descr="G:\Школьные фото 31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9045" y="857233"/>
            <a:ext cx="4602110" cy="3857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Documents and Settings\Учитель\Рабочий стол\фото нестер\IMG_012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500042"/>
            <a:ext cx="7500990" cy="5626258"/>
          </a:xfrm>
          <a:prstGeom prst="rect">
            <a:avLst/>
          </a:prstGeom>
          <a:noFill/>
        </p:spPr>
      </p:pic>
      <p:pic>
        <p:nvPicPr>
          <p:cNvPr id="48131" name="Picture 3" descr="C:\Documents and Settings\Учитель\Рабочий стол\фото нестер\МАРТ, 2008 11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500042"/>
            <a:ext cx="7500990" cy="5626258"/>
          </a:xfrm>
          <a:prstGeom prst="rect">
            <a:avLst/>
          </a:prstGeom>
          <a:noFill/>
        </p:spPr>
      </p:pic>
      <p:pic>
        <p:nvPicPr>
          <p:cNvPr id="48132" name="Picture 4" descr="C:\Documents and Settings\Учитель\Рабочий стол\фото нестер\IMG_245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500042"/>
            <a:ext cx="7429552" cy="5572675"/>
          </a:xfrm>
          <a:prstGeom prst="rect">
            <a:avLst/>
          </a:prstGeom>
          <a:noFill/>
        </p:spPr>
      </p:pic>
      <p:pic>
        <p:nvPicPr>
          <p:cNvPr id="48133" name="Picture 5" descr="C:\Documents and Settings\Учитель\Рабочий стол\фото нестер\img 10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500042"/>
            <a:ext cx="7429552" cy="5572675"/>
          </a:xfrm>
          <a:prstGeom prst="rect">
            <a:avLst/>
          </a:prstGeom>
          <a:noFill/>
        </p:spPr>
      </p:pic>
      <p:pic>
        <p:nvPicPr>
          <p:cNvPr id="48134" name="Picture 6" descr="C:\Documents and Settings\Учитель\Рабочий стол\фото нестер\Школьные фото 313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500042"/>
            <a:ext cx="7326657" cy="5495496"/>
          </a:xfrm>
          <a:prstGeom prst="rect">
            <a:avLst/>
          </a:prstGeom>
          <a:noFill/>
        </p:spPr>
      </p:pic>
      <p:pic>
        <p:nvPicPr>
          <p:cNvPr id="48135" name="Picture 7" descr="C:\Documents and Settings\Учитель\Рабочий стол\фото нестер\апрель2010 177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571480"/>
            <a:ext cx="7135834" cy="5351876"/>
          </a:xfrm>
          <a:prstGeom prst="rect">
            <a:avLst/>
          </a:prstGeom>
          <a:noFill/>
        </p:spPr>
      </p:pic>
      <p:pic>
        <p:nvPicPr>
          <p:cNvPr id="48136" name="Picture 8" descr="C:\Documents and Settings\Учитель\Рабочий стол\фото нестер\IMG_2746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571480"/>
            <a:ext cx="7500990" cy="5626258"/>
          </a:xfrm>
          <a:prstGeom prst="rect">
            <a:avLst/>
          </a:prstGeom>
          <a:noFill/>
        </p:spPr>
      </p:pic>
      <p:pic>
        <p:nvPicPr>
          <p:cNvPr id="48137" name="Picture 9" descr="C:\Documents and Settings\Учитель\Рабочий стол\фото нестер\21 мая 2010 036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571480"/>
            <a:ext cx="7500990" cy="5625743"/>
          </a:xfrm>
          <a:prstGeom prst="rect">
            <a:avLst/>
          </a:prstGeom>
          <a:noFill/>
        </p:spPr>
      </p:pic>
      <p:pic>
        <p:nvPicPr>
          <p:cNvPr id="48139" name="Picture 11" descr="C:\Documents and Settings\Учитель\Рабочий стол\фото нестер\21 мая 2010 057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000" y="589338"/>
            <a:ext cx="7850214" cy="5887661"/>
          </a:xfrm>
          <a:prstGeom prst="rect">
            <a:avLst/>
          </a:prstGeom>
          <a:noFill/>
        </p:spPr>
      </p:pic>
      <p:pic>
        <p:nvPicPr>
          <p:cNvPr id="48140" name="Picture 12" descr="C:\Documents and Settings\Учитель\Рабочий стол\фото нестер\21 мая 2010 093.jp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000" y="381000"/>
            <a:ext cx="8128000" cy="609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9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u="sng" dirty="0" smtClean="0">
                <a:solidFill>
                  <a:schemeClr val="accent1">
                    <a:lumMod val="25000"/>
                  </a:schemeClr>
                </a:solidFill>
              </a:rPr>
              <a:t>Сведения</a:t>
            </a:r>
            <a:br>
              <a:rPr lang="ru-RU" sz="3600" b="1" u="sng" dirty="0" smtClean="0">
                <a:solidFill>
                  <a:schemeClr val="accent1">
                    <a:lumMod val="25000"/>
                  </a:schemeClr>
                </a:solidFill>
              </a:rPr>
            </a:br>
            <a:r>
              <a:rPr lang="ru-RU" sz="3600" b="1" u="sng" dirty="0" smtClean="0">
                <a:solidFill>
                  <a:schemeClr val="accent1">
                    <a:lumMod val="25000"/>
                  </a:schemeClr>
                </a:solidFill>
              </a:rPr>
              <a:t> о повышении квалификации</a:t>
            </a:r>
            <a:endParaRPr lang="ru-RU" sz="3600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00035" y="1643051"/>
          <a:ext cx="8143929" cy="508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347"/>
                <a:gridCol w="2307829"/>
                <a:gridCol w="2157921"/>
                <a:gridCol w="1328581"/>
                <a:gridCol w="1743251"/>
              </a:tblGrid>
              <a:tr h="67261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№</a:t>
                      </a:r>
                    </a:p>
                    <a:p>
                      <a:pPr algn="ctr"/>
                      <a:r>
                        <a:rPr lang="ru-RU" sz="1400" dirty="0" err="1" smtClean="0"/>
                        <a:t>п</a:t>
                      </a:r>
                      <a:r>
                        <a:rPr lang="ru-RU" sz="1400" dirty="0" smtClean="0"/>
                        <a:t>/</a:t>
                      </a:r>
                      <a:r>
                        <a:rPr lang="ru-RU" sz="1400" dirty="0" err="1" smtClean="0"/>
                        <a:t>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Тема </a:t>
                      </a:r>
                    </a:p>
                    <a:p>
                      <a:pPr algn="ctr"/>
                      <a:r>
                        <a:rPr lang="ru-RU" sz="1400" dirty="0" smtClean="0"/>
                        <a:t>переподготовки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Место</a:t>
                      </a:r>
                    </a:p>
                    <a:p>
                      <a:pPr algn="ctr"/>
                      <a:r>
                        <a:rPr lang="ru-RU" sz="1400" dirty="0" smtClean="0"/>
                        <a:t>переподготовки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Год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Количество</a:t>
                      </a:r>
                    </a:p>
                    <a:p>
                      <a:pPr algn="ctr"/>
                      <a:r>
                        <a:rPr lang="ru-RU" sz="1400" dirty="0" smtClean="0"/>
                        <a:t>часов</a:t>
                      </a:r>
                      <a:endParaRPr lang="ru-RU" sz="1400" dirty="0"/>
                    </a:p>
                  </a:txBody>
                  <a:tcPr/>
                </a:tc>
              </a:tr>
              <a:tr h="158594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«Реализация личностно-ориентированного </a:t>
                      </a:r>
                      <a:r>
                        <a:rPr lang="ru-RU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компетентностного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подхода в обучении младших школьников условии вариативного начального образования»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/>
                        <a:t>АКИПКРО</a:t>
                      </a:r>
                    </a:p>
                    <a:p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96 часов + 48 часов ИКТ, </a:t>
                      </a:r>
                      <a:endParaRPr lang="ru-RU" sz="1400" dirty="0"/>
                    </a:p>
                  </a:txBody>
                  <a:tcPr/>
                </a:tc>
              </a:tr>
              <a:tr h="124384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«Актуальные проблемы современной науки и техники. Организация работы с одаренными детьми»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/>
                        <a:t>АКИПКРО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2009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</a:tr>
              <a:tr h="124384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«Современные информационные технологии в образовании» 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ЦДПО ГОУ ВПО «Алтайская государственная педагогическая академия»</a:t>
                      </a:r>
                      <a:endParaRPr lang="ru-RU" sz="1400" b="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2009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72</a:t>
                      </a:r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142852"/>
            <a:ext cx="8226425" cy="857256"/>
          </a:xfrm>
        </p:spPr>
        <p:txBody>
          <a:bodyPr/>
          <a:lstStyle/>
          <a:p>
            <a:pPr algn="ctr"/>
            <a:r>
              <a:rPr lang="ru-RU" sz="3600" b="1" u="sng" dirty="0" smtClean="0">
                <a:solidFill>
                  <a:schemeClr val="accent1">
                    <a:lumMod val="25000"/>
                  </a:schemeClr>
                </a:solidFill>
              </a:rPr>
              <a:t>Сведения о поощрениях</a:t>
            </a:r>
            <a:endParaRPr lang="ru-RU" sz="3600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00430" y="1142984"/>
            <a:ext cx="5181608" cy="5429288"/>
          </a:xfrm>
        </p:spPr>
        <p:txBody>
          <a:bodyPr/>
          <a:lstStyle/>
          <a:p>
            <a:r>
              <a:rPr lang="ru-RU" sz="2000" b="1" u="sng" dirty="0" smtClean="0">
                <a:solidFill>
                  <a:schemeClr val="accent5">
                    <a:lumMod val="10000"/>
                  </a:schemeClr>
                </a:solidFill>
              </a:rPr>
              <a:t>2006г. </a:t>
            </a:r>
            <a:r>
              <a:rPr lang="ru-RU" sz="2000" i="1" dirty="0" smtClean="0">
                <a:solidFill>
                  <a:schemeClr val="accent5">
                    <a:lumMod val="10000"/>
                  </a:schemeClr>
                </a:solidFill>
              </a:rPr>
              <a:t>награждена почетной </a:t>
            </a:r>
          </a:p>
          <a:p>
            <a:pPr>
              <a:buNone/>
            </a:pPr>
            <a:r>
              <a:rPr lang="ru-RU" sz="2000" i="1" dirty="0" smtClean="0">
                <a:solidFill>
                  <a:schemeClr val="accent5">
                    <a:lumMod val="10000"/>
                  </a:schemeClr>
                </a:solidFill>
              </a:rPr>
              <a:t>грамотой КАНО, за достигнутые </a:t>
            </a:r>
          </a:p>
          <a:p>
            <a:pPr>
              <a:buNone/>
            </a:pPr>
            <a:r>
              <a:rPr lang="ru-RU" sz="2000" i="1" dirty="0" smtClean="0">
                <a:solidFill>
                  <a:schemeClr val="accent5">
                    <a:lumMod val="10000"/>
                  </a:schemeClr>
                </a:solidFill>
              </a:rPr>
              <a:t>успехи в педагогической деятельности.</a:t>
            </a:r>
          </a:p>
          <a:p>
            <a:r>
              <a:rPr lang="ru-RU" sz="2000" b="1" u="sng" dirty="0" smtClean="0">
                <a:solidFill>
                  <a:schemeClr val="accent5">
                    <a:lumMod val="10000"/>
                  </a:schemeClr>
                </a:solidFill>
              </a:rPr>
              <a:t>2008г. </a:t>
            </a:r>
            <a:r>
              <a:rPr lang="ru-RU" sz="2000" i="1" dirty="0" smtClean="0">
                <a:solidFill>
                  <a:schemeClr val="accent5">
                    <a:lumMod val="10000"/>
                  </a:schemeClr>
                </a:solidFill>
              </a:rPr>
              <a:t>грамотой ДООЛ «Орленок. </a:t>
            </a:r>
          </a:p>
          <a:p>
            <a:r>
              <a:rPr lang="ru-RU" sz="2000" b="1" u="sng" dirty="0" smtClean="0">
                <a:solidFill>
                  <a:schemeClr val="accent5">
                    <a:lumMod val="10000"/>
                  </a:schemeClr>
                </a:solidFill>
              </a:rPr>
              <a:t>2009г. </a:t>
            </a:r>
            <a:r>
              <a:rPr lang="ru-RU" sz="2000" i="1" dirty="0" smtClean="0">
                <a:solidFill>
                  <a:schemeClr val="accent5">
                    <a:lumMod val="10000"/>
                  </a:schemeClr>
                </a:solidFill>
              </a:rPr>
              <a:t>благодарственным письмом </a:t>
            </a:r>
            <a:r>
              <a:rPr lang="ru-RU" sz="2000" i="1" dirty="0" err="1" smtClean="0">
                <a:solidFill>
                  <a:schemeClr val="accent5">
                    <a:lumMod val="10000"/>
                  </a:schemeClr>
                </a:solidFill>
              </a:rPr>
              <a:t>ГДЮЦа</a:t>
            </a:r>
            <a:r>
              <a:rPr lang="ru-RU" sz="2000" i="1" dirty="0" smtClean="0">
                <a:solidFill>
                  <a:schemeClr val="accent5">
                    <a:lumMod val="10000"/>
                  </a:schemeClr>
                </a:solidFill>
              </a:rPr>
              <a:t>.</a:t>
            </a:r>
          </a:p>
          <a:p>
            <a:r>
              <a:rPr lang="ru-RU" sz="2000" b="1" u="sng" dirty="0" smtClean="0">
                <a:solidFill>
                  <a:schemeClr val="accent5">
                    <a:lumMod val="10000"/>
                  </a:schemeClr>
                </a:solidFill>
              </a:rPr>
              <a:t>2010г. </a:t>
            </a:r>
            <a:r>
              <a:rPr lang="ru-RU" sz="2000" i="1" dirty="0" smtClean="0">
                <a:solidFill>
                  <a:schemeClr val="accent5">
                    <a:lumMod val="10000"/>
                  </a:schemeClr>
                </a:solidFill>
              </a:rPr>
              <a:t>благодарственным письмом </a:t>
            </a:r>
            <a:r>
              <a:rPr lang="ru-RU" sz="2000" i="1" dirty="0" err="1" smtClean="0">
                <a:solidFill>
                  <a:schemeClr val="accent5">
                    <a:lumMod val="10000"/>
                  </a:schemeClr>
                </a:solidFill>
              </a:rPr>
              <a:t>ГДЮЦа</a:t>
            </a:r>
            <a:r>
              <a:rPr lang="ru-RU" sz="2000" i="1" dirty="0" smtClean="0">
                <a:solidFill>
                  <a:schemeClr val="accent5">
                    <a:lumMod val="10000"/>
                  </a:schemeClr>
                </a:solidFill>
              </a:rPr>
              <a:t>.</a:t>
            </a:r>
          </a:p>
          <a:p>
            <a:r>
              <a:rPr lang="ru-RU" sz="2000" b="1" u="sng" dirty="0" smtClean="0">
                <a:solidFill>
                  <a:schemeClr val="accent5">
                    <a:lumMod val="10000"/>
                  </a:schemeClr>
                </a:solidFill>
              </a:rPr>
              <a:t>2010г. </a:t>
            </a:r>
            <a:r>
              <a:rPr lang="ru-RU" sz="2000" i="1" dirty="0" smtClean="0">
                <a:solidFill>
                  <a:schemeClr val="accent5">
                    <a:lumMod val="10000"/>
                  </a:schemeClr>
                </a:solidFill>
              </a:rPr>
              <a:t>благодарственным письмом администрации МОУ СОШ № 17. </a:t>
            </a:r>
          </a:p>
          <a:p>
            <a:r>
              <a:rPr lang="ru-RU" sz="2000" b="1" u="sng" dirty="0" smtClean="0">
                <a:solidFill>
                  <a:schemeClr val="accent5">
                    <a:lumMod val="10000"/>
                  </a:schemeClr>
                </a:solidFill>
              </a:rPr>
              <a:t>2010г. </a:t>
            </a:r>
            <a:r>
              <a:rPr lang="ru-RU" sz="2000" i="1" dirty="0" smtClean="0">
                <a:solidFill>
                  <a:schemeClr val="accent5">
                    <a:lumMod val="10000"/>
                  </a:schemeClr>
                </a:solidFill>
              </a:rPr>
              <a:t>почетной грамотой за большой вклад в социально-экономическое развитие города Новоалтайска администрации г.Новоалтайска.</a:t>
            </a:r>
            <a:endParaRPr lang="ru-RU" sz="2000" i="1" dirty="0">
              <a:solidFill>
                <a:schemeClr val="accent5">
                  <a:lumMod val="10000"/>
                </a:schemeClr>
              </a:solidFill>
            </a:endParaRPr>
          </a:p>
        </p:txBody>
      </p:sp>
      <p:pic>
        <p:nvPicPr>
          <p:cNvPr id="1028" name="Picture 4" descr="C:\Documents and Settings\Учитель\Мои документы\Мои результаты сканирования\2010-10 (окт)\сканирование00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142984"/>
            <a:ext cx="3071834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Учитель\Мои документы\Мои результаты сканирования\2010-10 (окт)\сканирование000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0"/>
            <a:ext cx="2564102" cy="4786322"/>
          </a:xfrm>
          <a:prstGeom prst="rect">
            <a:avLst/>
          </a:prstGeom>
          <a:noFill/>
        </p:spPr>
      </p:pic>
      <p:pic>
        <p:nvPicPr>
          <p:cNvPr id="2051" name="Picture 3" descr="C:\Documents and Settings\Учитель\Мои документы\Мои результаты сканирования\2010-10 (окт)\сканирование000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0232" y="642918"/>
            <a:ext cx="2571768" cy="4645774"/>
          </a:xfrm>
          <a:prstGeom prst="rect">
            <a:avLst/>
          </a:prstGeom>
          <a:noFill/>
        </p:spPr>
      </p:pic>
      <p:pic>
        <p:nvPicPr>
          <p:cNvPr id="2052" name="Picture 4" descr="C:\Documents and Settings\Учитель\Мои документы\Мои результаты сканирования\2010-10 (окт)\сканирование000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20" y="1357298"/>
            <a:ext cx="2571768" cy="4364212"/>
          </a:xfrm>
          <a:prstGeom prst="rect">
            <a:avLst/>
          </a:prstGeom>
          <a:noFill/>
        </p:spPr>
      </p:pic>
      <p:pic>
        <p:nvPicPr>
          <p:cNvPr id="5" name="Рисунок 4" descr="сканирование0009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00760" y="1928802"/>
            <a:ext cx="2639519" cy="4643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8"/>
            <a:ext cx="7772400" cy="1428760"/>
          </a:xfrm>
        </p:spPr>
        <p:txBody>
          <a:bodyPr/>
          <a:lstStyle/>
          <a:p>
            <a:r>
              <a:rPr lang="ru-RU" sz="2800" b="1" u="sng" dirty="0" smtClean="0">
                <a:solidFill>
                  <a:schemeClr val="accent1">
                    <a:lumMod val="25000"/>
                  </a:schemeClr>
                </a:solidFill>
              </a:rPr>
              <a:t>С 2009 года являюсь руководителем методического объединения учителей начальных классов МОУ СОШ № 17. </a:t>
            </a:r>
            <a:endParaRPr lang="ru-RU" sz="2800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C:\Documents and Settings\Учитель\Мои документы\Мои результаты сканирования\2010-10 (окт)\сканирование001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5918" y="1857364"/>
            <a:ext cx="4714908" cy="43281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 u="sng" dirty="0" smtClean="0">
                <a:solidFill>
                  <a:schemeClr val="accent1">
                    <a:lumMod val="25000"/>
                  </a:schemeClr>
                </a:solidFill>
              </a:rPr>
              <a:t>I </a:t>
            </a:r>
            <a:r>
              <a:rPr lang="en-US" sz="3600" b="1" u="sng" dirty="0" err="1" smtClean="0">
                <a:solidFill>
                  <a:schemeClr val="accent1">
                    <a:lumMod val="25000"/>
                  </a:schemeClr>
                </a:solidFill>
              </a:rPr>
              <a:t>I</a:t>
            </a:r>
            <a:r>
              <a:rPr lang="en-US" sz="3600" b="1" u="sng" dirty="0" smtClean="0">
                <a:solidFill>
                  <a:schemeClr val="accent1">
                    <a:lumMod val="25000"/>
                  </a:schemeClr>
                </a:solidFill>
              </a:rPr>
              <a:t> . </a:t>
            </a:r>
            <a:r>
              <a:rPr lang="ru-RU" sz="3600" b="1" u="sng" dirty="0" smtClean="0">
                <a:solidFill>
                  <a:schemeClr val="accent1">
                    <a:lumMod val="25000"/>
                  </a:schemeClr>
                </a:solidFill>
              </a:rPr>
              <a:t>  Педагогическая и методическая деятельность </a:t>
            </a:r>
            <a:endParaRPr lang="ru-RU" sz="3600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3372" y="1600200"/>
            <a:ext cx="4543428" cy="5043510"/>
          </a:xfrm>
        </p:spPr>
        <p:txBody>
          <a:bodyPr/>
          <a:lstStyle/>
          <a:p>
            <a:pPr>
              <a:buNone/>
            </a:pPr>
            <a:r>
              <a:rPr lang="ru-RU" sz="1800" b="1" i="1" u="sng" dirty="0" smtClean="0">
                <a:solidFill>
                  <a:schemeClr val="accent5">
                    <a:lumMod val="10000"/>
                  </a:schemeClr>
                </a:solidFill>
              </a:rPr>
              <a:t>Целью</a:t>
            </a:r>
            <a:r>
              <a:rPr lang="ru-RU" sz="1800" b="1" i="1" dirty="0" smtClean="0">
                <a:solidFill>
                  <a:schemeClr val="accent5">
                    <a:lumMod val="10000"/>
                  </a:schemeClr>
                </a:solidFill>
              </a:rPr>
              <a:t> индивидуальной педагогической деятельности</a:t>
            </a:r>
            <a:endParaRPr lang="ru-RU" sz="1800" b="1" i="1" dirty="0">
              <a:solidFill>
                <a:schemeClr val="accent5">
                  <a:lumMod val="10000"/>
                </a:schemeClr>
              </a:solidFill>
            </a:endParaRPr>
          </a:p>
          <a:p>
            <a:pPr>
              <a:buNone/>
            </a:pPr>
            <a:r>
              <a:rPr lang="ru-RU" sz="1800" b="1" i="1" dirty="0" smtClean="0">
                <a:solidFill>
                  <a:schemeClr val="accent5">
                    <a:lumMod val="10000"/>
                  </a:schemeClr>
                </a:solidFill>
              </a:rPr>
              <a:t> учителя начальных классов является:</a:t>
            </a:r>
          </a:p>
          <a:p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</a:rPr>
              <a:t>Эффективное построение учебного процесса, учитывающее </a:t>
            </a:r>
            <a:r>
              <a:rPr lang="ru-RU" sz="1800" dirty="0" err="1" smtClean="0">
                <a:solidFill>
                  <a:schemeClr val="accent5">
                    <a:lumMod val="10000"/>
                  </a:schemeClr>
                </a:solidFill>
              </a:rPr>
              <a:t>разноуровневую</a:t>
            </a:r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</a:rPr>
              <a:t> подготовку учащихся;</a:t>
            </a:r>
          </a:p>
          <a:p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</a:rPr>
              <a:t>Привлечение  обучающихся к проблемно-поисковой исследовательской деятельности;</a:t>
            </a:r>
          </a:p>
          <a:p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</a:rPr>
              <a:t>Активизация мыслительной деятельности обучающихся;</a:t>
            </a:r>
          </a:p>
          <a:p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</a:rPr>
              <a:t>Развитие ключевых компетенций учеников, подготовка к учебе в основной и старшей школе</a:t>
            </a:r>
            <a:r>
              <a:rPr lang="ru-RU" sz="1800" dirty="0" smtClean="0"/>
              <a:t>.</a:t>
            </a:r>
          </a:p>
        </p:txBody>
      </p:sp>
      <p:pic>
        <p:nvPicPr>
          <p:cNvPr id="3077" name="Picture 5" descr="C:\Documents and Settings\Учитель\Мои документы\Мои результаты сканирования\2010-10 (окт)\сканирование001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1643050"/>
            <a:ext cx="3929090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274638"/>
            <a:ext cx="8226425" cy="868346"/>
          </a:xfrm>
        </p:spPr>
        <p:txBody>
          <a:bodyPr/>
          <a:lstStyle/>
          <a:p>
            <a:pPr algn="ctr"/>
            <a:r>
              <a:rPr lang="ru-RU" sz="2800" b="1" u="sng" dirty="0" smtClean="0">
                <a:solidFill>
                  <a:schemeClr val="accent1">
                    <a:lumMod val="25000"/>
                  </a:schemeClr>
                </a:solidFill>
              </a:rPr>
              <a:t>В своей педагогической деятельности ставлю следующие задачи:</a:t>
            </a:r>
            <a:endParaRPr lang="ru-RU" sz="2800" b="1" u="sng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5613" y="1214422"/>
            <a:ext cx="8226425" cy="5214974"/>
          </a:xfrm>
        </p:spPr>
        <p:txBody>
          <a:bodyPr/>
          <a:lstStyle/>
          <a:p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</a:rPr>
              <a:t>Обеспечить выполнение общих требований к содержанию образования и воспитания на всех этапах обучения в начальной школе;</a:t>
            </a:r>
          </a:p>
          <a:p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</a:rPr>
              <a:t>Создать благоприятные условия для достижения всеми школьниками базового уровня подготовки, соответствующего государственному образовательному стандарту;</a:t>
            </a:r>
          </a:p>
          <a:p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</a:rPr>
              <a:t>Организовать учебный процесс таким образом, чтобы развивать и укреплять интерес к знаниям у школьников, мотивированных на учебу на более высоком уровне;</a:t>
            </a:r>
          </a:p>
          <a:p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</a:rPr>
              <a:t>Дать качественное образование по всем предметам начальной школы;</a:t>
            </a:r>
          </a:p>
          <a:p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</a:rPr>
              <a:t>Создать благоприятные условия, способствующие формированию интеллекта, навыков учебно-исследовательского труда, развитию личностных способностей и ключевых компетенций учащихся, раскрытию творческого потенциала каждого школьника;</a:t>
            </a:r>
          </a:p>
          <a:p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</a:rPr>
              <a:t>Подготовить обучающихся к обучению в основной и старшей школе;</a:t>
            </a:r>
          </a:p>
          <a:p>
            <a:r>
              <a:rPr lang="ru-RU" sz="1800" dirty="0" smtClean="0">
                <a:solidFill>
                  <a:schemeClr val="accent5">
                    <a:lumMod val="10000"/>
                  </a:schemeClr>
                </a:solidFill>
              </a:rPr>
              <a:t>Совершенствовать формы, организацию учебной деятельности через использование новых педагогических технологий, эффективных методик обучения.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стопад">
  <a:themeElements>
    <a:clrScheme name="Default Design 1">
      <a:dk1>
        <a:srgbClr val="000000"/>
      </a:dk1>
      <a:lt1>
        <a:srgbClr val="FCB140"/>
      </a:lt1>
      <a:dk2>
        <a:srgbClr val="000000"/>
      </a:dk2>
      <a:lt2>
        <a:srgbClr val="B2B2B2"/>
      </a:lt2>
      <a:accent1>
        <a:srgbClr val="FEE4BD"/>
      </a:accent1>
      <a:accent2>
        <a:srgbClr val="FCC572"/>
      </a:accent2>
      <a:accent3>
        <a:srgbClr val="FDD5AF"/>
      </a:accent3>
      <a:accent4>
        <a:srgbClr val="000000"/>
      </a:accent4>
      <a:accent5>
        <a:srgbClr val="FEEFDB"/>
      </a:accent5>
      <a:accent6>
        <a:srgbClr val="E4B267"/>
      </a:accent6>
      <a:hlink>
        <a:srgbClr val="6B532E"/>
      </a:hlink>
      <a:folHlink>
        <a:srgbClr val="C97A0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CB140"/>
        </a:lt1>
        <a:dk2>
          <a:srgbClr val="000000"/>
        </a:dk2>
        <a:lt2>
          <a:srgbClr val="B2B2B2"/>
        </a:lt2>
        <a:accent1>
          <a:srgbClr val="FEE4BD"/>
        </a:accent1>
        <a:accent2>
          <a:srgbClr val="FCC572"/>
        </a:accent2>
        <a:accent3>
          <a:srgbClr val="FDD5AF"/>
        </a:accent3>
        <a:accent4>
          <a:srgbClr val="000000"/>
        </a:accent4>
        <a:accent5>
          <a:srgbClr val="FEEFDB"/>
        </a:accent5>
        <a:accent6>
          <a:srgbClr val="E4B267"/>
        </a:accent6>
        <a:hlink>
          <a:srgbClr val="6B532E"/>
        </a:hlink>
        <a:folHlink>
          <a:srgbClr val="C97A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CB140"/>
        </a:lt1>
        <a:dk2>
          <a:srgbClr val="000000"/>
        </a:dk2>
        <a:lt2>
          <a:srgbClr val="B2B2B2"/>
        </a:lt2>
        <a:accent1>
          <a:srgbClr val="FB9E75"/>
        </a:accent1>
        <a:accent2>
          <a:srgbClr val="FCD740"/>
        </a:accent2>
        <a:accent3>
          <a:srgbClr val="FDD5AF"/>
        </a:accent3>
        <a:accent4>
          <a:srgbClr val="000000"/>
        </a:accent4>
        <a:accent5>
          <a:srgbClr val="FDCCBD"/>
        </a:accent5>
        <a:accent6>
          <a:srgbClr val="E4C339"/>
        </a:accent6>
        <a:hlink>
          <a:srgbClr val="A43E02"/>
        </a:hlink>
        <a:folHlink>
          <a:srgbClr val="A363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CB140"/>
        </a:lt1>
        <a:dk2>
          <a:srgbClr val="000000"/>
        </a:dk2>
        <a:lt2>
          <a:srgbClr val="B2B2B2"/>
        </a:lt2>
        <a:accent1>
          <a:srgbClr val="D68102"/>
        </a:accent1>
        <a:accent2>
          <a:srgbClr val="0F8EBB"/>
        </a:accent2>
        <a:accent3>
          <a:srgbClr val="FDD5AF"/>
        </a:accent3>
        <a:accent4>
          <a:srgbClr val="000000"/>
        </a:accent4>
        <a:accent5>
          <a:srgbClr val="E8C1AA"/>
        </a:accent5>
        <a:accent6>
          <a:srgbClr val="0C80A9"/>
        </a:accent6>
        <a:hlink>
          <a:srgbClr val="A36303"/>
        </a:hlink>
        <a:folHlink>
          <a:srgbClr val="1C0F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CB140"/>
        </a:lt1>
        <a:dk2>
          <a:srgbClr val="000000"/>
        </a:dk2>
        <a:lt2>
          <a:srgbClr val="B2B2B2"/>
        </a:lt2>
        <a:accent1>
          <a:srgbClr val="AC7013"/>
        </a:accent1>
        <a:accent2>
          <a:srgbClr val="81A518"/>
        </a:accent2>
        <a:accent3>
          <a:srgbClr val="FDD5AF"/>
        </a:accent3>
        <a:accent4>
          <a:srgbClr val="000000"/>
        </a:accent4>
        <a:accent5>
          <a:srgbClr val="D2BBAA"/>
        </a:accent5>
        <a:accent6>
          <a:srgbClr val="749515"/>
        </a:accent6>
        <a:hlink>
          <a:srgbClr val="0D4DA3"/>
        </a:hlink>
        <a:folHlink>
          <a:srgbClr val="A30D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EE4BD"/>
        </a:accent1>
        <a:accent2>
          <a:srgbClr val="FCC572"/>
        </a:accent2>
        <a:accent3>
          <a:srgbClr val="FFFFFF"/>
        </a:accent3>
        <a:accent4>
          <a:srgbClr val="000000"/>
        </a:accent4>
        <a:accent5>
          <a:srgbClr val="FEEFDB"/>
        </a:accent5>
        <a:accent6>
          <a:srgbClr val="E4B267"/>
        </a:accent6>
        <a:hlink>
          <a:srgbClr val="6B532E"/>
        </a:hlink>
        <a:folHlink>
          <a:srgbClr val="C97A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B9E75"/>
        </a:accent1>
        <a:accent2>
          <a:srgbClr val="FCD740"/>
        </a:accent2>
        <a:accent3>
          <a:srgbClr val="FFFFFF"/>
        </a:accent3>
        <a:accent4>
          <a:srgbClr val="000000"/>
        </a:accent4>
        <a:accent5>
          <a:srgbClr val="FDCCBD"/>
        </a:accent5>
        <a:accent6>
          <a:srgbClr val="E4C339"/>
        </a:accent6>
        <a:hlink>
          <a:srgbClr val="A43E02"/>
        </a:hlink>
        <a:folHlink>
          <a:srgbClr val="A363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68102"/>
        </a:accent1>
        <a:accent2>
          <a:srgbClr val="0F8EBB"/>
        </a:accent2>
        <a:accent3>
          <a:srgbClr val="FFFFFF"/>
        </a:accent3>
        <a:accent4>
          <a:srgbClr val="000000"/>
        </a:accent4>
        <a:accent5>
          <a:srgbClr val="E8C1AA"/>
        </a:accent5>
        <a:accent6>
          <a:srgbClr val="0C80A9"/>
        </a:accent6>
        <a:hlink>
          <a:srgbClr val="A36303"/>
        </a:hlink>
        <a:folHlink>
          <a:srgbClr val="1C0FB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AC7013"/>
        </a:accent1>
        <a:accent2>
          <a:srgbClr val="81A518"/>
        </a:accent2>
        <a:accent3>
          <a:srgbClr val="FFFFFF"/>
        </a:accent3>
        <a:accent4>
          <a:srgbClr val="000000"/>
        </a:accent4>
        <a:accent5>
          <a:srgbClr val="D2BBAA"/>
        </a:accent5>
        <a:accent6>
          <a:srgbClr val="749515"/>
        </a:accent6>
        <a:hlink>
          <a:srgbClr val="0D4DA3"/>
        </a:hlink>
        <a:folHlink>
          <a:srgbClr val="A30D6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листопад</Template>
  <TotalTime>444</TotalTime>
  <Words>1446</Words>
  <Application>Microsoft Office PowerPoint</Application>
  <PresentationFormat>Экран (4:3)</PresentationFormat>
  <Paragraphs>277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листопад</vt:lpstr>
      <vt:lpstr>Портфолио  Нестеровой Надежды Александровны</vt:lpstr>
      <vt:lpstr>Содержание</vt:lpstr>
      <vt:lpstr>I .  Общие сведения</vt:lpstr>
      <vt:lpstr>Сведения  о повышении квалификации</vt:lpstr>
      <vt:lpstr>Сведения о поощрениях</vt:lpstr>
      <vt:lpstr>Презентация PowerPoint</vt:lpstr>
      <vt:lpstr>С 2009 года являюсь руководителем методического объединения учителей начальных классов МОУ СОШ № 17. </vt:lpstr>
      <vt:lpstr>I I .   Педагогическая и методическая деятельность </vt:lpstr>
      <vt:lpstr>В своей педагогической деятельности ставлю следующие задачи:</vt:lpstr>
      <vt:lpstr>Принципы обучения</vt:lpstr>
      <vt:lpstr>В рамках обучения веду целенаправленную работу  по:</vt:lpstr>
      <vt:lpstr>Методы обучения</vt:lpstr>
      <vt:lpstr>Формы (активные) обучения</vt:lpstr>
      <vt:lpstr>Типы уроков</vt:lpstr>
      <vt:lpstr>Презентация PowerPoint</vt:lpstr>
      <vt:lpstr>                                                     [р’     и      к     а]                                               р       е      к     а                                                                 река – реки Систематическая работа с орфограммами помогает в формировании грамотного письма учащихся.  Выступала на методическом объединении перед коллегами по теме «Работа с орфограммами по системе Н.Ф. Виноградовой на уроках обучения грамоте и русского языка» в 2009 году.  </vt:lpstr>
      <vt:lpstr>  Самым сложным в изучении математики является раздел «Знакомство с текстовой задачей» и дальнейшая работа с этой темой. Анализируя ошибки учеников, я пришла к выводу, что дети не понимают, что такое задача. Осознание этого привело к необходимости анализа учебного материала по данной теме и его систематизации. Решение этой проблемы нашло отражение в курсовой работе по теме «Работа над задачей в курсе математики». Помогли мне в этом работы Н.Г. Калашниковой «Методы обучения младших школьников умению решать задачи» и «Методические рекомендации к «Математике и конструированию». С этой работой я выступала перед коллегами города Новоалтайска  в творческой группе. </vt:lpstr>
      <vt:lpstr>Данная работа помогла улучшить качество выполнения контрольных работ по математике.  </vt:lpstr>
      <vt:lpstr>Презентация PowerPoint</vt:lpstr>
      <vt:lpstr>Динамика техники чтения свидетельствует о повышении читательской активности </vt:lpstr>
      <vt:lpstr>Презентация PowerPoint</vt:lpstr>
      <vt:lpstr>Презентация PowerPoint</vt:lpstr>
      <vt:lpstr> Работа с родителями </vt:lpstr>
      <vt:lpstr> Активность родителей  во внеклассных мероприятиях </vt:lpstr>
      <vt:lpstr>Презентация PowerPoint</vt:lpstr>
      <vt:lpstr>  Вот уже много лет я тесно сотрудничаю с коллективом  Детско-юношеским центра г.Новоалтайска. Дети посещают игровой клуб «Затейники», изостудию «Умелые ручки» и «Ритмику». Дополнительное образование получают 100% детей. 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 итоговой аттестации свидетельствуют о положительной динамике успеваемости моих воспитанников</vt:lpstr>
      <vt:lpstr>План самообразования</vt:lpstr>
      <vt:lpstr>     </vt:lpstr>
      <vt:lpstr>Презентация PowerPoint</vt:lpstr>
    </vt:vector>
  </TitlesOfParts>
  <Company>моу сош №17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 Нестеровой Надежды Александровны</dc:title>
  <dc:creator>Учитель</dc:creator>
  <cp:lastModifiedBy>Mr Denvir</cp:lastModifiedBy>
  <cp:revision>51</cp:revision>
  <dcterms:created xsi:type="dcterms:W3CDTF">2010-10-04T08:05:05Z</dcterms:created>
  <dcterms:modified xsi:type="dcterms:W3CDTF">2013-04-12T12:48:35Z</dcterms:modified>
</cp:coreProperties>
</file>