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2" r:id="rId3"/>
    <p:sldId id="263" r:id="rId4"/>
    <p:sldId id="264" r:id="rId5"/>
    <p:sldId id="265" r:id="rId6"/>
    <p:sldId id="266" r:id="rId7"/>
    <p:sldId id="267" r:id="rId8"/>
    <p:sldId id="278" r:id="rId9"/>
    <p:sldId id="268" r:id="rId10"/>
    <p:sldId id="269" r:id="rId11"/>
    <p:sldId id="270" r:id="rId12"/>
    <p:sldId id="273" r:id="rId13"/>
    <p:sldId id="279" r:id="rId14"/>
    <p:sldId id="274" r:id="rId15"/>
    <p:sldId id="275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E60229-5DD3-49E4-A52F-61C724C401A0}" type="datetimeFigureOut">
              <a:rPr lang="ru-RU"/>
              <a:pPr>
                <a:defRPr/>
              </a:pPr>
              <a:t>15.10.2015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F12D4A-3A2D-4D4E-BCCE-B8452058EF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F463AF-F67E-4024-BB2D-279DB0614501}" type="datetimeFigureOut">
              <a:rPr lang="ru-RU"/>
              <a:pPr>
                <a:defRPr/>
              </a:pPr>
              <a:t>15.10.2015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BE7ECD-9E0C-4F76-9E59-264D07984E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9D05F6-542F-472E-BCAC-EF52EB792AD8}" type="datetimeFigureOut">
              <a:rPr lang="ru-RU"/>
              <a:pPr>
                <a:defRPr/>
              </a:pPr>
              <a:t>15.10.2015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DCA4BB-54E8-4AEF-BC1A-79A22F631F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A9A73A-CF56-4186-AA7D-AFE4692E0A4D}" type="datetimeFigureOut">
              <a:rPr lang="ru-RU"/>
              <a:pPr>
                <a:defRPr/>
              </a:pPr>
              <a:t>15.10.2015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FFE68A-7E34-45D5-9289-6E4F5B180F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62C7D7-D651-4761-8B48-EB4544D3D4FA}" type="datetimeFigureOut">
              <a:rPr lang="ru-RU"/>
              <a:pPr>
                <a:defRPr/>
              </a:pPr>
              <a:t>15.10.2015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D91A0B-B179-4197-9B4D-5C0F732F7A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6FA840-5E34-4BA1-B045-5B6095382844}" type="datetimeFigureOut">
              <a:rPr lang="ru-RU"/>
              <a:pPr>
                <a:defRPr/>
              </a:pPr>
              <a:t>15.10.2015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AF783B-D0F6-45B9-A185-2B48C58A01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701F15-0844-4BF9-B550-696C427FBDA6}" type="datetimeFigureOut">
              <a:rPr lang="ru-RU"/>
              <a:pPr>
                <a:defRPr/>
              </a:pPr>
              <a:t>15.10.2015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58E12E-6607-4DE5-86B6-F3B1285130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235D37-310D-417D-BDD6-1BB82BE2F97A}" type="datetimeFigureOut">
              <a:rPr lang="ru-RU"/>
              <a:pPr>
                <a:defRPr/>
              </a:pPr>
              <a:t>15.10.2015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A88C75-FCCA-4597-ADC3-928D9F8F61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1ACAF9-10D7-4155-9075-B0351EF8F8A7}" type="datetimeFigureOut">
              <a:rPr lang="ru-RU"/>
              <a:pPr>
                <a:defRPr/>
              </a:pPr>
              <a:t>15.10.2015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F2929F-59AC-42B0-B305-9368CC2138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9515C4-C184-4D07-937F-79AED295B2B4}" type="datetimeFigureOut">
              <a:rPr lang="ru-RU"/>
              <a:pPr>
                <a:defRPr/>
              </a:pPr>
              <a:t>15.10.2015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630C97-2CDF-49DA-BED0-CCF65FBF52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2212C0-8EF9-4E51-B7FB-FFF7E2A915B9}" type="datetimeFigureOut">
              <a:rPr lang="ru-RU"/>
              <a:pPr>
                <a:defRPr/>
              </a:pPr>
              <a:t>15.10.2015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E8B758-A49E-4252-933E-B445969495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F1D4513-A789-4702-82F6-6C3C50368499}" type="datetimeFigureOut">
              <a:rPr lang="ru-RU"/>
              <a:pPr>
                <a:defRPr/>
              </a:pPr>
              <a:t>15.10.2015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E2A9EFB-83C2-40E4-9019-9155A58C48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23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User\Documents\Перепечин\фоны\0_8acc0_cb2df41d_XL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/>
            </a:extLst>
          </a:blip>
          <a:srcRect/>
          <a:stretch/>
        </p:blipFill>
        <p:spPr bwMode="auto">
          <a:xfrm rot="5400000">
            <a:off x="741536" y="4830572"/>
            <a:ext cx="2088731" cy="1571603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/>
          </a:extLst>
        </p:spPr>
      </p:pic>
      <p:pic>
        <p:nvPicPr>
          <p:cNvPr id="3075" name="Picture 5" descr="C:\Users\User\Documents\Перепечин\фоны\lent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113"/>
            <a:ext cx="1174750" cy="684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Прямоугольник 5"/>
          <p:cNvSpPr>
            <a:spLocks noChangeArrowheads="1"/>
          </p:cNvSpPr>
          <p:nvPr/>
        </p:nvSpPr>
        <p:spPr bwMode="auto">
          <a:xfrm>
            <a:off x="3929063" y="3786188"/>
            <a:ext cx="500062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dirty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исследовательская </a:t>
            </a:r>
            <a:r>
              <a:rPr lang="ru-RU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абота </a:t>
            </a:r>
            <a:endParaRPr lang="ru-RU" dirty="0">
              <a:solidFill>
                <a:srgbClr val="262626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чащихся 3 класса Никольской </a:t>
            </a:r>
            <a:r>
              <a:rPr lang="ru-RU" dirty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СОШ </a:t>
            </a:r>
          </a:p>
          <a:p>
            <a:pPr algn="r"/>
            <a:r>
              <a:rPr lang="ru-RU" dirty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д. </a:t>
            </a:r>
            <a:r>
              <a:rPr lang="ru-RU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Никола</a:t>
            </a:r>
          </a:p>
          <a:p>
            <a:pPr algn="r"/>
            <a:r>
              <a:rPr lang="ru-RU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Руководитель</a:t>
            </a:r>
            <a:r>
              <a:rPr lang="ru-RU" dirty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Светлова Н.Н.</a:t>
            </a:r>
            <a:endParaRPr lang="ru-RU" dirty="0"/>
          </a:p>
        </p:txBody>
      </p:sp>
      <p:sp>
        <p:nvSpPr>
          <p:cNvPr id="3077" name="Прямоугольник 6"/>
          <p:cNvSpPr>
            <a:spLocks noChangeArrowheads="1"/>
          </p:cNvSpPr>
          <p:nvPr/>
        </p:nvSpPr>
        <p:spPr bwMode="auto">
          <a:xfrm>
            <a:off x="1143000" y="571500"/>
            <a:ext cx="7858125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Труженики тыла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Никольского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сельского округа </a:t>
            </a:r>
          </a:p>
        </p:txBody>
      </p:sp>
      <p:sp>
        <p:nvSpPr>
          <p:cNvPr id="3078" name="Rectangle 1"/>
          <p:cNvSpPr>
            <a:spLocks noChangeArrowheads="1"/>
          </p:cNvSpPr>
          <p:nvPr/>
        </p:nvSpPr>
        <p:spPr bwMode="auto">
          <a:xfrm rot="10800000" flipV="1">
            <a:off x="1714500" y="2481263"/>
            <a:ext cx="5072063" cy="92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номинация</a:t>
            </a:r>
            <a:endParaRPr lang="ru-RU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 eaLnBrk="0" hangingPunct="0"/>
            <a:r>
              <a:rPr lang="ru-RU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«Листая старые альбомы»</a:t>
            </a:r>
            <a:endParaRPr lang="ru-RU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 eaLnBrk="0" hangingPunct="0"/>
            <a:r>
              <a:rPr lang="ru-RU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                </a:t>
            </a:r>
            <a:endParaRPr lang="ru-RU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User\Documents\Перепечин\фоны\0_8acc0_cb2df41d_XL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/>
            </a:extLst>
          </a:blip>
          <a:srcRect/>
          <a:stretch/>
        </p:blipFill>
        <p:spPr bwMode="auto">
          <a:xfrm rot="5716944">
            <a:off x="824189" y="4961176"/>
            <a:ext cx="1574025" cy="1655827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/>
          </a:extLst>
        </p:spPr>
      </p:pic>
      <p:pic>
        <p:nvPicPr>
          <p:cNvPr id="12291" name="Picture 5" descr="C:\Users\User\Documents\Перепечин\фоны\lent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113"/>
            <a:ext cx="1174750" cy="684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2" name="Rectangle 1"/>
          <p:cNvSpPr>
            <a:spLocks noChangeArrowheads="1"/>
          </p:cNvSpPr>
          <p:nvPr/>
        </p:nvSpPr>
        <p:spPr bwMode="auto">
          <a:xfrm>
            <a:off x="1214438" y="142875"/>
            <a:ext cx="7929562" cy="4954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1400" b="1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Моя прабабушка Утюгина Мария Петровна</a:t>
            </a:r>
            <a:r>
              <a:rPr lang="ru-RU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4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родилась 19 сентября 1925 года в д.Батиха Большемалинского сельского совета. Закончила начальную Батихскую школу. </a:t>
            </a:r>
            <a:endParaRPr lang="ru-RU" sz="900">
              <a:ea typeface="Calibri" pitchFamily="34" charset="0"/>
              <a:cs typeface="Arial" charset="0"/>
            </a:endParaRPr>
          </a:p>
          <a:p>
            <a:pPr eaLnBrk="0" hangingPunct="0"/>
            <a:r>
              <a:rPr lang="ru-RU" sz="14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Во время Великой Отечественной войны работала в тылу врага на окопах. Первый раз ее забрали, когда  Марии не было и 18 лет. Три раза ее забирали на окопы: в Вышний Волочок, Осташково и Московскую область в город Темпы. За самоотверженный труд и безупречную воинскую службу в тылу врага в годы Великой Отечественной войны награждена медалями и числилась тружеником тыла. </a:t>
            </a:r>
            <a:endParaRPr lang="ru-RU" sz="900">
              <a:cs typeface="Arial" charset="0"/>
            </a:endParaRPr>
          </a:p>
          <a:p>
            <a:pPr eaLnBrk="0" hangingPunct="0"/>
            <a:r>
              <a:rPr lang="ru-RU" sz="1400">
                <a:latin typeface="Times New Roman" pitchFamily="18" charset="0"/>
                <a:ea typeface="Calibri" pitchFamily="34" charset="0"/>
                <a:cs typeface="Calibri" pitchFamily="34" charset="0"/>
              </a:rPr>
              <a:t>     После очередной работы на окопах Мария Петровна заболела тифом. Болезнь протекала очень тяжело. В то время в дом к Утюгиным никто не заходил, боялись заразиться. Все думали, что Мария Петровна умрет, но она выжила. </a:t>
            </a:r>
            <a:endParaRPr lang="ru-RU" sz="900">
              <a:cs typeface="Arial" charset="0"/>
            </a:endParaRPr>
          </a:p>
          <a:p>
            <a:pPr eaLnBrk="0" hangingPunct="0"/>
            <a:r>
              <a:rPr lang="ru-RU" sz="1400">
                <a:latin typeface="Times New Roman" pitchFamily="18" charset="0"/>
                <a:ea typeface="Calibri" pitchFamily="34" charset="0"/>
                <a:cs typeface="Calibri" pitchFamily="34" charset="0"/>
              </a:rPr>
              <a:t>     После войны она работала рядовой колхозницей в колхозе имени Калинина в д. Батиха. Труд был очень тяжелым, ей приходилось выполнять работу не только женскую, но и мужскую.</a:t>
            </a:r>
            <a:endParaRPr lang="ru-RU" sz="900">
              <a:cs typeface="Arial" charset="0"/>
            </a:endParaRPr>
          </a:p>
          <a:p>
            <a:pPr eaLnBrk="0" hangingPunct="0"/>
            <a:r>
              <a:rPr lang="ru-RU" sz="1400">
                <a:latin typeface="Times New Roman" pitchFamily="18" charset="0"/>
                <a:ea typeface="Calibri" pitchFamily="34" charset="0"/>
                <a:cs typeface="Calibri" pitchFamily="34" charset="0"/>
              </a:rPr>
              <a:t>     В послевоенное время награждена юбилейными медалями </a:t>
            </a:r>
            <a:r>
              <a:rPr lang="ru-RU" sz="1400">
                <a:latin typeface="Calibri" pitchFamily="34" charset="0"/>
                <a:ea typeface="Calibri" pitchFamily="34" charset="0"/>
                <a:cs typeface="Calibri" pitchFamily="34" charset="0"/>
              </a:rPr>
              <a:t>«</a:t>
            </a:r>
            <a:r>
              <a:rPr lang="ru-RU" sz="1400">
                <a:latin typeface="Times New Roman" pitchFamily="18" charset="0"/>
                <a:ea typeface="Calibri" pitchFamily="34" charset="0"/>
                <a:cs typeface="Calibri" pitchFamily="34" charset="0"/>
              </a:rPr>
              <a:t> 40 лет победы в Великой Отечественной войне</a:t>
            </a:r>
            <a:r>
              <a:rPr lang="ru-RU" sz="1400">
                <a:latin typeface="Calibri" pitchFamily="34" charset="0"/>
                <a:ea typeface="Calibri" pitchFamily="34" charset="0"/>
                <a:cs typeface="Calibri" pitchFamily="34" charset="0"/>
              </a:rPr>
              <a:t>»</a:t>
            </a:r>
            <a:r>
              <a:rPr lang="ru-RU" sz="1400">
                <a:latin typeface="Times New Roman" pitchFamily="18" charset="0"/>
                <a:ea typeface="Calibri" pitchFamily="34" charset="0"/>
                <a:cs typeface="Calibri" pitchFamily="34" charset="0"/>
              </a:rPr>
              <a:t>, </a:t>
            </a:r>
            <a:r>
              <a:rPr lang="ru-RU" sz="1400">
                <a:latin typeface="Calibri" pitchFamily="34" charset="0"/>
                <a:ea typeface="Calibri" pitchFamily="34" charset="0"/>
                <a:cs typeface="Calibri" pitchFamily="34" charset="0"/>
              </a:rPr>
              <a:t>«</a:t>
            </a:r>
            <a:r>
              <a:rPr lang="ru-RU" sz="1400">
                <a:latin typeface="Times New Roman" pitchFamily="18" charset="0"/>
                <a:ea typeface="Calibri" pitchFamily="34" charset="0"/>
                <a:cs typeface="Calibri" pitchFamily="34" charset="0"/>
              </a:rPr>
              <a:t> 50 лет победы в Вов</a:t>
            </a:r>
            <a:r>
              <a:rPr lang="ru-RU" sz="1400">
                <a:latin typeface="Calibri" pitchFamily="34" charset="0"/>
                <a:ea typeface="Calibri" pitchFamily="34" charset="0"/>
                <a:cs typeface="Calibri" pitchFamily="34" charset="0"/>
              </a:rPr>
              <a:t>»</a:t>
            </a:r>
            <a:r>
              <a:rPr lang="ru-RU" sz="1400">
                <a:latin typeface="Times New Roman" pitchFamily="18" charset="0"/>
                <a:ea typeface="Calibri" pitchFamily="34" charset="0"/>
                <a:cs typeface="Calibri" pitchFamily="34" charset="0"/>
              </a:rPr>
              <a:t>, </a:t>
            </a:r>
            <a:r>
              <a:rPr lang="ru-RU" sz="1400">
                <a:latin typeface="Calibri" pitchFamily="34" charset="0"/>
                <a:ea typeface="Calibri" pitchFamily="34" charset="0"/>
                <a:cs typeface="Calibri" pitchFamily="34" charset="0"/>
              </a:rPr>
              <a:t>«</a:t>
            </a:r>
            <a:r>
              <a:rPr lang="ru-RU" sz="1400">
                <a:latin typeface="Times New Roman" pitchFamily="18" charset="0"/>
                <a:ea typeface="Calibri" pitchFamily="34" charset="0"/>
                <a:cs typeface="Calibri" pitchFamily="34" charset="0"/>
              </a:rPr>
              <a:t> 60 лет победы в Вов</a:t>
            </a:r>
            <a:r>
              <a:rPr lang="ru-RU" sz="1400">
                <a:latin typeface="Calibri" pitchFamily="34" charset="0"/>
                <a:ea typeface="Calibri" pitchFamily="34" charset="0"/>
                <a:cs typeface="Calibri" pitchFamily="34" charset="0"/>
              </a:rPr>
              <a:t>»</a:t>
            </a:r>
            <a:r>
              <a:rPr lang="ru-RU" sz="1400">
                <a:latin typeface="Times New Roman" pitchFamily="18" charset="0"/>
                <a:ea typeface="Calibri" pitchFamily="34" charset="0"/>
                <a:cs typeface="Calibri" pitchFamily="34" charset="0"/>
              </a:rPr>
              <a:t>.</a:t>
            </a:r>
            <a:endParaRPr lang="ru-RU" sz="900">
              <a:cs typeface="Arial" charset="0"/>
            </a:endParaRPr>
          </a:p>
          <a:p>
            <a:pPr eaLnBrk="0" hangingPunct="0"/>
            <a:r>
              <a:rPr lang="ru-RU" sz="1400">
                <a:latin typeface="Times New Roman" pitchFamily="18" charset="0"/>
                <a:ea typeface="Calibri" pitchFamily="34" charset="0"/>
                <a:cs typeface="Calibri" pitchFamily="34" charset="0"/>
              </a:rPr>
              <a:t>     27 ноября 1980 года по решению Исполкома Калининского областного совета народных депутатов награждена медалью </a:t>
            </a:r>
            <a:r>
              <a:rPr lang="ru-RU" sz="1400">
                <a:latin typeface="Calibri" pitchFamily="34" charset="0"/>
                <a:ea typeface="Calibri" pitchFamily="34" charset="0"/>
                <a:cs typeface="Calibri" pitchFamily="34" charset="0"/>
              </a:rPr>
              <a:t>«</a:t>
            </a:r>
            <a:r>
              <a:rPr lang="ru-RU" sz="1400">
                <a:latin typeface="Times New Roman" pitchFamily="18" charset="0"/>
                <a:ea typeface="Calibri" pitchFamily="34" charset="0"/>
                <a:cs typeface="Calibri" pitchFamily="34" charset="0"/>
              </a:rPr>
              <a:t>Ветеран труда</a:t>
            </a:r>
            <a:r>
              <a:rPr lang="ru-RU" sz="1400">
                <a:latin typeface="Calibri" pitchFamily="34" charset="0"/>
                <a:ea typeface="Calibri" pitchFamily="34" charset="0"/>
                <a:cs typeface="Calibri" pitchFamily="34" charset="0"/>
              </a:rPr>
              <a:t>»</a:t>
            </a:r>
            <a:r>
              <a:rPr lang="ru-RU" sz="1400">
                <a:latin typeface="Times New Roman" pitchFamily="18" charset="0"/>
                <a:ea typeface="Calibri" pitchFamily="34" charset="0"/>
                <a:cs typeface="Calibri" pitchFamily="34" charset="0"/>
              </a:rPr>
              <a:t>. Ее трудовой стаж числится с 1940 года по 1990 год в трудовой книжке. На самом же деле Мария Петровна работала в колхозе до 65 лет.</a:t>
            </a:r>
            <a:endParaRPr lang="ru-RU" sz="900">
              <a:cs typeface="Arial" charset="0"/>
            </a:endParaRPr>
          </a:p>
          <a:p>
            <a:pPr eaLnBrk="0" hangingPunct="0"/>
            <a:r>
              <a:rPr lang="ru-RU" sz="1400">
                <a:latin typeface="Times New Roman" pitchFamily="18" charset="0"/>
                <a:ea typeface="Calibri" pitchFamily="34" charset="0"/>
                <a:cs typeface="Calibri" pitchFamily="34" charset="0"/>
              </a:rPr>
              <a:t>     Мария Петровна в 1947 году 19 августа вышла замуж за Утюгина Федора Ивановича и родила 4 детей. Всю свою жизнь Мария Петровна прожила в д.Батиха. Больше 20 лет ухаживала за парализованным мужем. После смерти Федора Ивановича числилась вдовой ветерана Великой Отечественной войны. </a:t>
            </a:r>
            <a:endParaRPr lang="ru-RU" sz="900">
              <a:cs typeface="Arial" charset="0"/>
            </a:endParaRPr>
          </a:p>
          <a:p>
            <a:pPr eaLnBrk="0" hangingPunct="0"/>
            <a:endParaRPr lang="ru-RU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User\Documents\Перепечин\фоны\0_8acc0_cb2df41d_XL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/>
            </a:extLst>
          </a:blip>
          <a:srcRect/>
          <a:stretch/>
        </p:blipFill>
        <p:spPr bwMode="auto">
          <a:xfrm rot="3872759">
            <a:off x="745723" y="5641594"/>
            <a:ext cx="1741907" cy="1011301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/>
          </a:extLst>
        </p:spPr>
      </p:pic>
      <p:pic>
        <p:nvPicPr>
          <p:cNvPr id="13315" name="Picture 5" descr="C:\Users\User\Documents\Перепечин\фоны\lent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113"/>
            <a:ext cx="1174750" cy="684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E:\фото\DSC0075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85918" y="285728"/>
            <a:ext cx="2786082" cy="2428891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3317" name="Рисунок 4" descr="C:\Users\школа\Desktop\фото\DSC00746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86375" y="500063"/>
            <a:ext cx="3105150" cy="206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Рисунок 5" descr="C:\Users\школа\Desktop\фото\DSC00747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143000" y="2857500"/>
            <a:ext cx="2438400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школа\Desktop\фото\DSC00845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71868" y="2857497"/>
            <a:ext cx="2500330" cy="25003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3320" name="Rectangle 1"/>
          <p:cNvSpPr>
            <a:spLocks noChangeArrowheads="1"/>
          </p:cNvSpPr>
          <p:nvPr/>
        </p:nvSpPr>
        <p:spPr bwMode="auto">
          <a:xfrm rot="10800000" flipV="1">
            <a:off x="6072188" y="3216275"/>
            <a:ext cx="3071812" cy="310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1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Семья Чистяковых </a:t>
            </a:r>
            <a:r>
              <a:rPr lang="ru-RU" sz="14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из д.Речица внесла большой вклад  в победу над фашизмом. Пять ее представителей :</a:t>
            </a:r>
          </a:p>
          <a:p>
            <a:pPr eaLnBrk="0" hangingPunct="0"/>
            <a:r>
              <a:rPr lang="ru-RU" sz="14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Чистякова Афимия Филипповна –мать </a:t>
            </a:r>
          </a:p>
          <a:p>
            <a:pPr eaLnBrk="0" hangingPunct="0"/>
            <a:r>
              <a:rPr lang="ru-RU" sz="14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Чистяков Федор Тимофеевич –сын</a:t>
            </a:r>
          </a:p>
          <a:p>
            <a:pPr eaLnBrk="0" hangingPunct="0"/>
            <a:r>
              <a:rPr lang="ru-RU" sz="14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Чистякова Татьяна Тимофеевна –дочь</a:t>
            </a:r>
          </a:p>
          <a:p>
            <a:pPr eaLnBrk="0" hangingPunct="0"/>
            <a:r>
              <a:rPr lang="ru-RU" sz="14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Лебедева( Чистякова)Полина Тимофеевна – дочь</a:t>
            </a:r>
          </a:p>
          <a:p>
            <a:pPr eaLnBrk="0" hangingPunct="0"/>
            <a:r>
              <a:rPr lang="ru-RU" sz="14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Чистякова Ольга Александровна – сноха</a:t>
            </a:r>
          </a:p>
          <a:p>
            <a:pPr eaLnBrk="0" hangingPunct="0"/>
            <a:r>
              <a:rPr lang="ru-RU" sz="14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Все они награждены медалью « За  доблестный труд в годы Великой Отечественной войны 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User\Documents\Перепечин\фоны\0_8acc0_cb2df41d_XL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/>
            </a:extLst>
          </a:blip>
          <a:srcRect/>
          <a:stretch/>
        </p:blipFill>
        <p:spPr bwMode="auto">
          <a:xfrm rot="5400000">
            <a:off x="750055" y="5107784"/>
            <a:ext cx="1571660" cy="1357322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/>
          </a:extLst>
        </p:spPr>
      </p:pic>
      <p:pic>
        <p:nvPicPr>
          <p:cNvPr id="14339" name="Picture 5" descr="C:\Users\User\Documents\Перепечин\фоны\lent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113"/>
            <a:ext cx="1174750" cy="684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0" name="Rectangle 4"/>
          <p:cNvSpPr>
            <a:spLocks noChangeArrowheads="1"/>
          </p:cNvSpPr>
          <p:nvPr/>
        </p:nvSpPr>
        <p:spPr bwMode="auto">
          <a:xfrm rot="10800000" flipV="1">
            <a:off x="1500188" y="200025"/>
            <a:ext cx="764381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ru-RU" sz="28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Помощь фронту</a:t>
            </a:r>
            <a:endParaRPr lang="ru-RU" sz="280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4341" name="Прямоугольник 4"/>
          <p:cNvSpPr>
            <a:spLocks noChangeArrowheads="1"/>
          </p:cNvSpPr>
          <p:nvPr/>
        </p:nvSpPr>
        <p:spPr bwMode="auto">
          <a:xfrm>
            <a:off x="1143000" y="714375"/>
            <a:ext cx="6500813" cy="440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Пять миллионов рублей собрали трудящиеся района  из своих сбережений на строительство танковой колонны «Калининский фронт». Десятки тысяч рублей были собраны на строительство эскадрильи самолетов имени Героя Советского Союза Лизы Чайкиной. В сборе средств участвовали все  коллективы организаций, предприятий, педагоги и школьники, колхозники и служащие. В годы Великой Отечественной войны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жители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Устюженского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района своим добросовестным трудом помогали Армии в разгроме врага. В1941-1942 годах на фронт было отправлено 368 вагонов хлеба, в 1943-1944 годах – 672 вагона. Десятки пудов хлеба, тысячи предметов домашнего  обихода все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направляли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освобожденные районы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областей.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User\Documents\Перепечин\фоны\0_8acc0_cb2df41d_XL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/>
            </a:extLst>
          </a:blip>
          <a:srcRect/>
          <a:stretch/>
        </p:blipFill>
        <p:spPr bwMode="auto">
          <a:xfrm rot="5400000">
            <a:off x="607206" y="5464943"/>
            <a:ext cx="1571637" cy="1214478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/>
          </a:extLst>
        </p:spPr>
      </p:pic>
      <p:sp>
        <p:nvSpPr>
          <p:cNvPr id="15363" name="Rectangle 1"/>
          <p:cNvSpPr>
            <a:spLocks noChangeArrowheads="1"/>
          </p:cNvSpPr>
          <p:nvPr/>
        </p:nvSpPr>
        <p:spPr bwMode="auto">
          <a:xfrm>
            <a:off x="1214438" y="571500"/>
            <a:ext cx="6500812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Самоотверженный трудовой подвиг </a:t>
            </a:r>
            <a:r>
              <a:rPr lang="ru-RU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сандовчан</a:t>
            </a:r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 годы Великой Отечественной войны  высоко оценен Родиной. Району было вручено переходящее  Красное Знамя Государственного комитета Обороны. В 1946-1947 гг. труженики тыла были награждены медалью «За доблестный труд в Великой Отечественной войне 1941-1945» Всего по району было награждено  медалями 7000 человек , а по нынешнему </a:t>
            </a:r>
            <a:r>
              <a:rPr lang="ru-RU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Устюженскому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округу 1157  человек.</a:t>
            </a:r>
          </a:p>
          <a:p>
            <a:pPr eaLnBrk="0" hangingPunct="0"/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По </a:t>
            </a:r>
            <a:r>
              <a:rPr lang="ru-RU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иниациативе</a:t>
            </a:r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Областного Совета ветеранов к 70 </a:t>
            </a:r>
            <a:r>
              <a:rPr lang="ru-RU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летию</a:t>
            </a:r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Победы советского народа будет издана  книга Памяти тружеников тыла, награжденных </a:t>
            </a:r>
            <a:r>
              <a:rPr lang="ru-RU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медаью</a:t>
            </a:r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«За доблестный труд в годы Великой  </a:t>
            </a:r>
            <a:r>
              <a:rPr lang="ru-RU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Отечественой</a:t>
            </a:r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войны 1941-1945гг». 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Районный </a:t>
            </a:r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Совет ветеранов подготовил списки  тружеников тыла,  награжденных медалью «За доблестный труд в годы Великой  </a:t>
            </a:r>
            <a:r>
              <a:rPr lang="ru-RU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Отечественой</a:t>
            </a:r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войны 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1941-1945, </a:t>
            </a:r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которой включено 6992 фамилии. Списки отправлены в Областной Совет ветеранов.</a:t>
            </a:r>
          </a:p>
        </p:txBody>
      </p:sp>
      <p:pic>
        <p:nvPicPr>
          <p:cNvPr id="15364" name="Picture 5" descr="C:\Users\User\Documents\Перепечин\фоны\lent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113"/>
            <a:ext cx="1174750" cy="684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User\Documents\Перепечин\фоны\0_8acc0_cb2df41d_XL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/>
            </a:extLst>
          </a:blip>
          <a:srcRect/>
          <a:stretch/>
        </p:blipFill>
        <p:spPr bwMode="auto">
          <a:xfrm rot="5756207">
            <a:off x="829734" y="4957384"/>
            <a:ext cx="1720095" cy="1207930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/>
          </a:extLst>
        </p:spPr>
      </p:pic>
      <p:pic>
        <p:nvPicPr>
          <p:cNvPr id="16387" name="Picture 5" descr="C:\Users\User\Documents\Перепечин\фоны\lent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113"/>
            <a:ext cx="1174750" cy="684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8" name="Rectangle 1"/>
          <p:cNvSpPr>
            <a:spLocks noChangeArrowheads="1"/>
          </p:cNvSpPr>
          <p:nvPr/>
        </p:nvSpPr>
        <p:spPr bwMode="auto">
          <a:xfrm>
            <a:off x="1500188" y="571500"/>
            <a:ext cx="6143625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57200"/>
            <a:r>
              <a:rPr lang="ru-RU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Выводы по результатам проведенного исследования:</a:t>
            </a:r>
            <a:endParaRPr lang="ru-RU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indent="457200" eaLnBrk="0" hangingPunct="0"/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Труженики тыла – это героические люди, внесли огромный вклад в великую Победу. Единство фронта и тыла  – это один из главных источников Победы.</a:t>
            </a:r>
          </a:p>
          <a:p>
            <a:pPr indent="457200" eaLnBrk="0" hangingPunct="0"/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 Труженики тыла 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Никольского </a:t>
            </a:r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сельского поселения (в современных границах) действительно внесли большой вклад в дело Победы над  фашистскими захватчиками. Об этом свидетельствуют материалы, внесенные в настоящую исследовательскую работу. Эти люди достойны глубокого уважения и великой любви!</a:t>
            </a:r>
          </a:p>
          <a:p>
            <a:pPr indent="457200" eaLnBrk="0" hangingPunct="0"/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Самоотверженный труд тружеников тыла – прекрасный пример для нас, для молодежи. Нам есть у кого учиться! Не будем Иванами, не помнящими  родства!</a:t>
            </a:r>
          </a:p>
          <a:p>
            <a:pPr indent="457200" eaLnBrk="0" hangingPunct="0"/>
            <a:endParaRPr lang="ru-RU" dirty="0">
              <a:ea typeface="Calibri" pitchFamily="34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User\Documents\Перепечин\фоны\0_8acc0_cb2df41d_XL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/>
            </a:extLst>
          </a:blip>
          <a:srcRect/>
          <a:stretch/>
        </p:blipFill>
        <p:spPr bwMode="auto">
          <a:xfrm rot="5870035">
            <a:off x="858121" y="5045844"/>
            <a:ext cx="1820479" cy="1156300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/>
          </a:extLst>
        </p:spPr>
      </p:pic>
      <p:pic>
        <p:nvPicPr>
          <p:cNvPr id="17411" name="Picture 5" descr="C:\Users\User\Documents\Перепечин\фоны\lent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113"/>
            <a:ext cx="1174750" cy="684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2" name="Rectangle 1"/>
          <p:cNvSpPr>
            <a:spLocks noChangeArrowheads="1"/>
          </p:cNvSpPr>
          <p:nvPr/>
        </p:nvSpPr>
        <p:spPr bwMode="auto">
          <a:xfrm>
            <a:off x="1071563" y="714375"/>
            <a:ext cx="7000875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Список  используемой литературы:</a:t>
            </a:r>
            <a:endParaRPr lang="ru-RU" sz="2400" dirty="0">
              <a:ea typeface="Calibri" pitchFamily="34" charset="0"/>
              <a:cs typeface="Arial" charset="0"/>
            </a:endParaRPr>
          </a:p>
          <a:p>
            <a:pPr eaLnBrk="0" hangingPunct="0"/>
            <a: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1.Архив: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(архивные документы «Постановление исполкома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Устюженского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районного Совета депутатов трудящихся и бюро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Устюженского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райкома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ВКП(б) за 1942 год).</a:t>
            </a:r>
          </a:p>
          <a:p>
            <a:pPr eaLnBrk="0" hangingPunct="0"/>
            <a:r>
              <a:rPr lang="ru-RU" sz="2400" dirty="0">
                <a:latin typeface="Times New Roman" pitchFamily="18" charset="0"/>
                <a:ea typeface="Calibri" pitchFamily="34" charset="0"/>
                <a:cs typeface="Calibri" pitchFamily="34" charset="0"/>
              </a:rPr>
              <a:t> </a:t>
            </a:r>
            <a: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ru-RU" sz="2400" dirty="0" smtClean="0">
                <a:latin typeface="Times New Roman" pitchFamily="18" charset="0"/>
                <a:ea typeface="Calibri" pitchFamily="34" charset="0"/>
                <a:cs typeface="Calibri" pitchFamily="34" charset="0"/>
              </a:rPr>
              <a:t>.Списки </a:t>
            </a:r>
            <a:r>
              <a:rPr lang="ru-RU" sz="2400" dirty="0">
                <a:latin typeface="Times New Roman" pitchFamily="18" charset="0"/>
                <a:ea typeface="Calibri" pitchFamily="34" charset="0"/>
                <a:cs typeface="Calibri" pitchFamily="34" charset="0"/>
              </a:rPr>
              <a:t>награжденных медалью «За доблестный труд в Великой Отечественной войне 1941-1945».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r>
              <a:rPr lang="ru-RU" sz="2400" dirty="0">
                <a:latin typeface="Times New Roman" pitchFamily="18" charset="0"/>
                <a:ea typeface="Calibri" pitchFamily="34" charset="0"/>
                <a:cs typeface="Calibri" pitchFamily="34" charset="0"/>
              </a:rPr>
              <a:t>3</a:t>
            </a:r>
            <a:r>
              <a:rPr lang="ru-RU" sz="2400" dirty="0" smtClean="0">
                <a:latin typeface="Times New Roman" pitchFamily="18" charset="0"/>
                <a:ea typeface="Calibri" pitchFamily="34" charset="0"/>
                <a:cs typeface="Calibri" pitchFamily="34" charset="0"/>
              </a:rPr>
              <a:t>.Воспоминания </a:t>
            </a:r>
            <a:r>
              <a:rPr lang="ru-RU" sz="2400" dirty="0">
                <a:latin typeface="Times New Roman" pitchFamily="18" charset="0"/>
                <a:ea typeface="Calibri" pitchFamily="34" charset="0"/>
                <a:cs typeface="Calibri" pitchFamily="34" charset="0"/>
              </a:rPr>
              <a:t>тружеников тыла.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r>
              <a:rPr lang="ru-RU" sz="2400" dirty="0">
                <a:latin typeface="Times New Roman" pitchFamily="18" charset="0"/>
                <a:ea typeface="Calibri" pitchFamily="34" charset="0"/>
                <a:cs typeface="Calibri" pitchFamily="34" charset="0"/>
              </a:rPr>
              <a:t>4</a:t>
            </a:r>
            <a:r>
              <a:rPr lang="ru-RU" sz="2400" dirty="0" smtClean="0">
                <a:latin typeface="Times New Roman" pitchFamily="18" charset="0"/>
                <a:ea typeface="Calibri" pitchFamily="34" charset="0"/>
                <a:cs typeface="Calibri" pitchFamily="34" charset="0"/>
              </a:rPr>
              <a:t>.Материалы</a:t>
            </a:r>
            <a:r>
              <a:rPr lang="ru-RU" sz="2400" dirty="0">
                <a:latin typeface="Times New Roman" pitchFamily="18" charset="0"/>
                <a:ea typeface="Calibri" pitchFamily="34" charset="0"/>
                <a:cs typeface="Calibri" pitchFamily="34" charset="0"/>
              </a:rPr>
              <a:t>, подготовленные учащимися школы о своих родственниках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r>
              <a:rPr lang="ru-RU" sz="2400" dirty="0">
                <a:latin typeface="Times New Roman" pitchFamily="18" charset="0"/>
                <a:ea typeface="Calibri" pitchFamily="34" charset="0"/>
                <a:cs typeface="Calibri" pitchFamily="34" charset="0"/>
              </a:rPr>
              <a:t>      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User\Documents\Перепечин\фоны\0_8acc0_cb2df41d_XL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/>
            </a:extLst>
          </a:blip>
          <a:srcRect/>
          <a:stretch/>
        </p:blipFill>
        <p:spPr bwMode="auto">
          <a:xfrm rot="5742723">
            <a:off x="554319" y="4223347"/>
            <a:ext cx="2075635" cy="2274666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/>
          </a:extLst>
        </p:spPr>
      </p:pic>
      <p:pic>
        <p:nvPicPr>
          <p:cNvPr id="4099" name="Picture 5" descr="C:\Users\User\Documents\Перепечин\фоны\lent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113"/>
            <a:ext cx="1174750" cy="684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0" name="Rectangle 2"/>
          <p:cNvSpPr>
            <a:spLocks noChangeArrowheads="1"/>
          </p:cNvSpPr>
          <p:nvPr/>
        </p:nvSpPr>
        <p:spPr bwMode="auto">
          <a:xfrm rot="10800000" flipV="1">
            <a:off x="1214438" y="444500"/>
            <a:ext cx="7572375" cy="101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0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Гипотеза:</a:t>
            </a:r>
            <a:r>
              <a:rPr lang="ru-RU" sz="2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самопожертвенный труд тружеников тыла, направленный на победу Советской Армии над  фашизмом  – прекрасный пример для молодежи нашего поколения</a:t>
            </a:r>
            <a:r>
              <a:rPr lang="ru-RU" sz="2000" i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lang="ru-RU" sz="200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4101" name="Прямоугольник 6"/>
          <p:cNvSpPr>
            <a:spLocks noChangeArrowheads="1"/>
          </p:cNvSpPr>
          <p:nvPr/>
        </p:nvSpPr>
        <p:spPr bwMode="auto">
          <a:xfrm>
            <a:off x="1143000" y="2071688"/>
            <a:ext cx="7858125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Цель работы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eaLnBrk="0" hangingPunct="0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показать вклад тружеников тыла 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Устюженского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района  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победу над фашизмом.</a:t>
            </a:r>
          </a:p>
          <a:p>
            <a:pPr eaLnBrk="0" hangingPunct="0"/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доказать через изучение литературы, через воспоминания живых свидетелей военных лет, что судьба каждого человека есть отражение судьбы страны.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User\Documents\Перепечин\фоны\0_8acc0_cb2df41d_XL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/>
            </a:extLst>
          </a:blip>
          <a:srcRect/>
          <a:stretch/>
        </p:blipFill>
        <p:spPr bwMode="auto">
          <a:xfrm rot="5651856">
            <a:off x="982953" y="4982295"/>
            <a:ext cx="1522320" cy="1523562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/>
          </a:extLst>
        </p:spPr>
      </p:pic>
      <p:pic>
        <p:nvPicPr>
          <p:cNvPr id="5123" name="Picture 5" descr="C:\Users\User\Documents\Перепечин\фоны\lent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113"/>
            <a:ext cx="1174750" cy="684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4" name="Rectangle 1"/>
          <p:cNvSpPr>
            <a:spLocks noChangeArrowheads="1"/>
          </p:cNvSpPr>
          <p:nvPr/>
        </p:nvSpPr>
        <p:spPr bwMode="auto">
          <a:xfrm>
            <a:off x="1143000" y="857250"/>
            <a:ext cx="7358063" cy="4062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0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endParaRPr lang="ru-RU" sz="2000"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r>
              <a:rPr lang="ru-RU" sz="2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Изучить условия жизни народа в военные годы (из литературных источников и бесед) и в настоящее время.</a:t>
            </a:r>
            <a:endParaRPr lang="ru-RU" sz="2000"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r>
              <a:rPr lang="ru-RU" sz="2000">
                <a:latin typeface="Times New Roman" pitchFamily="18" charset="0"/>
                <a:ea typeface="Calibri" pitchFamily="34" charset="0"/>
                <a:cs typeface="Calibri" pitchFamily="34" charset="0"/>
              </a:rPr>
              <a:t>2. Показать, как отразилась война на судьбах односельчан - тружениках тыла.</a:t>
            </a:r>
          </a:p>
          <a:p>
            <a:pPr eaLnBrk="0" hangingPunct="0"/>
            <a:r>
              <a:rPr lang="ru-RU" sz="2000">
                <a:latin typeface="Times New Roman" pitchFamily="18" charset="0"/>
                <a:ea typeface="Calibri" pitchFamily="34" charset="0"/>
                <a:cs typeface="Calibri" pitchFamily="34" charset="0"/>
              </a:rPr>
              <a:t>3. Узнать, какую цену заплатил каждый из них, приближая победу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 .</a:t>
            </a:r>
          </a:p>
          <a:p>
            <a:pPr eaLnBrk="0" hangingPunct="0"/>
            <a:endParaRPr lang="ru-RU" sz="2000"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r>
              <a:rPr lang="ru-RU" sz="2000" b="1">
                <a:latin typeface="Times New Roman" pitchFamily="18" charset="0"/>
                <a:cs typeface="Times New Roman" pitchFamily="18" charset="0"/>
              </a:rPr>
              <a:t>Объект исследования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 – труженики тыла, проживающие в сельской местности. (Колхозники, механизаторы, учителя,</a:t>
            </a:r>
            <a:r>
              <a:rPr lang="ru-RU" sz="2000"/>
              <a:t> 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труженики производственных предприятий</a:t>
            </a:r>
            <a:r>
              <a:rPr lang="ru-RU" sz="2000"/>
              <a:t>.) </a:t>
            </a:r>
            <a:endParaRPr lang="ru-RU" sz="2000"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endParaRPr lang="ru-RU" sz="2000"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endParaRPr lang="ru-RU" sz="20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User\Documents\Перепечин\фоны\0_8acc0_cb2df41d_XL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/>
            </a:extLst>
          </a:blip>
          <a:srcRect/>
          <a:stretch/>
        </p:blipFill>
        <p:spPr bwMode="auto">
          <a:xfrm rot="5740221">
            <a:off x="322218" y="4769907"/>
            <a:ext cx="2454213" cy="1578062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/>
          </a:extLst>
        </p:spPr>
      </p:pic>
      <p:pic>
        <p:nvPicPr>
          <p:cNvPr id="6147" name="Picture 5" descr="C:\Users\User\Documents\Перепечин\фоны\lent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113"/>
            <a:ext cx="1174750" cy="684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8" name="Rectangle 1"/>
          <p:cNvSpPr>
            <a:spLocks noChangeArrowheads="1"/>
          </p:cNvSpPr>
          <p:nvPr/>
        </p:nvSpPr>
        <p:spPr bwMode="auto">
          <a:xfrm rot="10800000" flipV="1">
            <a:off x="1285875" y="536575"/>
            <a:ext cx="5857875" cy="3602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2000" b="1">
                <a:latin typeface="Times New Roman" pitchFamily="18" charset="0"/>
                <a:cs typeface="Times New Roman" pitchFamily="18" charset="0"/>
              </a:rPr>
              <a:t>Источники исследования :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личные архивные материалы, воспоминания жителей села, художественная литература, периодическая печать.</a:t>
            </a:r>
          </a:p>
          <a:p>
            <a:r>
              <a:rPr lang="ru-RU" sz="20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Методы исследования:                                                                                                                                                                            </a:t>
            </a:r>
            <a:r>
              <a:rPr lang="ru-RU" sz="2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Сбор и систематизация материала.</a:t>
            </a:r>
            <a:endParaRPr lang="ru-RU" sz="2000"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r>
              <a:rPr lang="ru-RU" sz="2000">
                <a:latin typeface="Times New Roman" pitchFamily="18" charset="0"/>
                <a:ea typeface="Calibri" pitchFamily="34" charset="0"/>
                <a:cs typeface="Calibri" pitchFamily="34" charset="0"/>
              </a:rPr>
              <a:t>2. Конспектирование, составление библиографического списка.</a:t>
            </a:r>
            <a:endParaRPr lang="ru-RU" sz="2000"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r>
              <a:rPr lang="ru-RU" sz="2000">
                <a:latin typeface="Times New Roman" pitchFamily="18" charset="0"/>
                <a:ea typeface="Calibri" pitchFamily="34" charset="0"/>
                <a:cs typeface="Calibri" pitchFamily="34" charset="0"/>
              </a:rPr>
              <a:t>3.Беседа.</a:t>
            </a:r>
            <a:endParaRPr lang="ru-RU" sz="2000"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r>
              <a:rPr lang="ru-RU" sz="2000">
                <a:latin typeface="Times New Roman" pitchFamily="18" charset="0"/>
                <a:ea typeface="Calibri" pitchFamily="34" charset="0"/>
                <a:cs typeface="Calibri" pitchFamily="34" charset="0"/>
              </a:rPr>
              <a:t>4. Осмысление собранного материала: анализ, обобщение</a:t>
            </a:r>
            <a:endParaRPr lang="ru-RU" sz="2000"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endParaRPr lang="ru-RU" sz="20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User\Documents\Перепечин\фоны\0_8acc0_cb2df41d_XL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/>
            </a:extLst>
          </a:blip>
          <a:srcRect/>
          <a:stretch/>
        </p:blipFill>
        <p:spPr bwMode="auto">
          <a:xfrm rot="5958000">
            <a:off x="610358" y="5106337"/>
            <a:ext cx="1546010" cy="1397206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/>
          </a:extLst>
        </p:spPr>
      </p:pic>
      <p:pic>
        <p:nvPicPr>
          <p:cNvPr id="7171" name="Picture 5" descr="C:\Users\User\Documents\Перепечин\фоны\lent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113"/>
            <a:ext cx="1174750" cy="684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2" name="Прямоугольник 3"/>
          <p:cNvSpPr>
            <a:spLocks noChangeArrowheads="1"/>
          </p:cNvSpPr>
          <p:nvPr/>
        </p:nvSpPr>
        <p:spPr bwMode="auto">
          <a:xfrm>
            <a:off x="1714500" y="357188"/>
            <a:ext cx="5143500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2000" b="1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>
                <a:latin typeface="Times New Roman" pitchFamily="18" charset="0"/>
                <a:cs typeface="Times New Roman" pitchFamily="18" charset="0"/>
              </a:rPr>
              <a:t>Актуальность исследования:</a:t>
            </a: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3" name="Rectangle 1"/>
          <p:cNvSpPr>
            <a:spLocks noChangeArrowheads="1"/>
          </p:cNvSpPr>
          <p:nvPr/>
        </p:nvSpPr>
        <p:spPr bwMode="auto">
          <a:xfrm rot="10800000" flipV="1">
            <a:off x="1214438" y="385763"/>
            <a:ext cx="6072187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ru-RU" sz="1600">
              <a:latin typeface="Times New Roman" pitchFamily="18" charset="0"/>
              <a:cs typeface="Times New Roman" pitchFamily="18" charset="0"/>
            </a:endParaRPr>
          </a:p>
          <a:p>
            <a:endParaRPr lang="ru-RU" sz="1600">
              <a:latin typeface="Times New Roman" pitchFamily="18" charset="0"/>
              <a:cs typeface="Times New Roman" pitchFamily="18" charset="0"/>
            </a:endParaRPr>
          </a:p>
          <a:p>
            <a:r>
              <a:rPr lang="ru-RU">
                <a:latin typeface="Times New Roman" pitchFamily="18" charset="0"/>
                <a:cs typeface="Times New Roman" pitchFamily="18" charset="0"/>
              </a:rPr>
              <a:t>Проблема функционирования тружеников тыла  в годы Великой Отечественной войны является наименее исследованной в исторической науке. Она слабо изучена и представлена в печати.</a:t>
            </a:r>
          </a:p>
          <a:p>
            <a:pPr eaLnBrk="0" hangingPunct="0"/>
            <a:r>
              <a:rPr lang="ru-RU">
                <a:latin typeface="Times New Roman" pitchFamily="18" charset="0"/>
                <a:cs typeface="Times New Roman" pitchFamily="18" charset="0"/>
              </a:rPr>
              <a:t>Выбор темы обусловливается тем, что нам хочется узнать больше о жизни тружеников колхозов в годы  Великой Отечественной войны.  Интерес вызван еще тем, что в нашей  сельской местности жили замечательные люди- труженики, мы хотим узнать,  как им жилось в эти трудные для страны годы.  На уроках истории, литературы и географии мы изучали историю нашей Родины. Немало времени уделяли изучению материала, связанного с Великой Отечественной войной. И только чуть-чуть коснулись темы «Труженики тыла в годы Великой Отечественной войны». Нас заинтересовала данная тема, и мы взяли ее для своей работы</a:t>
            </a:r>
            <a:r>
              <a:rPr lang="ru-RU" sz="160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User\Documents\Перепечин\фоны\0_8acc0_cb2df41d_XL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/>
            </a:extLst>
          </a:blip>
          <a:srcRect/>
          <a:stretch/>
        </p:blipFill>
        <p:spPr bwMode="auto">
          <a:xfrm rot="5602621">
            <a:off x="651636" y="4940927"/>
            <a:ext cx="1866787" cy="1347986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/>
          </a:extLst>
        </p:spPr>
      </p:pic>
      <p:pic>
        <p:nvPicPr>
          <p:cNvPr id="8195" name="Picture 5" descr="C:\Users\User\Documents\Перепечин\фоны\lent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113"/>
            <a:ext cx="1174750" cy="684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6" name="Rectangle 1"/>
          <p:cNvSpPr>
            <a:spLocks noChangeArrowheads="1"/>
          </p:cNvSpPr>
          <p:nvPr/>
        </p:nvSpPr>
        <p:spPr bwMode="auto">
          <a:xfrm>
            <a:off x="1357313" y="285750"/>
            <a:ext cx="6357937" cy="415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endParaRPr lang="ru-RU" sz="24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Этапы работы:</a:t>
            </a:r>
          </a:p>
          <a:p>
            <a:pPr algn="ctr"/>
            <a:endParaRPr lang="ru-RU" sz="2400"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r>
              <a:rPr lang="ru-RU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-Знакомство и встречи с людьми - тружениками тыла. </a:t>
            </a:r>
          </a:p>
          <a:p>
            <a:pPr eaLnBrk="0" hangingPunct="0"/>
            <a:r>
              <a:rPr lang="ru-RU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-Изучение литературы и периодической печати.</a:t>
            </a:r>
          </a:p>
          <a:p>
            <a:pPr eaLnBrk="0" hangingPunct="0"/>
            <a:r>
              <a:rPr lang="ru-RU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-Работа с архивными материалами.</a:t>
            </a:r>
          </a:p>
          <a:p>
            <a:pPr eaLnBrk="0" hangingPunct="0"/>
            <a:r>
              <a:rPr lang="ru-RU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-Анализ возрастного состава тружеников тыла.</a:t>
            </a:r>
          </a:p>
          <a:p>
            <a:pPr eaLnBrk="0" hangingPunct="0"/>
            <a:r>
              <a:rPr lang="ru-RU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-Оформление работы.</a:t>
            </a: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5" descr="C:\Users\User\Documents\Перепечин\фоны\lent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113"/>
            <a:ext cx="1174750" cy="684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Rectangle 1"/>
          <p:cNvSpPr>
            <a:spLocks noChangeArrowheads="1"/>
          </p:cNvSpPr>
          <p:nvPr/>
        </p:nvSpPr>
        <p:spPr bwMode="auto">
          <a:xfrm>
            <a:off x="2143125" y="0"/>
            <a:ext cx="5357813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Труженики тыла – незаметные герои войны</a:t>
            </a:r>
            <a:r>
              <a:rPr lang="ru-RU" sz="1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20" name="Рисунок 4" descr="C:\Users\школа\Desktop\фото тружеников тыла\DSC0086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38" y="428625"/>
            <a:ext cx="1928812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школа\Desktop\фото\DSC00855.JPG"/>
          <p:cNvPicPr/>
          <p:nvPr/>
        </p:nvPicPr>
        <p:blipFill>
          <a:blip r:embed="rId4" cstate="print">
            <a:lum/>
          </a:blip>
          <a:srcRect/>
          <a:stretch>
            <a:fillRect/>
          </a:stretch>
        </p:blipFill>
        <p:spPr bwMode="auto">
          <a:xfrm rot="5400000">
            <a:off x="3536148" y="321450"/>
            <a:ext cx="2214579" cy="24288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222" name="Рисунок 6" descr="C:\Users\школа\Desktop\фото\DSC00737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00813" y="285750"/>
            <a:ext cx="2286000" cy="235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Documents and Settings\User\Рабочий стол\DSC00873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357290" y="2928935"/>
            <a:ext cx="2357453" cy="229551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C:\Documents and Settings\User\Рабочий стол\DSC00872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605584" y="2786058"/>
            <a:ext cx="2538416" cy="24288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225" name="Rectangle 2"/>
          <p:cNvSpPr>
            <a:spLocks noChangeArrowheads="1"/>
          </p:cNvSpPr>
          <p:nvPr/>
        </p:nvSpPr>
        <p:spPr bwMode="auto">
          <a:xfrm rot="10800000" flipV="1">
            <a:off x="3643313" y="2711450"/>
            <a:ext cx="3000375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000" b="1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 знали, как никто на свете, </a:t>
            </a:r>
          </a:p>
          <a:p>
            <a:r>
              <a:rPr lang="ru-RU" sz="2000" b="1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Войны отчаянья и мглу,</a:t>
            </a:r>
            <a:endParaRPr lang="ru-RU" sz="2000" b="1">
              <a:solidFill>
                <a:srgbClr val="002060"/>
              </a:solidFill>
              <a:ea typeface="Calibri" pitchFamily="34" charset="0"/>
              <a:cs typeface="Arial" charset="0"/>
            </a:endParaRPr>
          </a:p>
          <a:p>
            <a:pPr eaLnBrk="0" hangingPunct="0"/>
            <a:r>
              <a:rPr lang="ru-RU" sz="2000" b="1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Все больше женщины и дети</a:t>
            </a:r>
            <a:endParaRPr lang="ru-RU" sz="2000" b="1">
              <a:solidFill>
                <a:srgbClr val="002060"/>
              </a:solidFill>
              <a:cs typeface="Arial" charset="0"/>
            </a:endParaRPr>
          </a:p>
          <a:p>
            <a:pPr eaLnBrk="0" hangingPunct="0"/>
            <a:r>
              <a:rPr lang="ru-RU" sz="2000" b="1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Calibri" pitchFamily="34" charset="0"/>
              </a:rPr>
              <a:t> Тогда работали в тылу.</a:t>
            </a:r>
            <a:endParaRPr lang="ru-RU" sz="2000" b="1">
              <a:solidFill>
                <a:srgbClr val="002060"/>
              </a:solidFill>
              <a:cs typeface="Arial" charset="0"/>
            </a:endParaRPr>
          </a:p>
        </p:txBody>
      </p:sp>
      <p:pic>
        <p:nvPicPr>
          <p:cNvPr id="10" name="Picture 3" descr="C:\Users\User\Documents\Перепечин\фоны\0_8acc0_cb2df41d_XL.jpg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/>
            </a:extLst>
          </a:blip>
          <a:srcRect/>
          <a:stretch/>
        </p:blipFill>
        <p:spPr bwMode="auto">
          <a:xfrm rot="5602621">
            <a:off x="651636" y="4940927"/>
            <a:ext cx="1866787" cy="1347986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"/>
          <p:cNvSpPr>
            <a:spLocks noChangeArrowheads="1"/>
          </p:cNvSpPr>
          <p:nvPr/>
        </p:nvSpPr>
        <p:spPr bwMode="auto">
          <a:xfrm>
            <a:off x="1143000" y="214313"/>
            <a:ext cx="7358063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b="1" dirty="0">
                <a:latin typeface="Times New Roman" pitchFamily="18" charset="0"/>
                <a:cs typeface="Times New Roman" pitchFamily="18" charset="0"/>
              </a:rPr>
              <a:t>Факты  (из архивных документов «Постановления исполкома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Устюженского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районного Совета депутатов трудящихся и бюро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Устюженского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райкома ВКП(б) за 1942 год)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0243" name="Rectangle 2"/>
          <p:cNvSpPr>
            <a:spLocks noChangeArrowheads="1"/>
          </p:cNvSpPr>
          <p:nvPr/>
        </p:nvSpPr>
        <p:spPr bwMode="auto">
          <a:xfrm>
            <a:off x="1285875" y="1071563"/>
            <a:ext cx="6929438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1400">
                <a:latin typeface="Calibri" pitchFamily="34" charset="0"/>
                <a:cs typeface="Times New Roman" pitchFamily="18" charset="0"/>
              </a:rPr>
              <a:t>- 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Объявить с 20 января по 1 апреля трудовую повинность по заготовке дров. Привлечь к трудовой повинности мужчин  с16 до55 лет, женщин с 18 до45 лет. Освободить их от других повинностей. Привлечь к  воинской повинности.</a:t>
            </a:r>
          </a:p>
          <a:p>
            <a:pPr eaLnBrk="0" hangingPunct="0"/>
            <a:r>
              <a:rPr lang="ru-RU">
                <a:latin typeface="Times New Roman" pitchFamily="18" charset="0"/>
                <a:cs typeface="Times New Roman" pitchFamily="18" charset="0"/>
              </a:rPr>
              <a:t>- Довести задание для каждого участника трудовой повинности:</a:t>
            </a:r>
          </a:p>
          <a:p>
            <a:pPr eaLnBrk="0" hangingPunct="0"/>
            <a:r>
              <a:rPr lang="ru-RU">
                <a:latin typeface="Times New Roman" pitchFamily="18" charset="0"/>
                <a:cs typeface="Times New Roman" pitchFamily="18" charset="0"/>
              </a:rPr>
              <a:t>На заготовке дров – 250м кубических</a:t>
            </a:r>
          </a:p>
          <a:p>
            <a:pPr eaLnBrk="0" hangingPunct="0"/>
            <a:r>
              <a:rPr lang="ru-RU">
                <a:latin typeface="Times New Roman" pitchFamily="18" charset="0"/>
                <a:cs typeface="Times New Roman" pitchFamily="18" charset="0"/>
              </a:rPr>
              <a:t>Вывозка – 220 м кубических</a:t>
            </a:r>
          </a:p>
          <a:p>
            <a:pPr eaLnBrk="0" hangingPunct="0"/>
            <a:r>
              <a:rPr lang="ru-RU">
                <a:latin typeface="Times New Roman" pitchFamily="18" charset="0"/>
                <a:cs typeface="Times New Roman" pitchFamily="18" charset="0"/>
              </a:rPr>
              <a:t>Разделка – 420 м кубических</a:t>
            </a:r>
          </a:p>
          <a:p>
            <a:pPr eaLnBrk="0" hangingPunct="0"/>
            <a:r>
              <a:rPr lang="ru-RU">
                <a:latin typeface="Times New Roman" pitchFamily="18" charset="0"/>
                <a:cs typeface="Times New Roman" pitchFamily="18" charset="0"/>
              </a:rPr>
              <a:t>Вывозка – 600 м кубических</a:t>
            </a:r>
          </a:p>
          <a:p>
            <a:pPr eaLnBrk="0" hangingPunct="0"/>
            <a:r>
              <a:rPr lang="ru-RU">
                <a:latin typeface="Times New Roman" pitchFamily="18" charset="0"/>
                <a:cs typeface="Times New Roman" pitchFamily="18" charset="0"/>
              </a:rPr>
              <a:t>За хорошую работу, выполнившим доведенное задание, ежемесячно  за наличный расчет продавалось:</a:t>
            </a:r>
          </a:p>
          <a:p>
            <a:pPr eaLnBrk="0" hangingPunct="0"/>
            <a:r>
              <a:rPr lang="ru-RU">
                <a:latin typeface="Times New Roman" pitchFamily="18" charset="0"/>
                <a:cs typeface="Times New Roman" pitchFamily="18" charset="0"/>
              </a:rPr>
              <a:t>- хлопчато - бумажной ткани – 5м</a:t>
            </a:r>
          </a:p>
          <a:p>
            <a:pPr eaLnBrk="0" hangingPunct="0"/>
            <a:r>
              <a:rPr lang="ru-RU">
                <a:latin typeface="Times New Roman" pitchFamily="18" charset="0"/>
                <a:cs typeface="Times New Roman" pitchFamily="18" charset="0"/>
              </a:rPr>
              <a:t>- махорки – 100гр</a:t>
            </a:r>
          </a:p>
          <a:p>
            <a:pPr eaLnBrk="0" hangingPunct="0"/>
            <a:r>
              <a:rPr lang="ru-RU">
                <a:latin typeface="Times New Roman" pitchFamily="18" charset="0"/>
                <a:cs typeface="Times New Roman" pitchFamily="18" charset="0"/>
              </a:rPr>
              <a:t>- мыла хозяйственного – 500гр(1кусок)</a:t>
            </a:r>
          </a:p>
          <a:p>
            <a:pPr eaLnBrk="0" hangingPunct="0"/>
            <a:r>
              <a:rPr lang="ru-RU">
                <a:latin typeface="Times New Roman" pitchFamily="18" charset="0"/>
                <a:cs typeface="Times New Roman" pitchFamily="18" charset="0"/>
              </a:rPr>
              <a:t>- спичек – 3 коробки</a:t>
            </a:r>
          </a:p>
          <a:p>
            <a:pPr eaLnBrk="0" hangingPunct="0"/>
            <a:r>
              <a:rPr lang="ru-RU">
                <a:latin typeface="Times New Roman" pitchFamily="18" charset="0"/>
                <a:cs typeface="Times New Roman" pitchFamily="18" charset="0"/>
              </a:rPr>
              <a:t>- соли – 1 кг</a:t>
            </a:r>
          </a:p>
          <a:p>
            <a:pPr eaLnBrk="0" hangingPunct="0"/>
            <a:r>
              <a:rPr lang="ru-RU">
                <a:latin typeface="Times New Roman" pitchFamily="18" charset="0"/>
                <a:cs typeface="Times New Roman" pitchFamily="18" charset="0"/>
              </a:rPr>
              <a:t>- керосин – 2 литра</a:t>
            </a:r>
          </a:p>
        </p:txBody>
      </p:sp>
      <p:pic>
        <p:nvPicPr>
          <p:cNvPr id="4" name="Picture 3" descr="C:\Users\User\Documents\Перепечин\фоны\0_8acc0_cb2df41d_XL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/>
            </a:extLst>
          </a:blip>
          <a:srcRect/>
          <a:stretch/>
        </p:blipFill>
        <p:spPr bwMode="auto">
          <a:xfrm rot="5716944">
            <a:off x="692611" y="5578727"/>
            <a:ext cx="1151308" cy="1293082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/>
          </a:extLst>
        </p:spPr>
      </p:pic>
      <p:pic>
        <p:nvPicPr>
          <p:cNvPr id="10245" name="Picture 5" descr="C:\Users\User\Documents\Перепечин\фоны\lent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113"/>
            <a:ext cx="1174750" cy="684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User\Documents\Перепечин\фоны\0_8acc0_cb2df41d_XL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/>
            </a:extLst>
          </a:blip>
          <a:srcRect/>
          <a:stretch/>
        </p:blipFill>
        <p:spPr bwMode="auto">
          <a:xfrm rot="6149929">
            <a:off x="873049" y="3839301"/>
            <a:ext cx="2441618" cy="1992064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/>
          </a:extLst>
        </p:spPr>
      </p:pic>
      <p:pic>
        <p:nvPicPr>
          <p:cNvPr id="11267" name="Picture 5" descr="C:\Users\User\Documents\Перепечин\фоны\lent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113"/>
            <a:ext cx="1174750" cy="684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F:\DCIM\101MSDCF\DSC0088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873407" y="412423"/>
            <a:ext cx="3286146" cy="274700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269" name="Rectangle 1"/>
          <p:cNvSpPr>
            <a:spLocks noChangeArrowheads="1"/>
          </p:cNvSpPr>
          <p:nvPr/>
        </p:nvSpPr>
        <p:spPr bwMode="auto">
          <a:xfrm>
            <a:off x="4071938" y="285750"/>
            <a:ext cx="450056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Кудрявцев Николай Михайлович, </a:t>
            </a:r>
            <a:r>
              <a:rPr lang="ru-RU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1930 года рождения (он, к сожалению, уже умер).</a:t>
            </a:r>
            <a:endParaRPr lang="ru-RU">
              <a:ea typeface="Calibri" pitchFamily="34" charset="0"/>
              <a:cs typeface="Arial" charset="0"/>
            </a:endParaRPr>
          </a:p>
        </p:txBody>
      </p:sp>
      <p:sp>
        <p:nvSpPr>
          <p:cNvPr id="11270" name="Rectangle 2"/>
          <p:cNvSpPr>
            <a:spLocks noChangeArrowheads="1"/>
          </p:cNvSpPr>
          <p:nvPr/>
        </p:nvSpPr>
        <p:spPr bwMode="auto">
          <a:xfrm>
            <a:off x="4071938" y="1000125"/>
            <a:ext cx="4714875" cy="526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ru-RU" sz="14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Николай Михайлович всю свою жизнь посвятил родному колхозу. Начал свой трудовой путь с 11лет, ему не пришлось закончить в школе и 4 классов. Работал в колхозе по наряду в полеводстве,  за ним была закреплена лошадь, и он выполнял всю работу на своей лошадке. Отец Николая Михайловича  был мобилизован на войну, погиб, мама тоже ушла из жизни рано </a:t>
            </a:r>
            <a:r>
              <a:rPr lang="ru-RU" sz="1400">
                <a:latin typeface="Calibri" pitchFamily="34" charset="0"/>
                <a:ea typeface="Calibri" pitchFamily="34" charset="0"/>
                <a:cs typeface="Times New Roman" pitchFamily="18" charset="0"/>
              </a:rPr>
              <a:t>–</a:t>
            </a:r>
            <a:r>
              <a:rPr lang="ru-RU" sz="14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бык забодал. Все домашние хлопоты приходилось выполнять Николаю Михайловичу. Затем он окончил  курсы трактористов и уже в 50х годах стал работать по специальности. Когда на собрании услышал, что в колхозе плохо обстоят дела с урожайностью  картофеля, предложил председателю Рябкову Николаю Васильевичу свою помощь и возглавил  звено по выращиванию картофеля. Долгое время растил картофель, сам обрабатывал почву, занимался посадкой, внесением удобрений и добился высоких результатов. За выращивание картофеля,  высокую урожайность был награжден   орденом </a:t>
            </a:r>
            <a:r>
              <a:rPr lang="ru-RU" sz="1400">
                <a:latin typeface="Calibri" pitchFamily="34" charset="0"/>
                <a:ea typeface="Calibri" pitchFamily="34" charset="0"/>
                <a:cs typeface="Times New Roman" pitchFamily="18" charset="0"/>
              </a:rPr>
              <a:t>«</a:t>
            </a:r>
            <a:r>
              <a:rPr lang="ru-RU" sz="14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Трудового Красного знамени</a:t>
            </a:r>
            <a:r>
              <a:rPr lang="ru-RU" sz="1400">
                <a:latin typeface="Calibri" pitchFamily="34" charset="0"/>
                <a:ea typeface="Calibri" pitchFamily="34" charset="0"/>
                <a:cs typeface="Times New Roman" pitchFamily="18" charset="0"/>
              </a:rPr>
              <a:t>»</a:t>
            </a:r>
            <a:r>
              <a:rPr lang="ru-RU" sz="14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Был звеньевым по выращиванию льна, также добился хороших результатов. Награжден орденом </a:t>
            </a:r>
            <a:r>
              <a:rPr lang="ru-RU" sz="1400">
                <a:latin typeface="Calibri" pitchFamily="34" charset="0"/>
                <a:ea typeface="Calibri" pitchFamily="34" charset="0"/>
                <a:cs typeface="Times New Roman" pitchFamily="18" charset="0"/>
              </a:rPr>
              <a:t>«</a:t>
            </a:r>
            <a:r>
              <a:rPr lang="ru-RU" sz="14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Трудовой славы 3-й степени</a:t>
            </a:r>
            <a:r>
              <a:rPr lang="ru-RU" sz="1400">
                <a:latin typeface="Calibri" pitchFamily="34" charset="0"/>
                <a:ea typeface="Calibri" pitchFamily="34" charset="0"/>
                <a:cs typeface="Times New Roman" pitchFamily="18" charset="0"/>
              </a:rPr>
              <a:t>»</a:t>
            </a:r>
            <a:r>
              <a:rPr lang="ru-RU" sz="14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Имеет значки </a:t>
            </a:r>
            <a:r>
              <a:rPr lang="ru-RU" sz="1400">
                <a:latin typeface="Calibri" pitchFamily="34" charset="0"/>
                <a:ea typeface="Calibri" pitchFamily="34" charset="0"/>
                <a:cs typeface="Times New Roman" pitchFamily="18" charset="0"/>
              </a:rPr>
              <a:t>«</a:t>
            </a:r>
            <a:r>
              <a:rPr lang="ru-RU" sz="14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Победитель социалистического соревнования</a:t>
            </a:r>
            <a:r>
              <a:rPr lang="ru-RU" sz="1400">
                <a:latin typeface="Calibri" pitchFamily="34" charset="0"/>
                <a:ea typeface="Calibri" pitchFamily="34" charset="0"/>
                <a:cs typeface="Times New Roman" pitchFamily="18" charset="0"/>
              </a:rPr>
              <a:t>»</a:t>
            </a:r>
            <a:r>
              <a:rPr lang="ru-RU" sz="14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(5шт), медаль </a:t>
            </a:r>
            <a:r>
              <a:rPr lang="ru-RU" sz="1400">
                <a:latin typeface="Calibri" pitchFamily="34" charset="0"/>
                <a:ea typeface="Calibri" pitchFamily="34" charset="0"/>
                <a:cs typeface="Times New Roman" pitchFamily="18" charset="0"/>
              </a:rPr>
              <a:t>«</a:t>
            </a:r>
            <a:r>
              <a:rPr lang="ru-RU" sz="14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  преобразование Нечерноземья</a:t>
            </a:r>
            <a:r>
              <a:rPr lang="ru-RU" sz="1400">
                <a:latin typeface="Calibri" pitchFamily="34" charset="0"/>
                <a:ea typeface="Calibri" pitchFamily="34" charset="0"/>
                <a:cs typeface="Times New Roman" pitchFamily="18" charset="0"/>
              </a:rPr>
              <a:t>»</a:t>
            </a:r>
            <a:r>
              <a:rPr lang="ru-RU" sz="14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Был членом КПСС. занимал активную жизненную позицию.</a:t>
            </a:r>
            <a:endParaRPr lang="ru-RU">
              <a:ea typeface="Calibri" pitchFamily="34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1488</Words>
  <Application>Microsoft Office PowerPoint</Application>
  <PresentationFormat>Экран (4:3)</PresentationFormat>
  <Paragraphs>87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Федотова Виктория Александровна</dc:creator>
  <cp:lastModifiedBy>админ</cp:lastModifiedBy>
  <cp:revision>15</cp:revision>
  <dcterms:created xsi:type="dcterms:W3CDTF">2010-12-12T21:44:05Z</dcterms:created>
  <dcterms:modified xsi:type="dcterms:W3CDTF">2015-10-15T13:02:11Z</dcterms:modified>
</cp:coreProperties>
</file>