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78" r:id="rId2"/>
    <p:sldId id="284" r:id="rId3"/>
    <p:sldId id="288" r:id="rId4"/>
    <p:sldId id="293" r:id="rId5"/>
    <p:sldId id="294" r:id="rId6"/>
    <p:sldId id="295" r:id="rId7"/>
    <p:sldId id="301" r:id="rId8"/>
    <p:sldId id="302" r:id="rId9"/>
    <p:sldId id="297" r:id="rId10"/>
    <p:sldId id="303" r:id="rId11"/>
    <p:sldId id="298" r:id="rId12"/>
    <p:sldId id="299" r:id="rId13"/>
    <p:sldId id="300" r:id="rId14"/>
    <p:sldId id="287" r:id="rId15"/>
    <p:sldId id="304" r:id="rId16"/>
    <p:sldId id="305" r:id="rId17"/>
    <p:sldId id="261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0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4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900igr.net/datas/literatura/Peresolil-CHekhova/0021-021-Domashnee-zadanie.jpg"/>
          <p:cNvPicPr>
            <a:picLocks noChangeAspect="1" noChangeArrowheads="1"/>
          </p:cNvPicPr>
          <p:nvPr/>
        </p:nvPicPr>
        <p:blipFill>
          <a:blip r:embed="rId2"/>
          <a:srcRect l="27343" t="43229" r="61496" b="25893"/>
          <a:stretch>
            <a:fillRect/>
          </a:stretch>
        </p:blipFill>
        <p:spPr bwMode="auto">
          <a:xfrm>
            <a:off x="1928794" y="1"/>
            <a:ext cx="3305060" cy="6858000"/>
          </a:xfrm>
          <a:prstGeom prst="rect">
            <a:avLst/>
          </a:prstGeom>
          <a:noFill/>
          <a:effectLst>
            <a:outerShdw blurRad="50800" dist="50800" sx="1000" sy="1000" algn="ctr" rotWithShape="0">
              <a:srgbClr val="000000"/>
            </a:outerShdw>
          </a:effectLst>
        </p:spPr>
      </p:pic>
      <p:pic>
        <p:nvPicPr>
          <p:cNvPr id="4" name="Picture 2" descr="http://900igr.net/datas/literatura/Peresolil-CHekhova/0021-021-Domashnee-zadanie.jpg"/>
          <p:cNvPicPr>
            <a:picLocks noChangeAspect="1" noChangeArrowheads="1"/>
          </p:cNvPicPr>
          <p:nvPr/>
        </p:nvPicPr>
        <p:blipFill>
          <a:blip r:embed="rId2"/>
          <a:srcRect l="24931" t="39691" r="59147" b="22998"/>
          <a:stretch>
            <a:fillRect/>
          </a:stretch>
        </p:blipFill>
        <p:spPr bwMode="auto">
          <a:xfrm>
            <a:off x="1580239" y="0"/>
            <a:ext cx="3901966" cy="6858000"/>
          </a:xfrm>
          <a:prstGeom prst="rect">
            <a:avLst/>
          </a:prstGeom>
          <a:noFill/>
        </p:spPr>
      </p:pic>
      <p:pic>
        <p:nvPicPr>
          <p:cNvPr id="5" name="Picture 2" descr="http://900igr.net/datas/literatura/Peresolil-CHekhova/0021-021-Domashnee-zadanie.jpg"/>
          <p:cNvPicPr>
            <a:picLocks noChangeAspect="1" noChangeArrowheads="1"/>
          </p:cNvPicPr>
          <p:nvPr/>
        </p:nvPicPr>
        <p:blipFill>
          <a:blip r:embed="rId2"/>
          <a:srcRect l="22855" t="35027" r="56740" b="18334"/>
          <a:stretch>
            <a:fillRect/>
          </a:stretch>
        </p:blipFill>
        <p:spPr bwMode="auto">
          <a:xfrm>
            <a:off x="1571618" y="-24"/>
            <a:ext cx="4000514" cy="6858024"/>
          </a:xfrm>
          <a:prstGeom prst="rect">
            <a:avLst/>
          </a:prstGeom>
          <a:noFill/>
        </p:spPr>
      </p:pic>
      <p:pic>
        <p:nvPicPr>
          <p:cNvPr id="6" name="Picture 2" descr="http://900igr.net/datas/literatura/Peresolil-CHekhova/0021-021-Domashnee-zadanie.jpg"/>
          <p:cNvPicPr>
            <a:picLocks noChangeAspect="1" noChangeArrowheads="1"/>
          </p:cNvPicPr>
          <p:nvPr/>
        </p:nvPicPr>
        <p:blipFill>
          <a:blip r:embed="rId2"/>
          <a:srcRect l="19211" t="29683" r="53825" b="12018"/>
          <a:stretch>
            <a:fillRect/>
          </a:stretch>
        </p:blipFill>
        <p:spPr bwMode="auto">
          <a:xfrm>
            <a:off x="1428728" y="0"/>
            <a:ext cx="4230305" cy="6859955"/>
          </a:xfrm>
          <a:prstGeom prst="rect">
            <a:avLst/>
          </a:prstGeom>
          <a:noFill/>
        </p:spPr>
      </p:pic>
      <p:pic>
        <p:nvPicPr>
          <p:cNvPr id="7" name="Picture 2" descr="http://900igr.net/datas/literatura/Peresolil-CHekhova/0021-021-Domashnee-zadanie.jpg"/>
          <p:cNvPicPr>
            <a:picLocks noChangeAspect="1" noChangeArrowheads="1"/>
          </p:cNvPicPr>
          <p:nvPr/>
        </p:nvPicPr>
        <p:blipFill>
          <a:blip r:embed="rId2"/>
          <a:srcRect l="12374" t="23611" r="49941" b="2745"/>
          <a:stretch>
            <a:fillRect/>
          </a:stretch>
        </p:blipFill>
        <p:spPr bwMode="auto">
          <a:xfrm>
            <a:off x="1142976" y="-52472"/>
            <a:ext cx="4714908" cy="6910472"/>
          </a:xfrm>
          <a:prstGeom prst="rect">
            <a:avLst/>
          </a:prstGeom>
          <a:noFill/>
        </p:spPr>
      </p:pic>
      <p:pic>
        <p:nvPicPr>
          <p:cNvPr id="8" name="Picture 2" descr="http://900igr.net/datas/literatura/Peresolil-CHekhova/0021-021-Domashnee-zadanie.jpg"/>
          <p:cNvPicPr>
            <a:picLocks noChangeAspect="1" noChangeArrowheads="1"/>
          </p:cNvPicPr>
          <p:nvPr/>
        </p:nvPicPr>
        <p:blipFill>
          <a:blip r:embed="rId2"/>
          <a:srcRect l="12374" t="23611" r="49941" b="2745"/>
          <a:stretch>
            <a:fillRect/>
          </a:stretch>
        </p:blipFill>
        <p:spPr bwMode="auto">
          <a:xfrm>
            <a:off x="1142976" y="-52472"/>
            <a:ext cx="4714908" cy="69104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Галина\Desktop\путник 5.jpg"/>
          <p:cNvPicPr>
            <a:picLocks noChangeAspect="1" noChangeArrowheads="1"/>
          </p:cNvPicPr>
          <p:nvPr/>
        </p:nvPicPr>
        <p:blipFill>
          <a:blip r:embed="rId2" cstate="print">
            <a:lum bright="-20000" contrast="-15000"/>
          </a:blip>
          <a:srcRect/>
          <a:stretch>
            <a:fillRect/>
          </a:stretch>
        </p:blipFill>
        <p:spPr bwMode="auto">
          <a:xfrm>
            <a:off x="0" y="0"/>
            <a:ext cx="9167811" cy="68758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428604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Чехов «Ведьма»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tatic.panoramio.com/photos/large/75105382.jpg"/>
          <p:cNvPicPr>
            <a:picLocks noChangeAspect="1" noChangeArrowheads="1"/>
          </p:cNvPicPr>
          <p:nvPr/>
        </p:nvPicPr>
        <p:blipFill>
          <a:blip r:embed="rId2"/>
          <a:srcRect l="2243" r="4268" b="20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428604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Чехов «Степь»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turistua.com/pictures/posts/13017_3140.jpg"/>
          <p:cNvPicPr>
            <a:picLocks noChangeAspect="1" noChangeArrowheads="1"/>
          </p:cNvPicPr>
          <p:nvPr/>
        </p:nvPicPr>
        <p:blipFill>
          <a:blip r:embed="rId2">
            <a:lum bright="-12000"/>
          </a:blip>
          <a:srcRect r="125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14778" y="357166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Чехов «Страшная ночь»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www.stihi.ru/pics/2011/02/23/21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0"/>
            <a:ext cx="5643571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714356"/>
            <a:ext cx="32146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Чехов «Шуточка»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ilfipetrov.ru/fz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214290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Ильф и Петров «Золотой теленок»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12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вал 2"/>
          <p:cNvSpPr/>
          <p:nvPr/>
        </p:nvSpPr>
        <p:spPr>
          <a:xfrm>
            <a:off x="3000364" y="3786190"/>
            <a:ext cx="3286148" cy="1143008"/>
          </a:xfrm>
          <a:prstGeom prst="ellipse">
            <a:avLst/>
          </a:prstGeom>
          <a:solidFill>
            <a:schemeClr val="bg1">
              <a:lumMod val="85000"/>
              <a:alpha val="42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Отношение др.героев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643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Средства создания образа героя в рассказе А.П. Чехова «Толстый и тонкий»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214422"/>
            <a:ext cx="83582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Название произведения. 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Речевая характеристика.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Художественная деталь – портретная, предметная, речевая.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Поступки героя.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Еда героя. Запахи, сопутствующие герою.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Отношение к герою других персонажей.</a:t>
            </a:r>
          </a:p>
          <a:p>
            <a:pPr marL="342900" indent="-342900">
              <a:buFontTx/>
              <a:buAutoNum type="arabicPeriod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Воспоминания героев.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Характеристика, данная другими героями.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Авторская ирония.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596" y="5143512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Повтор фраз с изменением интонационных и смысловых оттенков.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llustrada.ru/wp-content/uploads/2012/12/Kalaushin_BM-Tolstiy-i-tonkiy-Chehov_AP-1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0"/>
            <a:ext cx="5205776" cy="6858000"/>
          </a:xfrm>
          <a:prstGeom prst="rect">
            <a:avLst/>
          </a:prstGeom>
          <a:noFill/>
        </p:spPr>
      </p:pic>
      <p:pic>
        <p:nvPicPr>
          <p:cNvPr id="3" name="Picture 2" descr="http://900igr.net/datas/literatura/Tolstyj-i-tonkij/0001-001-A.P.-CHekhov-1860-1904.jpg"/>
          <p:cNvPicPr>
            <a:picLocks noChangeAspect="1" noChangeArrowheads="1"/>
          </p:cNvPicPr>
          <p:nvPr/>
        </p:nvPicPr>
        <p:blipFill>
          <a:blip r:embed="rId3"/>
          <a:srcRect l="44280" t="19791" r="29776" b="33334"/>
          <a:stretch>
            <a:fillRect/>
          </a:stretch>
        </p:blipFill>
        <p:spPr bwMode="auto">
          <a:xfrm>
            <a:off x="357158" y="0"/>
            <a:ext cx="2641618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00166" y="2214554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Спасибо за внимание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900igr.net/datas/literatura/Peresolil-CHekhova/0021-021-Domashnee-zadanie.jpg"/>
          <p:cNvPicPr>
            <a:picLocks noChangeAspect="1" noChangeArrowheads="1"/>
          </p:cNvPicPr>
          <p:nvPr/>
        </p:nvPicPr>
        <p:blipFill>
          <a:blip r:embed="rId2"/>
          <a:srcRect l="12374" t="23611" r="49941" b="2745"/>
          <a:stretch>
            <a:fillRect/>
          </a:stretch>
        </p:blipFill>
        <p:spPr bwMode="auto">
          <a:xfrm>
            <a:off x="1142977" y="-52473"/>
            <a:ext cx="4714908" cy="691047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929322" y="2214554"/>
            <a:ext cx="30003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Антон Павлович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Чехов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(1860-1904)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2" descr="http://900igr.net/datas/literatura/Tolstyj-i-tonkij/0001-001-A.P.-CHekhov-1860-1904.jpg"/>
          <p:cNvPicPr>
            <a:picLocks noChangeAspect="1" noChangeArrowheads="1"/>
          </p:cNvPicPr>
          <p:nvPr/>
        </p:nvPicPr>
        <p:blipFill>
          <a:blip r:embed="rId3"/>
          <a:srcRect l="44280" t="19791" r="29776" b="33334"/>
          <a:stretch>
            <a:fillRect/>
          </a:stretch>
        </p:blipFill>
        <p:spPr bwMode="auto">
          <a:xfrm>
            <a:off x="1714480" y="1000108"/>
            <a:ext cx="3519512" cy="494931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969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static.panoramio.com/photos/large/616034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нига для Андроид Антон Чехов - Толстый и тонкий"/>
          <p:cNvPicPr>
            <a:picLocks noChangeAspect="1" noChangeArrowheads="1"/>
          </p:cNvPicPr>
          <p:nvPr/>
        </p:nvPicPr>
        <p:blipFill>
          <a:blip r:embed="rId2">
            <a:lum bright="-10000" contrast="27000"/>
          </a:blip>
          <a:srcRect t="19714"/>
          <a:stretch>
            <a:fillRect/>
          </a:stretch>
        </p:blipFill>
        <p:spPr bwMode="auto">
          <a:xfrm>
            <a:off x="0" y="0"/>
            <a:ext cx="540628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357166"/>
            <a:ext cx="7000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786446" y="428604"/>
            <a:ext cx="292895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А.П.Чехов</a:t>
            </a: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«Толстый и тонкий»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1883 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714488"/>
            <a:ext cx="215796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ru-RU" sz="3600" b="1" dirty="0" smtClean="0">
                <a:solidFill>
                  <a:srgbClr val="C00000"/>
                </a:solidFill>
              </a:rPr>
              <a:t>Смысл </a:t>
            </a:r>
          </a:p>
          <a:p>
            <a:pPr marL="342900" indent="-342900"/>
            <a:r>
              <a:rPr lang="ru-RU" sz="3600" b="1" dirty="0" smtClean="0">
                <a:solidFill>
                  <a:srgbClr val="C00000"/>
                </a:solidFill>
              </a:rPr>
              <a:t>названия </a:t>
            </a:r>
          </a:p>
          <a:p>
            <a:pPr marL="342900" indent="-342900"/>
            <a:r>
              <a:rPr lang="ru-RU" sz="3600" b="1" dirty="0" smtClean="0">
                <a:solidFill>
                  <a:srgbClr val="C00000"/>
                </a:solidFill>
              </a:rPr>
              <a:t>рассказа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43372" y="285728"/>
            <a:ext cx="4572032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i="1" dirty="0" smtClean="0"/>
              <a:t>Идея о том, что главных героев будет двое.</a:t>
            </a:r>
          </a:p>
          <a:p>
            <a:pPr marL="342900" indent="-342900">
              <a:buAutoNum type="arabicPeriod"/>
            </a:pPr>
            <a:r>
              <a:rPr lang="ru-RU" sz="2800" b="1" i="1" dirty="0" smtClean="0"/>
              <a:t>Сюжет строится на сопоставлении двух персонажей.</a:t>
            </a:r>
          </a:p>
          <a:p>
            <a:pPr marL="342900" indent="-342900">
              <a:buAutoNum type="arabicPeriod"/>
            </a:pPr>
            <a:r>
              <a:rPr lang="ru-RU" sz="2800" b="1" i="1" dirty="0" smtClean="0"/>
              <a:t>Указание на внешние признаки успешности одного и </a:t>
            </a:r>
            <a:r>
              <a:rPr lang="ru-RU" sz="2800" b="1" i="1" dirty="0" err="1" smtClean="0"/>
              <a:t>неуспешности</a:t>
            </a:r>
            <a:r>
              <a:rPr lang="ru-RU" sz="2800" b="1" i="1" dirty="0" smtClean="0"/>
              <a:t> другого.</a:t>
            </a:r>
          </a:p>
          <a:p>
            <a:pPr marL="342900" indent="-342900">
              <a:buAutoNum type="arabicPeriod"/>
            </a:pPr>
            <a:r>
              <a:rPr lang="ru-RU" sz="2800" b="1" i="1" dirty="0" smtClean="0"/>
              <a:t>Безымянность - намек на обобщающий смысл или типичность ситуации. 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2643174" y="642918"/>
            <a:ext cx="1285884" cy="1214446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2714612" y="1928802"/>
            <a:ext cx="1143008" cy="35719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643174" y="2857496"/>
            <a:ext cx="1285884" cy="214314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2571736" y="3357562"/>
            <a:ext cx="1500198" cy="135732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0034" y="1428736"/>
            <a:ext cx="68580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1.Экспозиция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2.Завязка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3.Развитие действия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4.Кульминация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5.Спад действия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6.Развязка</a:t>
            </a:r>
          </a:p>
          <a:p>
            <a:r>
              <a:rPr lang="ru-RU" sz="3200" b="1" dirty="0" smtClean="0">
                <a:solidFill>
                  <a:srgbClr val="C00000"/>
                </a:solidFill>
              </a:rPr>
              <a:t>7.Эпилог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214290"/>
            <a:ext cx="82153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Традиционные элементы композиции эпического произведения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5214950"/>
            <a:ext cx="80724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Все ли элементы присутствуют в рассказе  А.П. Чехова «Толстый и тонкий»?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2910" y="1714488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Отсутствие некоторых элементов композиции придает рассказу динамизм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62151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Почему автор не использует в рассказе пейзаж?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voopiik-don.ru/main/images/stories/news/2011/f-a-th-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500306"/>
            <a:ext cx="3143272" cy="39605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://img1.liveinternet.ru/images/attach/b/3/19/389/19389019_esche_morozno.jpg"/>
          <p:cNvPicPr>
            <a:picLocks noChangeAspect="1" noChangeArrowheads="1"/>
          </p:cNvPicPr>
          <p:nvPr/>
        </p:nvPicPr>
        <p:blipFill>
          <a:blip r:embed="rId2"/>
          <a:srcRect l="5883" b="56919"/>
          <a:stretch>
            <a:fillRect/>
          </a:stretch>
        </p:blipFill>
        <p:spPr bwMode="auto">
          <a:xfrm>
            <a:off x="0" y="0"/>
            <a:ext cx="9144000" cy="2857520"/>
          </a:xfrm>
          <a:prstGeom prst="rect">
            <a:avLst/>
          </a:prstGeom>
          <a:noFill/>
        </p:spPr>
      </p:pic>
      <p:pic>
        <p:nvPicPr>
          <p:cNvPr id="28674" name="Picture 2" descr="http://img2.goodfon.ru/wallpaper/big/4/81/les-doroga-povozka-oslik.jpg"/>
          <p:cNvPicPr>
            <a:picLocks noChangeAspect="1" noChangeArrowheads="1"/>
          </p:cNvPicPr>
          <p:nvPr/>
        </p:nvPicPr>
        <p:blipFill>
          <a:blip r:embed="rId3">
            <a:lum bright="-31000" contrast="-40000"/>
          </a:blip>
          <a:srcRect l="6767" t="77" b="2040"/>
          <a:stretch>
            <a:fillRect/>
          </a:stretch>
        </p:blipFill>
        <p:spPr bwMode="auto">
          <a:xfrm>
            <a:off x="0" y="2285992"/>
            <a:ext cx="4714908" cy="327993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143504" y="3357562"/>
            <a:ext cx="3786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Чехов «Пересолил»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6" name="Picture 2" descr="http://www.fotokonkurs.ru/uploads/photos/contests/2011/04/23/3/06fd1a8c9214c386d1d52a3cedde9438/800.jpg"/>
          <p:cNvPicPr>
            <a:picLocks noChangeAspect="1" noChangeArrowheads="1"/>
          </p:cNvPicPr>
          <p:nvPr/>
        </p:nvPicPr>
        <p:blipFill>
          <a:blip r:embed="rId4">
            <a:lum bright="-26000" contrast="23000"/>
          </a:blip>
          <a:srcRect l="1308" t="29961"/>
          <a:stretch>
            <a:fillRect/>
          </a:stretch>
        </p:blipFill>
        <p:spPr bwMode="auto">
          <a:xfrm>
            <a:off x="4714875" y="4500570"/>
            <a:ext cx="4429125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198</Words>
  <PresentationFormat>Экран (4:3)</PresentationFormat>
  <Paragraphs>42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Галина</cp:lastModifiedBy>
  <cp:revision>53</cp:revision>
  <dcterms:created xsi:type="dcterms:W3CDTF">2016-04-04T03:42:13Z</dcterms:created>
  <dcterms:modified xsi:type="dcterms:W3CDTF">2016-10-29T13:30:18Z</dcterms:modified>
</cp:coreProperties>
</file>