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6" r:id="rId3"/>
    <p:sldMasterId id="2147483699" r:id="rId4"/>
    <p:sldMasterId id="2147483712" r:id="rId5"/>
    <p:sldMasterId id="2147483725" r:id="rId6"/>
  </p:sldMasterIdLst>
  <p:sldIdLst>
    <p:sldId id="290" r:id="rId7"/>
    <p:sldId id="345" r:id="rId8"/>
    <p:sldId id="348" r:id="rId9"/>
    <p:sldId id="350" r:id="rId10"/>
    <p:sldId id="352" r:id="rId11"/>
    <p:sldId id="353" r:id="rId12"/>
    <p:sldId id="356" r:id="rId13"/>
    <p:sldId id="291" r:id="rId14"/>
    <p:sldId id="294" r:id="rId15"/>
    <p:sldId id="295" r:id="rId16"/>
    <p:sldId id="297" r:id="rId17"/>
    <p:sldId id="299" r:id="rId18"/>
    <p:sldId id="300" r:id="rId19"/>
    <p:sldId id="301" r:id="rId20"/>
    <p:sldId id="302" r:id="rId21"/>
    <p:sldId id="303" r:id="rId22"/>
    <p:sldId id="304" r:id="rId23"/>
    <p:sldId id="293" r:id="rId24"/>
    <p:sldId id="310" r:id="rId25"/>
    <p:sldId id="309" r:id="rId26"/>
    <p:sldId id="314" r:id="rId27"/>
    <p:sldId id="318" r:id="rId28"/>
    <p:sldId id="323" r:id="rId29"/>
    <p:sldId id="330" r:id="rId30"/>
    <p:sldId id="326" r:id="rId31"/>
    <p:sldId id="327" r:id="rId32"/>
    <p:sldId id="328" r:id="rId33"/>
    <p:sldId id="332" r:id="rId34"/>
    <p:sldId id="334" r:id="rId35"/>
    <p:sldId id="343" r:id="rId36"/>
    <p:sldId id="336" r:id="rId37"/>
    <p:sldId id="338" r:id="rId38"/>
    <p:sldId id="341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3300"/>
    <a:srgbClr val="003CB4"/>
    <a:srgbClr val="6C93E2"/>
    <a:srgbClr val="00CC00"/>
    <a:srgbClr val="003399"/>
    <a:srgbClr val="2A62D1"/>
    <a:srgbClr val="2814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60"/>
  </p:normalViewPr>
  <p:slideViewPr>
    <p:cSldViewPr>
      <p:cViewPr varScale="1">
        <p:scale>
          <a:sx n="80" d="100"/>
          <a:sy n="80" d="100"/>
        </p:scale>
        <p:origin x="3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Freeform 15" descr="business now"/>
          <p:cNvSpPr>
            <a:spLocks/>
          </p:cNvSpPr>
          <p:nvPr/>
        </p:nvSpPr>
        <p:spPr bwMode="ltGray">
          <a:xfrm>
            <a:off x="-14288" y="4292600"/>
            <a:ext cx="9164638" cy="2592388"/>
          </a:xfrm>
          <a:custGeom>
            <a:avLst/>
            <a:gdLst>
              <a:gd name="T0" fmla="*/ 9 w 5773"/>
              <a:gd name="T1" fmla="*/ 633 h 1633"/>
              <a:gd name="T2" fmla="*/ 1710 w 5773"/>
              <a:gd name="T3" fmla="*/ 1182 h 1633"/>
              <a:gd name="T4" fmla="*/ 5773 w 5773"/>
              <a:gd name="T5" fmla="*/ 0 h 1633"/>
              <a:gd name="T6" fmla="*/ 5773 w 5773"/>
              <a:gd name="T7" fmla="*/ 1633 h 1633"/>
              <a:gd name="T8" fmla="*/ 0 w 5773"/>
              <a:gd name="T9" fmla="*/ 1630 h 1633"/>
              <a:gd name="T10" fmla="*/ 9 w 5773"/>
              <a:gd name="T11" fmla="*/ 633 h 1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74" y="660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-15875" y="0"/>
            <a:ext cx="9155113" cy="6124575"/>
            <a:chOff x="-9" y="0"/>
            <a:chExt cx="5778" cy="3858"/>
          </a:xfrm>
        </p:grpSpPr>
        <p:sp>
          <p:nvSpPr>
            <p:cNvPr id="3081" name="Freeform 9" descr="Small grid"/>
            <p:cNvSpPr>
              <a:spLocks/>
            </p:cNvSpPr>
            <p:nvPr userDrawn="1"/>
          </p:nvSpPr>
          <p:spPr bwMode="ltGray">
            <a:xfrm>
              <a:off x="0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3082" name="Freeform 10"/>
            <p:cNvSpPr>
              <a:spLocks/>
            </p:cNvSpPr>
            <p:nvPr userDrawn="1"/>
          </p:nvSpPr>
          <p:spPr bwMode="ltGray">
            <a:xfrm>
              <a:off x="-9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714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EDE39753-13D8-4C8E-BC21-8852F2A0C865}" type="slidenum">
              <a:rPr lang="en-US"/>
              <a:pPr/>
              <a:t>‹#›</a:t>
            </a:fld>
            <a:endParaRPr lang="en-US" dirty="0"/>
          </a:p>
        </p:txBody>
      </p:sp>
      <p:grpSp>
        <p:nvGrpSpPr>
          <p:cNvPr id="3083" name="Group 11"/>
          <p:cNvGrpSpPr>
            <a:grpSpLocks/>
          </p:cNvGrpSpPr>
          <p:nvPr/>
        </p:nvGrpSpPr>
        <p:grpSpPr bwMode="auto">
          <a:xfrm>
            <a:off x="304800" y="387350"/>
            <a:ext cx="2076450" cy="1143000"/>
            <a:chOff x="144" y="244"/>
            <a:chExt cx="1308" cy="720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gray">
            <a:xfrm rot="-931870">
              <a:off x="144" y="244"/>
              <a:ext cx="1308" cy="72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5490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3085" name="Oval 13"/>
            <p:cNvSpPr>
              <a:spLocks noChangeArrowheads="1"/>
            </p:cNvSpPr>
            <p:nvPr/>
          </p:nvSpPr>
          <p:spPr bwMode="gray">
            <a:xfrm rot="-931870">
              <a:off x="204" y="299"/>
              <a:ext cx="1161" cy="60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/>
            </a:p>
          </p:txBody>
        </p:sp>
      </p:grp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762000" y="609600"/>
            <a:ext cx="1157288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Company</a:t>
            </a:r>
          </a:p>
          <a:p>
            <a:r>
              <a:rPr lang="en-US" sz="2600" b="1" dirty="0"/>
              <a:t>LOGO</a:t>
            </a:r>
          </a:p>
        </p:txBody>
      </p:sp>
    </p:spTree>
  </p:cSld>
  <p:clrMapOvr>
    <a:masterClrMapping/>
  </p:clrMapOvr>
  <p:transition spd="slow" advClick="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6FED6-36C1-44FD-A243-332802834F1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083060"/>
      </p:ext>
    </p:extLst>
  </p:cSld>
  <p:clrMapOvr>
    <a:masterClrMapping/>
  </p:clrMapOvr>
  <p:transition spd="slow" advClick="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36140D-9F2D-448D-B759-7B09EBD05DA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64709"/>
      </p:ext>
    </p:extLst>
  </p:cSld>
  <p:clrMapOvr>
    <a:masterClrMapping/>
  </p:clrMapOvr>
  <p:transition spd="slow" advClick="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ru-RU" dirty="0" smtClean="0"/>
              <a:t>Вставка таблицы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B3CF54FA-886E-4896-99F8-28BDA2823BA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64196"/>
      </p:ext>
    </p:extLst>
  </p:cSld>
  <p:clrMapOvr>
    <a:masterClrMapping/>
  </p:clrMapOvr>
  <p:transition spd="slow" advClick="0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C4C6FE-6770-41CE-9E46-35C3A854B88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48532"/>
      </p:ext>
    </p:extLst>
  </p:cSld>
  <p:clrMapOvr>
    <a:masterClrMapping/>
  </p:clrMapOvr>
  <p:transition spd="slow" advClick="0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2D0592-2B3C-48A0-BA88-5FD9FB4EBF8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883146"/>
      </p:ext>
    </p:extLst>
  </p:cSld>
  <p:clrMapOvr>
    <a:masterClrMapping/>
  </p:clrMapOvr>
  <p:transition spd="slow" advClick="0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5460C-F4C3-4C99-AEF4-C799362D38B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416199"/>
      </p:ext>
    </p:extLst>
  </p:cSld>
  <p:clrMapOvr>
    <a:masterClrMapping/>
  </p:clrMapOvr>
  <p:transition spd="slow" advClick="0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60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60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ED659-9163-4CBD-87A4-1A27AC8D9EC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043109"/>
      </p:ext>
    </p:extLst>
  </p:cSld>
  <p:clrMapOvr>
    <a:masterClrMapping/>
  </p:clrMapOvr>
  <p:transition spd="slow" advClick="0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C2223-6F9A-4B1D-AA9E-72D9EA6C23E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20443"/>
      </p:ext>
    </p:extLst>
  </p:cSld>
  <p:clrMapOvr>
    <a:masterClrMapping/>
  </p:clrMapOvr>
  <p:transition spd="slow" advClick="0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7A0EF-A606-48B3-96B4-AE5BE5D1FA2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725908"/>
      </p:ext>
    </p:extLst>
  </p:cSld>
  <p:clrMapOvr>
    <a:masterClrMapping/>
  </p:clrMapOvr>
  <p:transition spd="slow" advClick="0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AD99E-22FF-41A1-BA6B-6176F178A77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099552"/>
      </p:ext>
    </p:extLst>
  </p:cSld>
  <p:clrMapOvr>
    <a:masterClrMapping/>
  </p:clrMapOvr>
  <p:transition spd="slow" advClick="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9C343-E74A-4CA5-AFB1-23E029156C5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024347"/>
      </p:ext>
    </p:extLst>
  </p:cSld>
  <p:clrMapOvr>
    <a:masterClrMapping/>
  </p:clrMapOvr>
  <p:transition spd="slow" advClick="0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36785-E534-40FF-9135-13C93523A2A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159763"/>
      </p:ext>
    </p:extLst>
  </p:cSld>
  <p:clrMapOvr>
    <a:masterClrMapping/>
  </p:clrMapOvr>
  <p:transition spd="slow" advClick="0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A64B4-F6EB-4009-8D72-F601A78BC4F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17106"/>
      </p:ext>
    </p:extLst>
  </p:cSld>
  <p:clrMapOvr>
    <a:masterClrMapping/>
  </p:clrMapOvr>
  <p:transition spd="slow" advClick="0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F90F-E1AA-4C6C-A0F6-BCDAD4E47C4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219804"/>
      </p:ext>
    </p:extLst>
  </p:cSld>
  <p:clrMapOvr>
    <a:masterClrMapping/>
  </p:clrMapOvr>
  <p:transition spd="slow" advClick="0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28600"/>
            <a:ext cx="2286000" cy="137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6705600" cy="1371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6B34B-5E2D-46B0-981E-015E8C5BAB8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197414"/>
      </p:ext>
    </p:extLst>
  </p:cSld>
  <p:clrMapOvr>
    <a:masterClrMapping/>
  </p:clrMapOvr>
  <p:transition spd="slow" advClick="0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Freeform 15" descr="business now"/>
          <p:cNvSpPr>
            <a:spLocks/>
          </p:cNvSpPr>
          <p:nvPr/>
        </p:nvSpPr>
        <p:spPr bwMode="ltGray">
          <a:xfrm>
            <a:off x="-14288" y="4292600"/>
            <a:ext cx="9164638" cy="2592388"/>
          </a:xfrm>
          <a:custGeom>
            <a:avLst/>
            <a:gdLst>
              <a:gd name="T0" fmla="*/ 9 w 5773"/>
              <a:gd name="T1" fmla="*/ 633 h 1633"/>
              <a:gd name="T2" fmla="*/ 1710 w 5773"/>
              <a:gd name="T3" fmla="*/ 1182 h 1633"/>
              <a:gd name="T4" fmla="*/ 5773 w 5773"/>
              <a:gd name="T5" fmla="*/ 0 h 1633"/>
              <a:gd name="T6" fmla="*/ 5773 w 5773"/>
              <a:gd name="T7" fmla="*/ 1633 h 1633"/>
              <a:gd name="T8" fmla="*/ 0 w 5773"/>
              <a:gd name="T9" fmla="*/ 1630 h 1633"/>
              <a:gd name="T10" fmla="*/ 9 w 5773"/>
              <a:gd name="T11" fmla="*/ 633 h 1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74" y="660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-15875" y="0"/>
            <a:ext cx="9155113" cy="6124575"/>
            <a:chOff x="-9" y="0"/>
            <a:chExt cx="5778" cy="3858"/>
          </a:xfrm>
        </p:grpSpPr>
        <p:sp>
          <p:nvSpPr>
            <p:cNvPr id="3081" name="Freeform 9" descr="Small grid"/>
            <p:cNvSpPr>
              <a:spLocks/>
            </p:cNvSpPr>
            <p:nvPr userDrawn="1"/>
          </p:nvSpPr>
          <p:spPr bwMode="ltGray">
            <a:xfrm>
              <a:off x="0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082" name="Freeform 10"/>
            <p:cNvSpPr>
              <a:spLocks/>
            </p:cNvSpPr>
            <p:nvPr userDrawn="1"/>
          </p:nvSpPr>
          <p:spPr bwMode="ltGray">
            <a:xfrm>
              <a:off x="-9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714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EDE39753-13D8-4C8E-BC21-8852F2A0C8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3083" name="Group 11"/>
          <p:cNvGrpSpPr>
            <a:grpSpLocks/>
          </p:cNvGrpSpPr>
          <p:nvPr/>
        </p:nvGrpSpPr>
        <p:grpSpPr bwMode="auto">
          <a:xfrm>
            <a:off x="304800" y="387350"/>
            <a:ext cx="2076450" cy="1143000"/>
            <a:chOff x="144" y="244"/>
            <a:chExt cx="1308" cy="720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gray">
            <a:xfrm rot="-931870">
              <a:off x="144" y="244"/>
              <a:ext cx="1308" cy="72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5490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085" name="Oval 13"/>
            <p:cNvSpPr>
              <a:spLocks noChangeArrowheads="1"/>
            </p:cNvSpPr>
            <p:nvPr/>
          </p:nvSpPr>
          <p:spPr bwMode="gray">
            <a:xfrm rot="-931870">
              <a:off x="204" y="299"/>
              <a:ext cx="1161" cy="60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762000" y="609600"/>
            <a:ext cx="1157288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FFFFFF"/>
                </a:solidFill>
              </a:rPr>
              <a:t>Company</a:t>
            </a:r>
          </a:p>
          <a:p>
            <a:r>
              <a:rPr lang="en-US" sz="2600" b="1" dirty="0">
                <a:solidFill>
                  <a:srgbClr val="FFFFFF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908115573"/>
      </p:ext>
    </p:extLst>
  </p:cSld>
  <p:clrMapOvr>
    <a:masterClrMapping/>
  </p:clrMapOvr>
  <p:transition spd="slow" advClick="0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9C343-E74A-4CA5-AFB1-23E029156C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703557"/>
      </p:ext>
    </p:extLst>
  </p:cSld>
  <p:clrMapOvr>
    <a:masterClrMapping/>
  </p:clrMapOvr>
  <p:transition spd="slow" advClick="0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6F53D-0AAE-4A68-AD93-A5A2ACBC833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98272"/>
      </p:ext>
    </p:extLst>
  </p:cSld>
  <p:clrMapOvr>
    <a:masterClrMapping/>
  </p:clrMapOvr>
  <p:transition spd="slow" advClick="0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F1C56-EC3A-406C-A73A-F104B837BD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790743"/>
      </p:ext>
    </p:extLst>
  </p:cSld>
  <p:clrMapOvr>
    <a:masterClrMapping/>
  </p:clrMapOvr>
  <p:transition spd="slow" advClick="0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B4971-22FC-461E-88EA-66AC244D8BD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110276"/>
      </p:ext>
    </p:extLst>
  </p:cSld>
  <p:clrMapOvr>
    <a:masterClrMapping/>
  </p:clrMapOvr>
  <p:transition spd="slow" advClick="0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51654-0321-4E85-A764-48D1DA15581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371310"/>
      </p:ext>
    </p:extLst>
  </p:cSld>
  <p:clrMapOvr>
    <a:masterClrMapping/>
  </p:clrMapOvr>
  <p:transition spd="slow" advClick="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6F53D-0AAE-4A68-AD93-A5A2ACBC833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816017"/>
      </p:ext>
    </p:extLst>
  </p:cSld>
  <p:clrMapOvr>
    <a:masterClrMapping/>
  </p:clrMapOvr>
  <p:transition spd="slow" advClick="0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2B559-9F30-4C4C-A78E-0B6C7EE87BF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329985"/>
      </p:ext>
    </p:extLst>
  </p:cSld>
  <p:clrMapOvr>
    <a:masterClrMapping/>
  </p:clrMapOvr>
  <p:transition spd="slow" advClick="0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6F313-A2B9-4ADA-9BF1-F8BE38DC980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395712"/>
      </p:ext>
    </p:extLst>
  </p:cSld>
  <p:clrMapOvr>
    <a:masterClrMapping/>
  </p:clrMapOvr>
  <p:transition spd="slow" advClick="0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FE4A98-C717-4FFB-AD6C-D984020C123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788890"/>
      </p:ext>
    </p:extLst>
  </p:cSld>
  <p:clrMapOvr>
    <a:masterClrMapping/>
  </p:clrMapOvr>
  <p:transition spd="slow" advClick="0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6FED6-36C1-44FD-A243-332802834F1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076480"/>
      </p:ext>
    </p:extLst>
  </p:cSld>
  <p:clrMapOvr>
    <a:masterClrMapping/>
  </p:clrMapOvr>
  <p:transition spd="slow" advClick="0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36140D-9F2D-448D-B759-7B09EBD05DA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99373"/>
      </p:ext>
    </p:extLst>
  </p:cSld>
  <p:clrMapOvr>
    <a:masterClrMapping/>
  </p:clrMapOvr>
  <p:transition spd="slow" advClick="0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ru-RU" dirty="0" smtClean="0"/>
              <a:t>Вставка таблицы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B3CF54FA-886E-4896-99F8-28BDA2823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093606"/>
      </p:ext>
    </p:extLst>
  </p:cSld>
  <p:clrMapOvr>
    <a:masterClrMapping/>
  </p:clrMapOvr>
  <p:transition spd="slow" advClick="0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Freeform 15" descr="business now"/>
          <p:cNvSpPr>
            <a:spLocks/>
          </p:cNvSpPr>
          <p:nvPr/>
        </p:nvSpPr>
        <p:spPr bwMode="ltGray">
          <a:xfrm>
            <a:off x="-14288" y="4292600"/>
            <a:ext cx="9164638" cy="2592388"/>
          </a:xfrm>
          <a:custGeom>
            <a:avLst/>
            <a:gdLst>
              <a:gd name="T0" fmla="*/ 9 w 5773"/>
              <a:gd name="T1" fmla="*/ 633 h 1633"/>
              <a:gd name="T2" fmla="*/ 1710 w 5773"/>
              <a:gd name="T3" fmla="*/ 1182 h 1633"/>
              <a:gd name="T4" fmla="*/ 5773 w 5773"/>
              <a:gd name="T5" fmla="*/ 0 h 1633"/>
              <a:gd name="T6" fmla="*/ 5773 w 5773"/>
              <a:gd name="T7" fmla="*/ 1633 h 1633"/>
              <a:gd name="T8" fmla="*/ 0 w 5773"/>
              <a:gd name="T9" fmla="*/ 1630 h 1633"/>
              <a:gd name="T10" fmla="*/ 9 w 5773"/>
              <a:gd name="T11" fmla="*/ 633 h 1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74" y="660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-15875" y="0"/>
            <a:ext cx="9155113" cy="6124575"/>
            <a:chOff x="-9" y="0"/>
            <a:chExt cx="5778" cy="3858"/>
          </a:xfrm>
        </p:grpSpPr>
        <p:sp>
          <p:nvSpPr>
            <p:cNvPr id="3081" name="Freeform 9" descr="Small grid"/>
            <p:cNvSpPr>
              <a:spLocks/>
            </p:cNvSpPr>
            <p:nvPr userDrawn="1"/>
          </p:nvSpPr>
          <p:spPr bwMode="ltGray">
            <a:xfrm>
              <a:off x="0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082" name="Freeform 10"/>
            <p:cNvSpPr>
              <a:spLocks/>
            </p:cNvSpPr>
            <p:nvPr userDrawn="1"/>
          </p:nvSpPr>
          <p:spPr bwMode="ltGray">
            <a:xfrm>
              <a:off x="-9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714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EDE39753-13D8-4C8E-BC21-8852F2A0C8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3083" name="Group 11"/>
          <p:cNvGrpSpPr>
            <a:grpSpLocks/>
          </p:cNvGrpSpPr>
          <p:nvPr/>
        </p:nvGrpSpPr>
        <p:grpSpPr bwMode="auto">
          <a:xfrm>
            <a:off x="304800" y="387350"/>
            <a:ext cx="2076450" cy="1143000"/>
            <a:chOff x="144" y="244"/>
            <a:chExt cx="1308" cy="720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gray">
            <a:xfrm rot="-931870">
              <a:off x="144" y="244"/>
              <a:ext cx="1308" cy="72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5490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085" name="Oval 13"/>
            <p:cNvSpPr>
              <a:spLocks noChangeArrowheads="1"/>
            </p:cNvSpPr>
            <p:nvPr/>
          </p:nvSpPr>
          <p:spPr bwMode="gray">
            <a:xfrm rot="-931870">
              <a:off x="204" y="299"/>
              <a:ext cx="1161" cy="60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762000" y="609600"/>
            <a:ext cx="1157288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FFFFFF"/>
                </a:solidFill>
              </a:rPr>
              <a:t>Company</a:t>
            </a:r>
          </a:p>
          <a:p>
            <a:r>
              <a:rPr lang="en-US" sz="2600" b="1" dirty="0">
                <a:solidFill>
                  <a:srgbClr val="FFFFFF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845183670"/>
      </p:ext>
    </p:extLst>
  </p:cSld>
  <p:clrMapOvr>
    <a:masterClrMapping/>
  </p:clrMapOvr>
  <p:transition spd="slow" advClick="0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9C343-E74A-4CA5-AFB1-23E029156C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777069"/>
      </p:ext>
    </p:extLst>
  </p:cSld>
  <p:clrMapOvr>
    <a:masterClrMapping/>
  </p:clrMapOvr>
  <p:transition spd="slow" advClick="0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6F53D-0AAE-4A68-AD93-A5A2ACBC833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023719"/>
      </p:ext>
    </p:extLst>
  </p:cSld>
  <p:clrMapOvr>
    <a:masterClrMapping/>
  </p:clrMapOvr>
  <p:transition spd="slow" advClick="0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F1C56-EC3A-406C-A73A-F104B837BD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856107"/>
      </p:ext>
    </p:extLst>
  </p:cSld>
  <p:clrMapOvr>
    <a:masterClrMapping/>
  </p:clrMapOvr>
  <p:transition spd="slow" advClick="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F1C56-EC3A-406C-A73A-F104B837BD5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798008"/>
      </p:ext>
    </p:extLst>
  </p:cSld>
  <p:clrMapOvr>
    <a:masterClrMapping/>
  </p:clrMapOvr>
  <p:transition spd="slow" advClick="0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B4971-22FC-461E-88EA-66AC244D8BD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448575"/>
      </p:ext>
    </p:extLst>
  </p:cSld>
  <p:clrMapOvr>
    <a:masterClrMapping/>
  </p:clrMapOvr>
  <p:transition spd="slow" advClick="0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51654-0321-4E85-A764-48D1DA15581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965013"/>
      </p:ext>
    </p:extLst>
  </p:cSld>
  <p:clrMapOvr>
    <a:masterClrMapping/>
  </p:clrMapOvr>
  <p:transition spd="slow" advClick="0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2B559-9F30-4C4C-A78E-0B6C7EE87BF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264974"/>
      </p:ext>
    </p:extLst>
  </p:cSld>
  <p:clrMapOvr>
    <a:masterClrMapping/>
  </p:clrMapOvr>
  <p:transition spd="slow" advClick="0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6F313-A2B9-4ADA-9BF1-F8BE38DC980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29577"/>
      </p:ext>
    </p:extLst>
  </p:cSld>
  <p:clrMapOvr>
    <a:masterClrMapping/>
  </p:clrMapOvr>
  <p:transition spd="slow" advClick="0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FE4A98-C717-4FFB-AD6C-D984020C123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217067"/>
      </p:ext>
    </p:extLst>
  </p:cSld>
  <p:clrMapOvr>
    <a:masterClrMapping/>
  </p:clrMapOvr>
  <p:transition spd="slow" advClick="0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6FED6-36C1-44FD-A243-332802834F1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527171"/>
      </p:ext>
    </p:extLst>
  </p:cSld>
  <p:clrMapOvr>
    <a:masterClrMapping/>
  </p:clrMapOvr>
  <p:transition spd="slow" advClick="0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36140D-9F2D-448D-B759-7B09EBD05DA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249588"/>
      </p:ext>
    </p:extLst>
  </p:cSld>
  <p:clrMapOvr>
    <a:masterClrMapping/>
  </p:clrMapOvr>
  <p:transition spd="slow" advClick="0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ru-RU" dirty="0" smtClean="0"/>
              <a:t>Вставка таблицы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B3CF54FA-886E-4896-99F8-28BDA2823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30353"/>
      </p:ext>
    </p:extLst>
  </p:cSld>
  <p:clrMapOvr>
    <a:masterClrMapping/>
  </p:clrMapOvr>
  <p:transition spd="slow" advClick="0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Freeform 15" descr="business now"/>
          <p:cNvSpPr>
            <a:spLocks/>
          </p:cNvSpPr>
          <p:nvPr/>
        </p:nvSpPr>
        <p:spPr bwMode="ltGray">
          <a:xfrm>
            <a:off x="-14288" y="4292600"/>
            <a:ext cx="9164638" cy="2592388"/>
          </a:xfrm>
          <a:custGeom>
            <a:avLst/>
            <a:gdLst>
              <a:gd name="T0" fmla="*/ 9 w 5773"/>
              <a:gd name="T1" fmla="*/ 633 h 1633"/>
              <a:gd name="T2" fmla="*/ 1710 w 5773"/>
              <a:gd name="T3" fmla="*/ 1182 h 1633"/>
              <a:gd name="T4" fmla="*/ 5773 w 5773"/>
              <a:gd name="T5" fmla="*/ 0 h 1633"/>
              <a:gd name="T6" fmla="*/ 5773 w 5773"/>
              <a:gd name="T7" fmla="*/ 1633 h 1633"/>
              <a:gd name="T8" fmla="*/ 0 w 5773"/>
              <a:gd name="T9" fmla="*/ 1630 h 1633"/>
              <a:gd name="T10" fmla="*/ 9 w 5773"/>
              <a:gd name="T11" fmla="*/ 633 h 1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74" y="660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-15875" y="0"/>
            <a:ext cx="9155113" cy="6124575"/>
            <a:chOff x="-9" y="0"/>
            <a:chExt cx="5778" cy="3858"/>
          </a:xfrm>
        </p:grpSpPr>
        <p:sp>
          <p:nvSpPr>
            <p:cNvPr id="3081" name="Freeform 9" descr="Small grid"/>
            <p:cNvSpPr>
              <a:spLocks/>
            </p:cNvSpPr>
            <p:nvPr userDrawn="1"/>
          </p:nvSpPr>
          <p:spPr bwMode="ltGray">
            <a:xfrm>
              <a:off x="0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082" name="Freeform 10"/>
            <p:cNvSpPr>
              <a:spLocks/>
            </p:cNvSpPr>
            <p:nvPr userDrawn="1"/>
          </p:nvSpPr>
          <p:spPr bwMode="ltGray">
            <a:xfrm>
              <a:off x="-9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714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EDE39753-13D8-4C8E-BC21-8852F2A0C86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3083" name="Group 11"/>
          <p:cNvGrpSpPr>
            <a:grpSpLocks/>
          </p:cNvGrpSpPr>
          <p:nvPr/>
        </p:nvGrpSpPr>
        <p:grpSpPr bwMode="auto">
          <a:xfrm>
            <a:off x="304800" y="387350"/>
            <a:ext cx="2076450" cy="1143000"/>
            <a:chOff x="144" y="244"/>
            <a:chExt cx="1308" cy="720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gray">
            <a:xfrm rot="-931870">
              <a:off x="144" y="244"/>
              <a:ext cx="1308" cy="72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5490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085" name="Oval 13"/>
            <p:cNvSpPr>
              <a:spLocks noChangeArrowheads="1"/>
            </p:cNvSpPr>
            <p:nvPr/>
          </p:nvSpPr>
          <p:spPr bwMode="gray">
            <a:xfrm rot="-931870">
              <a:off x="204" y="299"/>
              <a:ext cx="1161" cy="60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762000" y="609600"/>
            <a:ext cx="1157288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FFFFFF"/>
                </a:solidFill>
              </a:rPr>
              <a:t>Company</a:t>
            </a:r>
          </a:p>
          <a:p>
            <a:r>
              <a:rPr lang="en-US" sz="2600" b="1" dirty="0">
                <a:solidFill>
                  <a:srgbClr val="FFFFFF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532995212"/>
      </p:ext>
    </p:extLst>
  </p:cSld>
  <p:clrMapOvr>
    <a:masterClrMapping/>
  </p:clrMapOvr>
  <p:transition spd="slow" advClick="0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9C343-E74A-4CA5-AFB1-23E029156C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157567"/>
      </p:ext>
    </p:extLst>
  </p:cSld>
  <p:clrMapOvr>
    <a:masterClrMapping/>
  </p:clrMapOvr>
  <p:transition spd="slow" advClick="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B4971-22FC-461E-88EA-66AC244D8BD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298656"/>
      </p:ext>
    </p:extLst>
  </p:cSld>
  <p:clrMapOvr>
    <a:masterClrMapping/>
  </p:clrMapOvr>
  <p:transition spd="slow" advClick="0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6F53D-0AAE-4A68-AD93-A5A2ACBC833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939443"/>
      </p:ext>
    </p:extLst>
  </p:cSld>
  <p:clrMapOvr>
    <a:masterClrMapping/>
  </p:clrMapOvr>
  <p:transition spd="slow" advClick="0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F1C56-EC3A-406C-A73A-F104B837BD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045492"/>
      </p:ext>
    </p:extLst>
  </p:cSld>
  <p:clrMapOvr>
    <a:masterClrMapping/>
  </p:clrMapOvr>
  <p:transition spd="slow" advClick="0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B4971-22FC-461E-88EA-66AC244D8BD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088481"/>
      </p:ext>
    </p:extLst>
  </p:cSld>
  <p:clrMapOvr>
    <a:masterClrMapping/>
  </p:clrMapOvr>
  <p:transition spd="slow" advClick="0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51654-0321-4E85-A764-48D1DA15581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59379"/>
      </p:ext>
    </p:extLst>
  </p:cSld>
  <p:clrMapOvr>
    <a:masterClrMapping/>
  </p:clrMapOvr>
  <p:transition spd="slow" advClick="0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2B559-9F30-4C4C-A78E-0B6C7EE87BF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261417"/>
      </p:ext>
    </p:extLst>
  </p:cSld>
  <p:clrMapOvr>
    <a:masterClrMapping/>
  </p:clrMapOvr>
  <p:transition spd="slow" advClick="0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6F313-A2B9-4ADA-9BF1-F8BE38DC980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416316"/>
      </p:ext>
    </p:extLst>
  </p:cSld>
  <p:clrMapOvr>
    <a:masterClrMapping/>
  </p:clrMapOvr>
  <p:transition spd="slow" advClick="0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FE4A98-C717-4FFB-AD6C-D984020C123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546281"/>
      </p:ext>
    </p:extLst>
  </p:cSld>
  <p:clrMapOvr>
    <a:masterClrMapping/>
  </p:clrMapOvr>
  <p:transition spd="slow" advClick="0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6FED6-36C1-44FD-A243-332802834F1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435328"/>
      </p:ext>
    </p:extLst>
  </p:cSld>
  <p:clrMapOvr>
    <a:masterClrMapping/>
  </p:clrMapOvr>
  <p:transition spd="slow" advClick="0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36140D-9F2D-448D-B759-7B09EBD05DA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958951"/>
      </p:ext>
    </p:extLst>
  </p:cSld>
  <p:clrMapOvr>
    <a:masterClrMapping/>
  </p:clrMapOvr>
  <p:transition spd="slow" advClick="0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ru-RU" dirty="0" smtClean="0"/>
              <a:t>Вставка таблицы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B3CF54FA-886E-4896-99F8-28BDA2823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818668"/>
      </p:ext>
    </p:extLst>
  </p:cSld>
  <p:clrMapOvr>
    <a:masterClrMapping/>
  </p:clrMapOvr>
  <p:transition spd="slow" advClick="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51654-0321-4E85-A764-48D1DA15581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914053"/>
      </p:ext>
    </p:extLst>
  </p:cSld>
  <p:clrMapOvr>
    <a:masterClrMapping/>
  </p:clrMapOvr>
  <p:transition spd="slow" advClick="0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3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755650" y="4652963"/>
            <a:ext cx="8154988" cy="100965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8983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827088" y="5662613"/>
            <a:ext cx="8058150" cy="936625"/>
          </a:xfrm>
        </p:spPr>
        <p:txBody>
          <a:bodyPr/>
          <a:lstStyle>
            <a:lvl1pPr marL="0" indent="0" algn="r">
              <a:buFontTx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89842" name="Rectangle 5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89843" name="Rectangle 5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89844" name="Rectangle 5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3E7D03F-DBCD-4CB5-9E8A-9FDC8B4960E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94583"/>
      </p:ext>
    </p:extLst>
  </p:cSld>
  <p:clrMapOvr>
    <a:masterClrMapping/>
  </p:clrMapOvr>
  <p:transition>
    <p:blinds dir="vert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607B9-F0BE-4492-A77F-866C26713FF1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879823"/>
      </p:ext>
    </p:extLst>
  </p:cSld>
  <p:clrMapOvr>
    <a:masterClrMapping/>
  </p:clrMapOvr>
  <p:transition>
    <p:blinds dir="vert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855821-A1E9-432B-882C-D485E13AFCE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037475"/>
      </p:ext>
    </p:extLst>
  </p:cSld>
  <p:clrMapOvr>
    <a:masterClrMapping/>
  </p:clrMapOvr>
  <p:transition>
    <p:blinds dir="vert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0825" y="1484313"/>
            <a:ext cx="4244975" cy="5178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244975" cy="5178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98C16-D620-4208-8DF5-6E25444E1662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708953"/>
      </p:ext>
    </p:extLst>
  </p:cSld>
  <p:clrMapOvr>
    <a:masterClrMapping/>
  </p:clrMapOvr>
  <p:transition>
    <p:blinds dir="vert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5135A-2206-4635-9E88-836E8E09965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58432"/>
      </p:ext>
    </p:extLst>
  </p:cSld>
  <p:clrMapOvr>
    <a:masterClrMapping/>
  </p:clrMapOvr>
  <p:transition>
    <p:blinds dir="vert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75C2F-0BB9-4A83-BC52-90BE99AD3102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90391"/>
      </p:ext>
    </p:extLst>
  </p:cSld>
  <p:clrMapOvr>
    <a:masterClrMapping/>
  </p:clrMapOvr>
  <p:transition>
    <p:blinds dir="vert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FD7E8-6ADA-4789-8042-13712D8B3CD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294708"/>
      </p:ext>
    </p:extLst>
  </p:cSld>
  <p:clrMapOvr>
    <a:masterClrMapping/>
  </p:clrMapOvr>
  <p:transition>
    <p:blinds dir="vert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EF5727-494A-49DA-9EA4-816E349F8F94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168379"/>
      </p:ext>
    </p:extLst>
  </p:cSld>
  <p:clrMapOvr>
    <a:masterClrMapping/>
  </p:clrMapOvr>
  <p:transition>
    <p:blinds dir="vert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B173E-5B33-4492-8D1B-EB10111A08DE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086629"/>
      </p:ext>
    </p:extLst>
  </p:cSld>
  <p:clrMapOvr>
    <a:masterClrMapping/>
  </p:clrMapOvr>
  <p:transition>
    <p:blinds dir="vert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FCCA93-C5E6-4F9B-A2FC-A854B9AB15D0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034748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2B559-9F30-4C4C-A78E-0B6C7EE87BF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979647"/>
      </p:ext>
    </p:extLst>
  </p:cSld>
  <p:clrMapOvr>
    <a:masterClrMapping/>
  </p:clrMapOvr>
  <p:transition spd="slow" advClick="0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32588" y="188913"/>
            <a:ext cx="2160587" cy="64738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0825" y="188913"/>
            <a:ext cx="6329363" cy="64738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485AF-0C07-41CE-B024-42AB235741EE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932178"/>
      </p:ext>
    </p:extLst>
  </p:cSld>
  <p:clrMapOvr>
    <a:masterClrMapping/>
  </p:clrMapOvr>
  <p:transition>
    <p:blinds dir="vert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642350" cy="8651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50825" y="1484313"/>
            <a:ext cx="8642350" cy="51784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6D0CA61-EC3F-48A4-9030-535B4A37E6CD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714023"/>
      </p:ext>
    </p:extLst>
  </p:cSld>
  <p:clrMapOvr>
    <a:masterClrMapping/>
  </p:clrMapOvr>
  <p:transition>
    <p:blinds dir="vert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642350" cy="8651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250825" y="1484313"/>
            <a:ext cx="8642350" cy="51784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C6FCE6D-7934-440F-8A4B-3F2941FB8FF4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779110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6F313-A2B9-4ADA-9BF1-F8BE38DC980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180186"/>
      </p:ext>
    </p:extLst>
  </p:cSld>
  <p:clrMapOvr>
    <a:masterClrMapping/>
  </p:clrMapOvr>
  <p:transition spd="slow" advClick="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FE4A98-C717-4FFB-AD6C-D984020C123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595654"/>
      </p:ext>
    </p:extLst>
  </p:cSld>
  <p:clrMapOvr>
    <a:masterClrMapping/>
  </p:clrMapOvr>
  <p:transition spd="slow" advClick="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-11113" y="-22225"/>
            <a:ext cx="9156701" cy="6432550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ltGray">
          <a:xfrm>
            <a:off x="-25400" y="5256213"/>
            <a:ext cx="9169400" cy="1601787"/>
          </a:xfrm>
          <a:custGeom>
            <a:avLst/>
            <a:gdLst>
              <a:gd name="T0" fmla="*/ 9 w 5776"/>
              <a:gd name="T1" fmla="*/ 426 h 1009"/>
              <a:gd name="T2" fmla="*/ 1773 w 5776"/>
              <a:gd name="T3" fmla="*/ 710 h 1009"/>
              <a:gd name="T4" fmla="*/ 5776 w 5776"/>
              <a:gd name="T5" fmla="*/ 0 h 1009"/>
              <a:gd name="T6" fmla="*/ 5771 w 5776"/>
              <a:gd name="T7" fmla="*/ 1009 h 1009"/>
              <a:gd name="T8" fmla="*/ 0 w 5776"/>
              <a:gd name="T9" fmla="*/ 1007 h 1009"/>
              <a:gd name="T10" fmla="*/ 9 w 5776"/>
              <a:gd name="T11" fmla="*/ 426 h 1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6" h="1009">
                <a:moveTo>
                  <a:pt x="9" y="426"/>
                </a:moveTo>
                <a:cubicBezTo>
                  <a:pt x="80" y="445"/>
                  <a:pt x="759" y="661"/>
                  <a:pt x="1773" y="710"/>
                </a:cubicBezTo>
                <a:cubicBezTo>
                  <a:pt x="2788" y="758"/>
                  <a:pt x="4177" y="622"/>
                  <a:pt x="5776" y="0"/>
                </a:cubicBezTo>
                <a:lnTo>
                  <a:pt x="5771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7247F9-3820-46CE-B6C5-54BD81F93B96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Click="0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516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16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16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21A419A4-DA7A-442F-AB63-06E211B03A1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906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6720167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 advClick="0">
    <p:wip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-11113" y="-22225"/>
            <a:ext cx="9156701" cy="6432550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ltGray">
          <a:xfrm>
            <a:off x="-25400" y="5256213"/>
            <a:ext cx="9169400" cy="1601787"/>
          </a:xfrm>
          <a:custGeom>
            <a:avLst/>
            <a:gdLst>
              <a:gd name="T0" fmla="*/ 9 w 5776"/>
              <a:gd name="T1" fmla="*/ 426 h 1009"/>
              <a:gd name="T2" fmla="*/ 1773 w 5776"/>
              <a:gd name="T3" fmla="*/ 710 h 1009"/>
              <a:gd name="T4" fmla="*/ 5776 w 5776"/>
              <a:gd name="T5" fmla="*/ 0 h 1009"/>
              <a:gd name="T6" fmla="*/ 5771 w 5776"/>
              <a:gd name="T7" fmla="*/ 1009 h 1009"/>
              <a:gd name="T8" fmla="*/ 0 w 5776"/>
              <a:gd name="T9" fmla="*/ 1007 h 1009"/>
              <a:gd name="T10" fmla="*/ 9 w 5776"/>
              <a:gd name="T11" fmla="*/ 426 h 1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6" h="1009">
                <a:moveTo>
                  <a:pt x="9" y="426"/>
                </a:moveTo>
                <a:cubicBezTo>
                  <a:pt x="80" y="445"/>
                  <a:pt x="759" y="661"/>
                  <a:pt x="1773" y="710"/>
                </a:cubicBezTo>
                <a:cubicBezTo>
                  <a:pt x="2788" y="758"/>
                  <a:pt x="4177" y="622"/>
                  <a:pt x="5776" y="0"/>
                </a:cubicBezTo>
                <a:lnTo>
                  <a:pt x="5771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7247F9-3820-46CE-B6C5-54BD81F93B9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29461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spd="slow" advClick="0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-11113" y="-22225"/>
            <a:ext cx="9156701" cy="6432550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ltGray">
          <a:xfrm>
            <a:off x="-25400" y="5256213"/>
            <a:ext cx="9169400" cy="1601787"/>
          </a:xfrm>
          <a:custGeom>
            <a:avLst/>
            <a:gdLst>
              <a:gd name="T0" fmla="*/ 9 w 5776"/>
              <a:gd name="T1" fmla="*/ 426 h 1009"/>
              <a:gd name="T2" fmla="*/ 1773 w 5776"/>
              <a:gd name="T3" fmla="*/ 710 h 1009"/>
              <a:gd name="T4" fmla="*/ 5776 w 5776"/>
              <a:gd name="T5" fmla="*/ 0 h 1009"/>
              <a:gd name="T6" fmla="*/ 5771 w 5776"/>
              <a:gd name="T7" fmla="*/ 1009 h 1009"/>
              <a:gd name="T8" fmla="*/ 0 w 5776"/>
              <a:gd name="T9" fmla="*/ 1007 h 1009"/>
              <a:gd name="T10" fmla="*/ 9 w 5776"/>
              <a:gd name="T11" fmla="*/ 426 h 1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6" h="1009">
                <a:moveTo>
                  <a:pt x="9" y="426"/>
                </a:moveTo>
                <a:cubicBezTo>
                  <a:pt x="80" y="445"/>
                  <a:pt x="759" y="661"/>
                  <a:pt x="1773" y="710"/>
                </a:cubicBezTo>
                <a:cubicBezTo>
                  <a:pt x="2788" y="758"/>
                  <a:pt x="4177" y="622"/>
                  <a:pt x="5776" y="0"/>
                </a:cubicBezTo>
                <a:lnTo>
                  <a:pt x="5771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7247F9-3820-46CE-B6C5-54BD81F93B9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17780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 spd="slow" advClick="0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-11113" y="-22225"/>
            <a:ext cx="9156701" cy="6432550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>
                <a:solidFill>
                  <a:srgbClr val="FFFFFF"/>
                </a:solidFill>
              </a:endParaRPr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ltGray">
          <a:xfrm>
            <a:off x="-25400" y="5256213"/>
            <a:ext cx="9169400" cy="1601787"/>
          </a:xfrm>
          <a:custGeom>
            <a:avLst/>
            <a:gdLst>
              <a:gd name="T0" fmla="*/ 9 w 5776"/>
              <a:gd name="T1" fmla="*/ 426 h 1009"/>
              <a:gd name="T2" fmla="*/ 1773 w 5776"/>
              <a:gd name="T3" fmla="*/ 710 h 1009"/>
              <a:gd name="T4" fmla="*/ 5776 w 5776"/>
              <a:gd name="T5" fmla="*/ 0 h 1009"/>
              <a:gd name="T6" fmla="*/ 5771 w 5776"/>
              <a:gd name="T7" fmla="*/ 1009 h 1009"/>
              <a:gd name="T8" fmla="*/ 0 w 5776"/>
              <a:gd name="T9" fmla="*/ 1007 h 1009"/>
              <a:gd name="T10" fmla="*/ 9 w 5776"/>
              <a:gd name="T11" fmla="*/ 426 h 1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6" h="1009">
                <a:moveTo>
                  <a:pt x="9" y="426"/>
                </a:moveTo>
                <a:cubicBezTo>
                  <a:pt x="80" y="445"/>
                  <a:pt x="759" y="661"/>
                  <a:pt x="1773" y="710"/>
                </a:cubicBezTo>
                <a:cubicBezTo>
                  <a:pt x="2788" y="758"/>
                  <a:pt x="4177" y="622"/>
                  <a:pt x="5776" y="0"/>
                </a:cubicBezTo>
                <a:lnTo>
                  <a:pt x="5771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7247F9-3820-46CE-B6C5-54BD81F93B9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16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 spd="slow" advClick="0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809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86423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8810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484313"/>
            <a:ext cx="8642350" cy="517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8824" name="Rectangle 5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88825" name="Rectangle 5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88826" name="Rectangle 5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fld id="{4E769872-5A7D-40CC-BF63-BCC2F62B849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8230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ransition>
    <p:blinds dir="vert"/>
  </p:transition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6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6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unforkids.ru/pictures/school3/school030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052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373616" cy="352839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СОВРЕМЕННЫЙ УРОК ПРОИЗВОДСТВЕННОГО ОБУЧЕНИЯ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229600" cy="483076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02109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8362"/>
          </a:xfrm>
        </p:spPr>
        <p:txBody>
          <a:bodyPr/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>нешняя и дидактическая структура взаимосвязаны друг с другом как целое</a:t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>СТРКТУРА УРОКА </a:t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latin typeface="Times New Roman"/>
                <a:ea typeface="Times New Roman"/>
                <a:cs typeface="Times New Roman"/>
              </a:rPr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7228703"/>
              </p:ext>
            </p:extLst>
          </p:nvPr>
        </p:nvGraphicFramePr>
        <p:xfrm>
          <a:off x="251520" y="2060848"/>
          <a:ext cx="8712968" cy="4374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4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64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0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Элементы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внешней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структуры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урока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Элементы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дидактической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структуры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урока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Содержание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деятельности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мастера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Содержание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деятельности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учащихся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Вводный инструктаж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Целевая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установка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Сообщение темы и разъяснение цели урока, т.е. что будут делать учащиеся, чему научатся в результате урока. Демонстрация образцов, наглядных пособий, </a:t>
                      </a:r>
                      <a:r>
                        <a:rPr lang="ru-RU" sz="1800" b="1" dirty="0" smtClean="0">
                          <a:effectLst/>
                        </a:rPr>
                        <a:t>кинофильмов </a:t>
                      </a:r>
                      <a:r>
                        <a:rPr lang="ru-RU" sz="1800" b="1" dirty="0">
                          <a:effectLst/>
                        </a:rPr>
                        <a:t>и т.д.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Восприятие разъяснений мастера, демонстраций; вопросы к мастеру; ответы на вопросы мастера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293241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8362"/>
          </a:xfrm>
        </p:spPr>
        <p:txBody>
          <a:bodyPr/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>СТРКТУРА УРОКА</a:t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latin typeface="Times New Roman"/>
                <a:ea typeface="Times New Roman"/>
                <a:cs typeface="Times New Roman"/>
              </a:rPr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502326"/>
              </p:ext>
            </p:extLst>
          </p:nvPr>
        </p:nvGraphicFramePr>
        <p:xfrm>
          <a:off x="251520" y="1196752"/>
          <a:ext cx="8712968" cy="5538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2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64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0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Элементы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внешней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структуры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урока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Элементы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дидактической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структуры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урока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Содержание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деятельности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мастера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Содержание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деятельности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учащихся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Вводный инструктаж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Актуализация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знаний и опыта учащихся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Повторение учебного материала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специальным предметам по теме урока. Предложения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учащимся воспроизвести ранее освоенные приемы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способы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Ответы на вопросы мастера; повторение теоретических сведений, правил, требований; воспроизведение изученных приемов и способов работы; разбор технической и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инструкционной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документации.</a:t>
                      </a:r>
                      <a:endParaRPr lang="ru-RU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11761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868362"/>
          </a:xfrm>
        </p:spPr>
        <p:txBody>
          <a:bodyPr/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>СТРКТУРА УРОКА</a:t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latin typeface="Times New Roman"/>
                <a:ea typeface="Times New Roman"/>
                <a:cs typeface="Times New Roman"/>
              </a:rPr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259331"/>
              </p:ext>
            </p:extLst>
          </p:nvPr>
        </p:nvGraphicFramePr>
        <p:xfrm>
          <a:off x="251520" y="836712"/>
          <a:ext cx="8712968" cy="5888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4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64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0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Элементы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внешней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структуры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урока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Элементы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дидактической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структуры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урока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Содержание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деятельности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мастера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Содержание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деятельности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учащихся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Вводный инструктаж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 ние 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ориентировочной основы действий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Показ и объяснение приемов, способов и технологической последовательности предстоящей на уроке деятельности учащихся. Объяснение правил обслуживания оборудования, пользования инструментами, </a:t>
                      </a: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приспособлениями. Разъяснение 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способов контроля и самоконтроля, организации труда, безопасных правил выполнения работы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Восприятие показа и объяснений мастера, рекомендаций инструкционной и технологической карт. Пробное выполнение изучаемых трудовых действий. Самостоятельное определение технологической последовательности, способов и режимов выполнения задания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363621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uk-UA" dirty="0" smtClean="0">
                <a:latin typeface="Times New Roman"/>
                <a:ea typeface="Times New Roman"/>
                <a:cs typeface="Times New Roman"/>
              </a:rPr>
            </a:br>
            <a:r>
              <a:rPr lang="uk-UA" dirty="0" smtClean="0">
                <a:latin typeface="Times New Roman"/>
                <a:ea typeface="Times New Roman"/>
                <a:cs typeface="Times New Roman"/>
              </a:rPr>
              <a:t>Схема 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плана урока производственного обучения</a:t>
            </a:r>
            <a:r>
              <a:rPr lang="ru-RU" sz="32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3200" dirty="0" smtClean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95400"/>
            <a:ext cx="8579296" cy="5301952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Тема программы______________________________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Тема урока________________________________________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Цель урока</a:t>
            </a:r>
            <a:r>
              <a:rPr lang="uk-UA" sz="2000" dirty="0" smtClean="0">
                <a:effectLst/>
                <a:latin typeface="Times New Roman"/>
                <a:ea typeface="Times New Roman"/>
                <a:cs typeface="Times New Roman"/>
              </a:rPr>
              <a:t>:</a:t>
            </a: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а) </a:t>
            </a:r>
            <a:r>
              <a:rPr lang="uk-UA" sz="2400" i="1" dirty="0" smtClean="0">
                <a:effectLst/>
                <a:latin typeface="Times New Roman"/>
                <a:ea typeface="Times New Roman"/>
                <a:cs typeface="Times New Roman"/>
              </a:rPr>
              <a:t>учебная 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-  какие профессиональные знания, умения, навыки, формируются, закрепляются и развиваются на уроке;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б) </a:t>
            </a:r>
            <a:r>
              <a:rPr lang="uk-UA" sz="2400" i="1" dirty="0" smtClean="0">
                <a:effectLst/>
                <a:latin typeface="Times New Roman"/>
                <a:ea typeface="Times New Roman"/>
                <a:cs typeface="Times New Roman"/>
              </a:rPr>
              <a:t>развивающая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- какие операции и приемы умственной деятельности усчащихся  развиваются на уроке;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в) </a:t>
            </a:r>
            <a:r>
              <a:rPr lang="uk-UA" sz="2400" i="1" dirty="0" smtClean="0">
                <a:effectLst/>
                <a:latin typeface="Times New Roman"/>
                <a:ea typeface="Times New Roman"/>
                <a:cs typeface="Times New Roman"/>
              </a:rPr>
              <a:t>воспитательная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- какие качества личности учащихся  формируются и развиваются на уроке.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Тип  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урока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____________________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Вид 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урока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92281684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830763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Дидактическое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обеспечение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(с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помощью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которого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осуществляется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процесс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обучения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)__________________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Межпредметные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связи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_________________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</a:rPr>
              <a:t>Методы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</a:rPr>
              <a:t>обучения</a:t>
            </a:r>
            <a:r>
              <a:rPr lang="uk-UA" sz="2400" i="1" dirty="0" smtClean="0">
                <a:solidFill>
                  <a:srgbClr val="FFFFFF"/>
                </a:solidFill>
                <a:latin typeface="Times New Roman"/>
                <a:ea typeface="Times New Roman"/>
              </a:rPr>
              <a:t>__________________________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Формы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организации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учебной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____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Перечень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учебно-производственных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работ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________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Литература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__________________________________</a:t>
            </a:r>
            <a:endParaRPr lang="ru-RU" sz="2400" dirty="0">
              <a:solidFill>
                <a:srgbClr val="FFFFFF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uk-UA" sz="2400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*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Методическая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- 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указывается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только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при 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проведении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открытых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уроков</a:t>
            </a:r>
            <a:r>
              <a:rPr lang="uk-UA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561201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748464" cy="6525344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400" b="1" dirty="0" smtClean="0">
                <a:effectLst/>
                <a:latin typeface="Times New Roman"/>
                <a:ea typeface="Times New Roman"/>
                <a:cs typeface="Times New Roman"/>
              </a:rPr>
              <a:t>Ход урока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400" b="1" u="sng" dirty="0" smtClean="0">
                <a:effectLst/>
                <a:latin typeface="Times New Roman"/>
                <a:ea typeface="Times New Roman"/>
                <a:cs typeface="Times New Roman"/>
              </a:rPr>
              <a:t>І. </a:t>
            </a:r>
            <a:r>
              <a:rPr lang="uk-UA" sz="2400" b="1" u="sng" dirty="0" smtClean="0">
                <a:effectLst/>
                <a:latin typeface="Times New Roman"/>
                <a:ea typeface="Times New Roman"/>
                <a:cs typeface="Times New Roman"/>
              </a:rPr>
              <a:t>Организационная</a:t>
            </a:r>
            <a:r>
              <a:rPr lang="uk-UA" sz="2400" b="1" u="sng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b="1" u="sng" dirty="0" smtClean="0">
                <a:effectLst/>
                <a:latin typeface="Times New Roman"/>
                <a:ea typeface="Times New Roman"/>
                <a:cs typeface="Times New Roman"/>
              </a:rPr>
              <a:t>часть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	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-    проверка наличия учащихся;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-    проверка готовности учащихся  к уроку;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-    инструктаж по охране труда.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fontAlgn="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b="1" u="sng" dirty="0" smtClean="0">
                <a:effectLst/>
                <a:latin typeface="Times New Roman"/>
                <a:ea typeface="Times New Roman"/>
                <a:cs typeface="Times New Roman"/>
              </a:rPr>
              <a:t>ІІ. </a:t>
            </a:r>
            <a:r>
              <a:rPr lang="uk-UA" sz="2400" b="1" u="sng" dirty="0" smtClean="0">
                <a:effectLst/>
                <a:latin typeface="Times New Roman"/>
                <a:ea typeface="Times New Roman"/>
                <a:cs typeface="Times New Roman"/>
              </a:rPr>
              <a:t>Вводный</a:t>
            </a:r>
            <a:r>
              <a:rPr lang="uk-UA" sz="2400" b="1" u="sng" dirty="0" smtClean="0">
                <a:effectLst/>
                <a:latin typeface="Times New Roman"/>
                <a:ea typeface="Times New Roman"/>
                <a:cs typeface="Times New Roman"/>
              </a:rPr>
              <a:t>  </a:t>
            </a:r>
            <a:r>
              <a:rPr lang="uk-UA" sz="2400" b="1" u="sng" dirty="0" smtClean="0">
                <a:effectLst/>
                <a:latin typeface="Times New Roman"/>
                <a:ea typeface="Times New Roman"/>
                <a:cs typeface="Times New Roman"/>
              </a:rPr>
              <a:t>инструктаж</a:t>
            </a:r>
            <a:r>
              <a:rPr lang="uk-UA" sz="2400" b="1" u="sng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0" fontAlgn="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Times New Roman"/>
                <a:cs typeface="Times New Roman"/>
              </a:rPr>
              <a:t>Целевая </a:t>
            </a:r>
            <a:r>
              <a:rPr lang="ru-RU" sz="2400" b="1" i="1" dirty="0" smtClean="0">
                <a:latin typeface="Times New Roman"/>
                <a:ea typeface="Times New Roman"/>
                <a:cs typeface="Times New Roman"/>
              </a:rPr>
              <a:t>установка:</a:t>
            </a:r>
            <a:endParaRPr lang="ru-RU" sz="2400" b="1" i="1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/>
              <a:t>  </a:t>
            </a:r>
            <a:r>
              <a:rPr lang="uk-UA" sz="2400" b="1" i="1" dirty="0">
                <a:latin typeface="Times New Roman"/>
                <a:ea typeface="Times New Roman"/>
                <a:cs typeface="Times New Roman"/>
              </a:rPr>
              <a:t>-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сообщение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темы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программы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урока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;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/>
                <a:ea typeface="Times New Roman"/>
                <a:cs typeface="Times New Roman"/>
              </a:rPr>
              <a:t>   - 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целевая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установка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проведения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урока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;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400" b="1" i="1" dirty="0" smtClean="0">
                <a:effectLst/>
                <a:latin typeface="Times New Roman"/>
                <a:ea typeface="Times New Roman"/>
                <a:cs typeface="Times New Roman"/>
              </a:rPr>
              <a:t> Актуализация знаний: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- проверка опорных ЗУН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, необходимых им для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последующей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работы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на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уроке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-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анализ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дополнение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ответов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подведения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итогов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24175910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5046787"/>
          </a:xfrm>
        </p:spPr>
        <p:txBody>
          <a:bodyPr/>
          <a:lstStyle/>
          <a:p>
            <a:pPr marL="0" fontAlgn="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2400" b="1" i="1" dirty="0" err="1" smtClean="0">
                <a:effectLst/>
                <a:latin typeface="Times New Roman"/>
                <a:ea typeface="Times New Roman"/>
                <a:cs typeface="Times New Roman"/>
              </a:rPr>
              <a:t>Преподавание</a:t>
            </a:r>
            <a:r>
              <a:rPr lang="uk-UA" sz="2400" b="1" i="1" dirty="0" smtClean="0">
                <a:effectLst/>
                <a:latin typeface="Times New Roman"/>
                <a:ea typeface="Times New Roman"/>
                <a:cs typeface="Times New Roman"/>
              </a:rPr>
              <a:t> нового </a:t>
            </a:r>
            <a:r>
              <a:rPr lang="uk-UA" sz="2400" b="1" i="1" dirty="0" err="1" smtClean="0">
                <a:effectLst/>
                <a:latin typeface="Times New Roman"/>
                <a:ea typeface="Times New Roman"/>
                <a:cs typeface="Times New Roman"/>
              </a:rPr>
              <a:t>материала</a:t>
            </a:r>
            <a:r>
              <a:rPr lang="uk-UA" sz="2400" b="1" i="1" dirty="0" smtClean="0">
                <a:effectLst/>
                <a:latin typeface="Times New Roman"/>
                <a:ea typeface="Times New Roman"/>
                <a:cs typeface="Times New Roman"/>
              </a:rPr>
              <a:t> :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</a:pP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-сообщение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новой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информации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инструктивного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характера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-демонстрация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новых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приемов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трудовой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</a:pP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-объяснение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характера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последовательности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работы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на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уроке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 </a:t>
            </a:r>
          </a:p>
          <a:p>
            <a:pPr marL="0" indent="0">
              <a:spcAft>
                <a:spcPts val="0"/>
              </a:spcAft>
            </a:pP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-обсуждение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типичных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ошибок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</a:pP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-сообщение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о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передовом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опыте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по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теме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урока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-опрос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и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пробное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выполнение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ими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новых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приемов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-ответ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мастера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на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вопросы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;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</a:pP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-выдача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заданий для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самостоятельной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работы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объяснение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порядка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их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выполнения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-распределение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 по 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рабочим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местам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</a:pP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-сообщение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о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критериях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оценивания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выполняемых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работ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-подведение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итогов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вводного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  </a:t>
            </a:r>
            <a:r>
              <a:rPr lang="uk-UA" sz="2400" dirty="0" err="1" smtClean="0">
                <a:effectLst/>
                <a:latin typeface="Times New Roman"/>
                <a:ea typeface="Times New Roman"/>
                <a:cs typeface="Times New Roman"/>
              </a:rPr>
              <a:t>инструктажа</a:t>
            </a:r>
            <a:r>
              <a:rPr lang="uk-UA" sz="2400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1800" dirty="0" smtClean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2057878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4758755"/>
          </a:xfrm>
        </p:spPr>
        <p:txBody>
          <a:bodyPr/>
          <a:lstStyle/>
          <a:p>
            <a:pPr marL="87313" indent="-87313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 smtClean="0">
                <a:latin typeface="Times New Roman"/>
                <a:ea typeface="Times New Roman"/>
                <a:cs typeface="Times New Roman"/>
              </a:rPr>
              <a:t>III </a:t>
            </a:r>
            <a:r>
              <a:rPr lang="uk-UA" sz="2400" b="1" dirty="0" err="1" smtClean="0">
                <a:latin typeface="Times New Roman"/>
                <a:ea typeface="Times New Roman"/>
                <a:cs typeface="Times New Roman"/>
              </a:rPr>
              <a:t>Самостоятельная</a:t>
            </a:r>
            <a:r>
              <a:rPr lang="uk-UA" sz="2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b="1" dirty="0" err="1">
                <a:latin typeface="Times New Roman"/>
                <a:ea typeface="Times New Roman"/>
                <a:cs typeface="Times New Roman"/>
              </a:rPr>
              <a:t>работа</a:t>
            </a:r>
            <a:r>
              <a:rPr lang="uk-UA" sz="2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b="1" dirty="0" err="1" smtClean="0"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400" b="1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uk-UA" sz="2400" b="1" dirty="0">
                <a:latin typeface="Times New Roman"/>
                <a:ea typeface="Times New Roman"/>
                <a:cs typeface="Times New Roman"/>
              </a:rPr>
              <a:t>и </a:t>
            </a:r>
            <a:r>
              <a:rPr lang="uk-UA" sz="2400" b="1" dirty="0" err="1">
                <a:latin typeface="Times New Roman"/>
                <a:ea typeface="Times New Roman"/>
                <a:cs typeface="Times New Roman"/>
              </a:rPr>
              <a:t>текущий</a:t>
            </a:r>
            <a:r>
              <a:rPr lang="uk-UA" sz="2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b="1" dirty="0" err="1">
                <a:latin typeface="Times New Roman"/>
                <a:ea typeface="Times New Roman"/>
                <a:cs typeface="Times New Roman"/>
              </a:rPr>
              <a:t>инструктаж</a:t>
            </a:r>
            <a:r>
              <a:rPr lang="uk-UA" sz="2400" b="1" dirty="0">
                <a:latin typeface="Times New Roman"/>
                <a:ea typeface="Times New Roman"/>
                <a:cs typeface="Times New Roman"/>
              </a:rPr>
              <a:t>: </a:t>
            </a:r>
            <a:endParaRPr lang="ru-RU" sz="2400" b="1" dirty="0">
              <a:latin typeface="Times New Roman"/>
              <a:ea typeface="Times New Roman"/>
              <a:cs typeface="Times New Roman"/>
            </a:endParaRPr>
          </a:p>
          <a:p>
            <a:pPr marL="87313" lvl="0" indent="-87313">
              <a:lnSpc>
                <a:spcPct val="115000"/>
              </a:lnSpc>
              <a:spcAft>
                <a:spcPts val="0"/>
              </a:spcAft>
              <a:buFont typeface="Arial"/>
              <a:buChar char="-"/>
              <a:tabLst>
                <a:tab pos="228600" algn="l"/>
              </a:tabLst>
            </a:pPr>
            <a:r>
              <a:rPr lang="uk-UA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latin typeface="Times New Roman"/>
                <a:ea typeface="Times New Roman"/>
                <a:cs typeface="Times New Roman"/>
              </a:rPr>
              <a:t>самостоятельная</a:t>
            </a:r>
            <a:r>
              <a:rPr lang="uk-UA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работа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400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87313" lvl="0" indent="-87313">
              <a:lnSpc>
                <a:spcPct val="115000"/>
              </a:lnSpc>
              <a:spcAft>
                <a:spcPts val="0"/>
              </a:spcAft>
              <a:buFont typeface="Arial"/>
              <a:buChar char="-"/>
              <a:tabLst>
                <a:tab pos="228600" algn="l"/>
              </a:tabLst>
            </a:pP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целевые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обходы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мастера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рабочих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 smtClean="0">
                <a:latin typeface="Times New Roman"/>
                <a:ea typeface="Times New Roman"/>
                <a:cs typeface="Times New Roman"/>
              </a:rPr>
              <a:t>мест</a:t>
            </a:r>
            <a:r>
              <a:rPr lang="uk-UA" sz="2400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87313" lvl="0" indent="-87313">
              <a:lnSpc>
                <a:spcPct val="115000"/>
              </a:lnSpc>
              <a:spcAft>
                <a:spcPts val="0"/>
              </a:spcAft>
              <a:buFont typeface="Arial"/>
              <a:buChar char="-"/>
              <a:tabLst>
                <a:tab pos="228600" algn="l"/>
              </a:tabLst>
            </a:pP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прием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мастером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выполненных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работ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87313" lvl="0" indent="-87313">
              <a:lnSpc>
                <a:spcPct val="115000"/>
              </a:lnSpc>
              <a:spcAft>
                <a:spcPts val="0"/>
              </a:spcAft>
              <a:buFont typeface="Arial"/>
              <a:buChar char="-"/>
              <a:tabLst>
                <a:tab pos="228600" algn="l"/>
              </a:tabLst>
            </a:pP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уборка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рабочих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Times New Roman"/>
                <a:cs typeface="Times New Roman"/>
              </a:rPr>
              <a:t>мест</a:t>
            </a:r>
            <a:r>
              <a:rPr lang="uk-UA" sz="2400" dirty="0">
                <a:latin typeface="Times New Roman"/>
                <a:ea typeface="Times New Roman"/>
                <a:cs typeface="Times New Roman"/>
              </a:rPr>
              <a:t>. </a:t>
            </a: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87313" indent="-87313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 smtClean="0">
                <a:latin typeface="Times New Roman"/>
                <a:ea typeface="Times New Roman"/>
                <a:cs typeface="Times New Roman"/>
              </a:rPr>
              <a:t>IV </a:t>
            </a:r>
            <a:r>
              <a:rPr lang="uk-UA" sz="2400" b="1" dirty="0" err="1" smtClean="0">
                <a:latin typeface="Times New Roman"/>
                <a:ea typeface="Times New Roman"/>
                <a:cs typeface="Times New Roman"/>
              </a:rPr>
              <a:t>Заключительный</a:t>
            </a:r>
            <a:r>
              <a:rPr lang="uk-UA" sz="2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b="1" dirty="0" err="1">
                <a:latin typeface="Times New Roman"/>
                <a:ea typeface="Times New Roman"/>
                <a:cs typeface="Times New Roman"/>
              </a:rPr>
              <a:t>инструктаж</a:t>
            </a:r>
            <a:r>
              <a:rPr lang="uk-UA" sz="2400" b="1" dirty="0">
                <a:latin typeface="Times New Roman"/>
                <a:ea typeface="Times New Roman"/>
                <a:cs typeface="Times New Roman"/>
              </a:rPr>
              <a:t>:</a:t>
            </a:r>
            <a:endParaRPr lang="ru-RU" sz="2400" b="1" dirty="0">
              <a:latin typeface="Times New Roman"/>
              <a:ea typeface="Times New Roman"/>
              <a:cs typeface="Times New Roman"/>
            </a:endParaRPr>
          </a:p>
          <a:p>
            <a:pPr marL="87313" lvl="0" indent="-87313">
              <a:spcAft>
                <a:spcPts val="0"/>
              </a:spcAft>
              <a:buFont typeface="Arial"/>
              <a:buChar char="-"/>
              <a:tabLst>
                <a:tab pos="2286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анализ деятельности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учащихся 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в процессе всего урока;</a:t>
            </a:r>
          </a:p>
          <a:p>
            <a:pPr marL="87313" lvl="0" indent="-87313">
              <a:spcAft>
                <a:spcPts val="0"/>
              </a:spcAft>
              <a:buFont typeface="Arial"/>
              <a:buChar char="-"/>
              <a:tabLst>
                <a:tab pos="2286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оценка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работы,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ее объективное обоснование; </a:t>
            </a:r>
          </a:p>
          <a:p>
            <a:pPr marL="87313" lvl="0" indent="-87313">
              <a:spcAft>
                <a:spcPts val="0"/>
              </a:spcAft>
              <a:buFont typeface="Arial"/>
              <a:buChar char="-"/>
              <a:tabLst>
                <a:tab pos="2286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анализ причин ошибок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средства их устранения;</a:t>
            </a:r>
          </a:p>
          <a:p>
            <a:pPr marL="87313" lvl="0" indent="-87313">
              <a:spcAft>
                <a:spcPts val="0"/>
              </a:spcAft>
              <a:buFont typeface="Arial"/>
              <a:buChar char="-"/>
              <a:tabLst>
                <a:tab pos="2286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выдача домашнего задания.</a:t>
            </a:r>
          </a:p>
          <a:p>
            <a:pPr marL="87313" indent="-87313"/>
            <a:endParaRPr lang="ru-RU" sz="2400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6015145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60648"/>
            <a:ext cx="8153400" cy="1512168"/>
          </a:xfrm>
        </p:spPr>
        <p:txBody>
          <a:bodyPr/>
          <a:lstStyle/>
          <a:p>
            <a:pPr marL="342900" lvl="0" indent="-342900" algn="l">
              <a:spcBef>
                <a:spcPct val="20000"/>
              </a:spcBef>
            </a:pPr>
            <a:r>
              <a:rPr lang="ru-RU" sz="2400" u="sng" dirty="0" smtClean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2400" u="sng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400" u="sng" dirty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2400" u="sng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400" u="sng" dirty="0" smtClean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2400" u="sng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400" u="sng" dirty="0" smtClean="0">
                <a:solidFill>
                  <a:schemeClr val="tx1"/>
                </a:solidFill>
                <a:latin typeface="Times New Roman"/>
                <a:ea typeface="Times New Roman"/>
              </a:rPr>
              <a:t>Постановка цели урока</a:t>
            </a:r>
            <a:br>
              <a:rPr lang="ru-RU" sz="2400" u="sng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400" b="0" i="0" dirty="0" smtClean="0">
                <a:solidFill>
                  <a:schemeClr val="tx1"/>
                </a:solidFill>
                <a:ea typeface="+mn-ea"/>
                <a:cs typeface="Arial"/>
              </a:rPr>
              <a:t>Цели </a:t>
            </a:r>
            <a:r>
              <a:rPr lang="ru-RU" sz="2400" b="0" i="0" dirty="0">
                <a:solidFill>
                  <a:schemeClr val="tx1"/>
                </a:solidFill>
                <a:ea typeface="+mn-ea"/>
                <a:cs typeface="Arial"/>
              </a:rPr>
              <a:t>обучения условно разделяют на три группы (триединая дидактическая цель</a:t>
            </a:r>
            <a:r>
              <a:rPr lang="ru-RU" sz="2400" b="0" i="0" dirty="0" smtClean="0">
                <a:solidFill>
                  <a:schemeClr val="tx1"/>
                </a:solidFill>
                <a:ea typeface="+mn-ea"/>
                <a:cs typeface="Arial"/>
              </a:rPr>
              <a:t>):</a:t>
            </a:r>
            <a:r>
              <a:rPr lang="ru-RU" sz="2400" b="0" i="0" dirty="0">
                <a:solidFill>
                  <a:schemeClr val="tx1"/>
                </a:solidFill>
                <a:ea typeface="+mn-ea"/>
                <a:cs typeface="Arial"/>
              </a:rPr>
              <a:t/>
            </a:r>
            <a:br>
              <a:rPr lang="ru-RU" sz="2400" b="0" i="0" dirty="0">
                <a:solidFill>
                  <a:schemeClr val="tx1"/>
                </a:solidFill>
                <a:ea typeface="+mn-ea"/>
                <a:cs typeface="Arial"/>
              </a:rPr>
            </a:br>
            <a:r>
              <a:rPr lang="ru-RU" sz="2400" b="0" i="0" dirty="0" smtClean="0">
                <a:solidFill>
                  <a:schemeClr val="tx1"/>
                </a:solidFill>
                <a:ea typeface="+mn-ea"/>
                <a:cs typeface="Arial"/>
              </a:rPr>
              <a:t> </a:t>
            </a:r>
            <a:r>
              <a:rPr lang="ru-RU" sz="2400" b="0" i="0" dirty="0">
                <a:solidFill>
                  <a:schemeClr val="tx1"/>
                </a:solidFill>
                <a:ea typeface="+mn-ea"/>
                <a:cs typeface="Arial"/>
              </a:rPr>
              <a:t/>
            </a:r>
            <a:br>
              <a:rPr lang="ru-RU" sz="2400" b="0" i="0" dirty="0">
                <a:solidFill>
                  <a:schemeClr val="tx1"/>
                </a:solidFill>
                <a:ea typeface="+mn-ea"/>
                <a:cs typeface="Arial"/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invGray">
          <a:xfrm>
            <a:off x="526600" y="1919514"/>
            <a:ext cx="6086475" cy="4495800"/>
          </a:xfrm>
          <a:prstGeom prst="rightArrow">
            <a:avLst>
              <a:gd name="adj1" fmla="val 79306"/>
              <a:gd name="adj2" fmla="val 33532"/>
            </a:avLst>
          </a:prstGeom>
          <a:gradFill rotWithShape="1">
            <a:gsLst>
              <a:gs pos="0">
                <a:srgbClr val="003CB4"/>
              </a:gs>
              <a:gs pos="100000">
                <a:srgbClr val="6C93E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blackWhite">
          <a:xfrm>
            <a:off x="827584" y="2390485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sz="2400" b="1" kern="0">
                <a:latin typeface="Arial"/>
                <a:ea typeface="+mj-ea"/>
                <a:cs typeface="Arial"/>
              </a:rPr>
              <a:t>образовательные </a:t>
            </a:r>
            <a:endParaRPr lang="ru-RU" sz="2400" b="1" kern="0" smtClean="0">
              <a:latin typeface="Arial"/>
              <a:ea typeface="+mj-ea"/>
              <a:cs typeface="Arial"/>
            </a:endParaRPr>
          </a:p>
          <a:p>
            <a:pPr algn="ctr" eaLnBrk="0" hangingPunct="0"/>
            <a:r>
              <a:rPr lang="ru-RU" sz="2400" b="1" kern="0" smtClean="0">
                <a:latin typeface="Arial"/>
                <a:ea typeface="+mj-ea"/>
                <a:cs typeface="Arial"/>
              </a:rPr>
              <a:t>(обучающие)</a:t>
            </a:r>
            <a:endParaRPr lang="en-US" b="1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blackWhite">
          <a:xfrm>
            <a:off x="852803" y="35433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99D5F"/>
              </a:gs>
              <a:gs pos="100000">
                <a:srgbClr val="699D5F">
                  <a:gamma/>
                  <a:shade val="46275"/>
                  <a:invGamma/>
                </a:srgb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sz="2400" b="1" kern="0" smtClean="0">
                <a:solidFill>
                  <a:srgbClr val="FFFFFF"/>
                </a:solidFill>
                <a:latin typeface="Arial"/>
                <a:ea typeface="+mj-ea"/>
                <a:cs typeface="Arial"/>
              </a:rPr>
              <a:t>развивающие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blackWhite">
          <a:xfrm>
            <a:off x="827584" y="4716569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sz="2400" b="1" kern="0" smtClean="0">
                <a:solidFill>
                  <a:srgbClr val="FFFFFF"/>
                </a:solidFill>
                <a:latin typeface="Arial"/>
                <a:ea typeface="+mj-ea"/>
                <a:cs typeface="Arial"/>
              </a:rPr>
              <a:t>воспитательные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45063" name="AutoShape 7"/>
          <p:cNvSpPr>
            <a:spLocks noChangeArrowheads="1"/>
          </p:cNvSpPr>
          <p:nvPr/>
        </p:nvSpPr>
        <p:spPr bwMode="auto">
          <a:xfrm>
            <a:off x="5943600" y="2895600"/>
            <a:ext cx="2514600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 sz="3200">
              <a:solidFill>
                <a:srgbClr val="FFE10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26" name="Picture 2" descr="C:\Users\Татьяна\Desktop\20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81623">
            <a:off x="4740551" y="125372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18170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Примерный перечень</a:t>
            </a:r>
            <a:b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</a:br>
            <a: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i="1">
                <a:solidFill>
                  <a:srgbClr val="FFFF00"/>
                </a:solidFill>
                <a:effectLst/>
                <a:latin typeface="Times New Roman"/>
                <a:ea typeface="Times New Roman"/>
                <a:cs typeface="Times New Roman"/>
              </a:rPr>
              <a:t>обучающих</a:t>
            </a:r>
            <a: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 целей урока производственного обучения</a:t>
            </a:r>
            <a:endParaRPr lang="en-US"/>
          </a:p>
        </p:txBody>
      </p:sp>
      <p:grpSp>
        <p:nvGrpSpPr>
          <p:cNvPr id="271383" name="Group 23"/>
          <p:cNvGrpSpPr>
            <a:grpSpLocks/>
          </p:cNvGrpSpPr>
          <p:nvPr/>
        </p:nvGrpSpPr>
        <p:grpSpPr bwMode="auto">
          <a:xfrm>
            <a:off x="899027" y="1556489"/>
            <a:ext cx="7488833" cy="1368152"/>
            <a:chOff x="1344" y="1392"/>
            <a:chExt cx="3072" cy="288"/>
          </a:xfrm>
        </p:grpSpPr>
        <p:sp>
          <p:nvSpPr>
            <p:cNvPr id="271373" name="Rectangle 13"/>
            <p:cNvSpPr>
              <a:spLocks noChangeArrowheads="1"/>
            </p:cNvSpPr>
            <p:nvPr/>
          </p:nvSpPr>
          <p:spPr bwMode="gray">
            <a:xfrm>
              <a:off x="1680" y="1392"/>
              <a:ext cx="2736" cy="288"/>
            </a:xfrm>
            <a:prstGeom prst="rect">
              <a:avLst/>
            </a:prstGeom>
            <a:gradFill rotWithShape="1">
              <a:gsLst>
                <a:gs pos="0">
                  <a:srgbClr val="68D8F2">
                    <a:gamma/>
                    <a:tint val="36471"/>
                    <a:invGamma/>
                  </a:srgbClr>
                </a:gs>
                <a:gs pos="100000">
                  <a:srgbClr val="68D8F2"/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68D8F2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ru-RU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71374" name="Rectangle 14"/>
            <p:cNvSpPr>
              <a:spLocks noChangeArrowheads="1"/>
            </p:cNvSpPr>
            <p:nvPr/>
          </p:nvSpPr>
          <p:spPr bwMode="gray">
            <a:xfrm>
              <a:off x="1344" y="1392"/>
              <a:ext cx="384" cy="288"/>
            </a:xfrm>
            <a:prstGeom prst="rect">
              <a:avLst/>
            </a:prstGeom>
            <a:gradFill rotWithShape="1">
              <a:gsLst>
                <a:gs pos="0">
                  <a:srgbClr val="4D98E3">
                    <a:gamma/>
                    <a:shade val="51373"/>
                    <a:invGamma/>
                  </a:srgbClr>
                </a:gs>
                <a:gs pos="50000">
                  <a:srgbClr val="4D98E3"/>
                </a:gs>
                <a:gs pos="100000">
                  <a:srgbClr val="4D98E3">
                    <a:gamma/>
                    <a:shade val="51373"/>
                    <a:invGamma/>
                  </a:srgbClr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4D98E3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FFFFFF"/>
                  </a:solidFill>
                  <a:latin typeface="Arial" pitchFamily="34" charset="0"/>
                </a:rPr>
                <a:t>1</a:t>
              </a:r>
            </a:p>
          </p:txBody>
        </p:sp>
      </p:grpSp>
      <p:grpSp>
        <p:nvGrpSpPr>
          <p:cNvPr id="271384" name="Group 24"/>
          <p:cNvGrpSpPr>
            <a:grpSpLocks/>
          </p:cNvGrpSpPr>
          <p:nvPr/>
        </p:nvGrpSpPr>
        <p:grpSpPr bwMode="auto">
          <a:xfrm>
            <a:off x="971599" y="3212975"/>
            <a:ext cx="7394272" cy="1115003"/>
            <a:chOff x="1344" y="1872"/>
            <a:chExt cx="3072" cy="288"/>
          </a:xfrm>
        </p:grpSpPr>
        <p:sp>
          <p:nvSpPr>
            <p:cNvPr id="271375" name="Rectangle 15"/>
            <p:cNvSpPr>
              <a:spLocks noChangeArrowheads="1"/>
            </p:cNvSpPr>
            <p:nvPr/>
          </p:nvSpPr>
          <p:spPr bwMode="gray">
            <a:xfrm>
              <a:off x="1680" y="1872"/>
              <a:ext cx="2736" cy="288"/>
            </a:xfrm>
            <a:prstGeom prst="rect">
              <a:avLst/>
            </a:prstGeom>
            <a:gradFill rotWithShape="1">
              <a:gsLst>
                <a:gs pos="0">
                  <a:srgbClr val="9EB0FE">
                    <a:gamma/>
                    <a:tint val="36471"/>
                    <a:invGamma/>
                  </a:srgbClr>
                </a:gs>
                <a:gs pos="100000">
                  <a:srgbClr val="9EB0FE"/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9EB0FE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ru-RU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71376" name="Rectangle 16"/>
            <p:cNvSpPr>
              <a:spLocks noChangeArrowheads="1"/>
            </p:cNvSpPr>
            <p:nvPr/>
          </p:nvSpPr>
          <p:spPr bwMode="gray">
            <a:xfrm>
              <a:off x="1344" y="1872"/>
              <a:ext cx="384" cy="288"/>
            </a:xfrm>
            <a:prstGeom prst="rect">
              <a:avLst/>
            </a:prstGeom>
            <a:gradFill rotWithShape="1">
              <a:gsLst>
                <a:gs pos="0">
                  <a:srgbClr val="A971ED">
                    <a:gamma/>
                    <a:shade val="51373"/>
                    <a:invGamma/>
                  </a:srgbClr>
                </a:gs>
                <a:gs pos="50000">
                  <a:srgbClr val="A971ED"/>
                </a:gs>
                <a:gs pos="100000">
                  <a:srgbClr val="A971ED">
                    <a:gamma/>
                    <a:shade val="51373"/>
                    <a:invGamma/>
                  </a:srgbClr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A971ED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b="1">
                  <a:solidFill>
                    <a:srgbClr val="FFFFFF"/>
                  </a:solidFill>
                  <a:latin typeface="Arial" pitchFamily="34" charset="0"/>
                </a:rPr>
                <a:t>2</a:t>
              </a:r>
            </a:p>
          </p:txBody>
        </p:sp>
      </p:grpSp>
      <p:grpSp>
        <p:nvGrpSpPr>
          <p:cNvPr id="271385" name="Group 25"/>
          <p:cNvGrpSpPr>
            <a:grpSpLocks/>
          </p:cNvGrpSpPr>
          <p:nvPr/>
        </p:nvGrpSpPr>
        <p:grpSpPr bwMode="auto">
          <a:xfrm>
            <a:off x="971599" y="4869160"/>
            <a:ext cx="7651015" cy="1306375"/>
            <a:chOff x="1344" y="1392"/>
            <a:chExt cx="3072" cy="288"/>
          </a:xfrm>
        </p:grpSpPr>
        <p:sp>
          <p:nvSpPr>
            <p:cNvPr id="271386" name="Rectangle 26"/>
            <p:cNvSpPr>
              <a:spLocks noChangeArrowheads="1"/>
            </p:cNvSpPr>
            <p:nvPr/>
          </p:nvSpPr>
          <p:spPr bwMode="gray">
            <a:xfrm>
              <a:off x="1680" y="1392"/>
              <a:ext cx="2736" cy="288"/>
            </a:xfrm>
            <a:prstGeom prst="rect">
              <a:avLst/>
            </a:prstGeom>
            <a:gradFill rotWithShape="1">
              <a:gsLst>
                <a:gs pos="0">
                  <a:srgbClr val="68D8F2">
                    <a:gamma/>
                    <a:tint val="36471"/>
                    <a:invGamma/>
                  </a:srgbClr>
                </a:gs>
                <a:gs pos="100000">
                  <a:srgbClr val="68D8F2"/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68D8F2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ru-RU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71387" name="Rectangle 27"/>
            <p:cNvSpPr>
              <a:spLocks noChangeArrowheads="1"/>
            </p:cNvSpPr>
            <p:nvPr/>
          </p:nvSpPr>
          <p:spPr bwMode="gray">
            <a:xfrm>
              <a:off x="1344" y="1392"/>
              <a:ext cx="384" cy="288"/>
            </a:xfrm>
            <a:prstGeom prst="rect">
              <a:avLst/>
            </a:prstGeom>
            <a:gradFill rotWithShape="1">
              <a:gsLst>
                <a:gs pos="0">
                  <a:srgbClr val="4D98E3">
                    <a:gamma/>
                    <a:shade val="51373"/>
                    <a:invGamma/>
                  </a:srgbClr>
                </a:gs>
                <a:gs pos="50000">
                  <a:srgbClr val="4D98E3"/>
                </a:gs>
                <a:gs pos="100000">
                  <a:srgbClr val="4D98E3">
                    <a:gamma/>
                    <a:shade val="51373"/>
                    <a:invGamma/>
                  </a:srgbClr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4D98E3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FFFFFF"/>
                  </a:solidFill>
                  <a:latin typeface="Arial" pitchFamily="34" charset="0"/>
                </a:rPr>
                <a:t>3</a:t>
              </a:r>
            </a:p>
          </p:txBody>
        </p:sp>
      </p:grpSp>
      <p:sp>
        <p:nvSpPr>
          <p:cNvPr id="271398" name="Rectangle 38"/>
          <p:cNvSpPr>
            <a:spLocks noChangeArrowheads="1"/>
          </p:cNvSpPr>
          <p:nvPr/>
        </p:nvSpPr>
        <p:spPr bwMode="auto">
          <a:xfrm>
            <a:off x="1927976" y="1703285"/>
            <a:ext cx="4879224" cy="94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обучить трудовым действиям и приемам</a:t>
            </a:r>
            <a:r>
              <a:rPr lang="ru-RU" sz="2400" b="1" smtClean="0">
                <a:solidFill>
                  <a:srgbClr val="000000"/>
                </a:solidFill>
                <a:latin typeface="Arial" pitchFamily="34" charset="0"/>
              </a:rPr>
              <a:t>… </a:t>
            </a:r>
            <a:endParaRPr lang="ru-RU" sz="24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1399" name="Rectangle 39"/>
          <p:cNvSpPr>
            <a:spLocks noChangeArrowheads="1"/>
          </p:cNvSpPr>
          <p:nvPr/>
        </p:nvSpPr>
        <p:spPr bwMode="auto">
          <a:xfrm>
            <a:off x="1958266" y="3087212"/>
            <a:ext cx="63007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сформировать профессиональные навыки</a:t>
            </a:r>
            <a:endParaRPr lang="en-US" sz="24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1401" name="Rectangle 41"/>
          <p:cNvSpPr>
            <a:spLocks noChangeArrowheads="1"/>
          </p:cNvSpPr>
          <p:nvPr/>
        </p:nvSpPr>
        <p:spPr bwMode="auto">
          <a:xfrm>
            <a:off x="2065171" y="4737517"/>
            <a:ext cx="63007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сформировать умения: подготавливать к работе оборудование, инструменты</a:t>
            </a:r>
          </a:p>
          <a:p>
            <a:pPr lvl="0" eaLnBrk="0" hangingPunct="0"/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 пользоваться технологической документацией</a:t>
            </a:r>
            <a:endParaRPr lang="en-US" sz="2400" b="1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99323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202" y="2961467"/>
            <a:ext cx="5857745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32656"/>
            <a:ext cx="76683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Профессиональная компетентность педагога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включает компетенции: 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1547664" y="1844824"/>
            <a:ext cx="5793283" cy="914400"/>
          </a:xfrm>
          <a:prstGeom prst="roundRect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методическую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4279135"/>
            <a:ext cx="5793282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5373216"/>
            <a:ext cx="5793282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43085" y="3099362"/>
            <a:ext cx="54024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технологическую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07221" y="4388742"/>
            <a:ext cx="58721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коммуникативную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43085" y="5482823"/>
            <a:ext cx="46618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рефлексивную</a:t>
            </a:r>
          </a:p>
        </p:txBody>
      </p:sp>
    </p:spTree>
    <p:extLst>
      <p:ext uri="{BB962C8B-B14F-4D97-AF65-F5344CB8AC3E}">
        <p14:creationId xmlns:p14="http://schemas.microsoft.com/office/powerpoint/2010/main" val="278640691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Примерный перечень</a:t>
            </a:r>
            <a:b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</a:br>
            <a: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развивающих  целей урока производственного обучения</a:t>
            </a:r>
            <a:endParaRPr lang="en-US"/>
          </a:p>
        </p:txBody>
      </p:sp>
      <p:grpSp>
        <p:nvGrpSpPr>
          <p:cNvPr id="271383" name="Group 23"/>
          <p:cNvGrpSpPr>
            <a:grpSpLocks/>
          </p:cNvGrpSpPr>
          <p:nvPr/>
        </p:nvGrpSpPr>
        <p:grpSpPr bwMode="auto">
          <a:xfrm>
            <a:off x="899027" y="1556489"/>
            <a:ext cx="7488833" cy="1368152"/>
            <a:chOff x="1344" y="1392"/>
            <a:chExt cx="3072" cy="288"/>
          </a:xfrm>
        </p:grpSpPr>
        <p:sp>
          <p:nvSpPr>
            <p:cNvPr id="271373" name="Rectangle 13"/>
            <p:cNvSpPr>
              <a:spLocks noChangeArrowheads="1"/>
            </p:cNvSpPr>
            <p:nvPr/>
          </p:nvSpPr>
          <p:spPr bwMode="gray">
            <a:xfrm>
              <a:off x="1680" y="1392"/>
              <a:ext cx="2736" cy="288"/>
            </a:xfrm>
            <a:prstGeom prst="rect">
              <a:avLst/>
            </a:prstGeom>
            <a:gradFill rotWithShape="1">
              <a:gsLst>
                <a:gs pos="0">
                  <a:srgbClr val="68D8F2">
                    <a:gamma/>
                    <a:tint val="36471"/>
                    <a:invGamma/>
                  </a:srgbClr>
                </a:gs>
                <a:gs pos="100000">
                  <a:srgbClr val="68D8F2"/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68D8F2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ru-RU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71374" name="Rectangle 14"/>
            <p:cNvSpPr>
              <a:spLocks noChangeArrowheads="1"/>
            </p:cNvSpPr>
            <p:nvPr/>
          </p:nvSpPr>
          <p:spPr bwMode="gray">
            <a:xfrm>
              <a:off x="1344" y="1392"/>
              <a:ext cx="384" cy="288"/>
            </a:xfrm>
            <a:prstGeom prst="rect">
              <a:avLst/>
            </a:prstGeom>
            <a:gradFill rotWithShape="1">
              <a:gsLst>
                <a:gs pos="0">
                  <a:srgbClr val="4D98E3">
                    <a:gamma/>
                    <a:shade val="51373"/>
                    <a:invGamma/>
                  </a:srgbClr>
                </a:gs>
                <a:gs pos="50000">
                  <a:srgbClr val="4D98E3"/>
                </a:gs>
                <a:gs pos="100000">
                  <a:srgbClr val="4D98E3">
                    <a:gamma/>
                    <a:shade val="51373"/>
                    <a:invGamma/>
                  </a:srgbClr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4D98E3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FFFFFF"/>
                  </a:solidFill>
                  <a:latin typeface="Arial" pitchFamily="34" charset="0"/>
                </a:rPr>
                <a:t>1</a:t>
              </a:r>
            </a:p>
          </p:txBody>
        </p:sp>
      </p:grpSp>
      <p:grpSp>
        <p:nvGrpSpPr>
          <p:cNvPr id="271384" name="Group 24"/>
          <p:cNvGrpSpPr>
            <a:grpSpLocks/>
          </p:cNvGrpSpPr>
          <p:nvPr/>
        </p:nvGrpSpPr>
        <p:grpSpPr bwMode="auto">
          <a:xfrm>
            <a:off x="971599" y="3212975"/>
            <a:ext cx="7394272" cy="1115003"/>
            <a:chOff x="1344" y="1872"/>
            <a:chExt cx="3072" cy="288"/>
          </a:xfrm>
        </p:grpSpPr>
        <p:sp>
          <p:nvSpPr>
            <p:cNvPr id="271375" name="Rectangle 15"/>
            <p:cNvSpPr>
              <a:spLocks noChangeArrowheads="1"/>
            </p:cNvSpPr>
            <p:nvPr/>
          </p:nvSpPr>
          <p:spPr bwMode="gray">
            <a:xfrm>
              <a:off x="1680" y="1872"/>
              <a:ext cx="2736" cy="288"/>
            </a:xfrm>
            <a:prstGeom prst="rect">
              <a:avLst/>
            </a:prstGeom>
            <a:gradFill rotWithShape="1">
              <a:gsLst>
                <a:gs pos="0">
                  <a:srgbClr val="9EB0FE">
                    <a:gamma/>
                    <a:tint val="36471"/>
                    <a:invGamma/>
                  </a:srgbClr>
                </a:gs>
                <a:gs pos="100000">
                  <a:srgbClr val="9EB0FE"/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9EB0FE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ru-RU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71376" name="Rectangle 16"/>
            <p:cNvSpPr>
              <a:spLocks noChangeArrowheads="1"/>
            </p:cNvSpPr>
            <p:nvPr/>
          </p:nvSpPr>
          <p:spPr bwMode="gray">
            <a:xfrm>
              <a:off x="1344" y="1872"/>
              <a:ext cx="384" cy="288"/>
            </a:xfrm>
            <a:prstGeom prst="rect">
              <a:avLst/>
            </a:prstGeom>
            <a:gradFill rotWithShape="1">
              <a:gsLst>
                <a:gs pos="0">
                  <a:srgbClr val="A971ED">
                    <a:gamma/>
                    <a:shade val="51373"/>
                    <a:invGamma/>
                  </a:srgbClr>
                </a:gs>
                <a:gs pos="50000">
                  <a:srgbClr val="A971ED"/>
                </a:gs>
                <a:gs pos="100000">
                  <a:srgbClr val="A971ED">
                    <a:gamma/>
                    <a:shade val="51373"/>
                    <a:invGamma/>
                  </a:srgbClr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A971ED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b="1">
                  <a:solidFill>
                    <a:srgbClr val="FFFFFF"/>
                  </a:solidFill>
                  <a:latin typeface="Arial" pitchFamily="34" charset="0"/>
                </a:rPr>
                <a:t>2</a:t>
              </a:r>
            </a:p>
          </p:txBody>
        </p:sp>
      </p:grpSp>
      <p:grpSp>
        <p:nvGrpSpPr>
          <p:cNvPr id="271385" name="Group 25"/>
          <p:cNvGrpSpPr>
            <a:grpSpLocks/>
          </p:cNvGrpSpPr>
          <p:nvPr/>
        </p:nvGrpSpPr>
        <p:grpSpPr bwMode="auto">
          <a:xfrm>
            <a:off x="971599" y="4869160"/>
            <a:ext cx="7651015" cy="1306375"/>
            <a:chOff x="1344" y="1392"/>
            <a:chExt cx="3072" cy="288"/>
          </a:xfrm>
        </p:grpSpPr>
        <p:sp>
          <p:nvSpPr>
            <p:cNvPr id="271386" name="Rectangle 26"/>
            <p:cNvSpPr>
              <a:spLocks noChangeArrowheads="1"/>
            </p:cNvSpPr>
            <p:nvPr/>
          </p:nvSpPr>
          <p:spPr bwMode="gray">
            <a:xfrm>
              <a:off x="1680" y="1392"/>
              <a:ext cx="2736" cy="288"/>
            </a:xfrm>
            <a:prstGeom prst="rect">
              <a:avLst/>
            </a:prstGeom>
            <a:gradFill rotWithShape="1">
              <a:gsLst>
                <a:gs pos="0">
                  <a:srgbClr val="68D8F2">
                    <a:gamma/>
                    <a:tint val="36471"/>
                    <a:invGamma/>
                  </a:srgbClr>
                </a:gs>
                <a:gs pos="100000">
                  <a:srgbClr val="68D8F2"/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68D8F2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ru-RU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71387" name="Rectangle 27"/>
            <p:cNvSpPr>
              <a:spLocks noChangeArrowheads="1"/>
            </p:cNvSpPr>
            <p:nvPr/>
          </p:nvSpPr>
          <p:spPr bwMode="gray">
            <a:xfrm>
              <a:off x="1344" y="1392"/>
              <a:ext cx="384" cy="288"/>
            </a:xfrm>
            <a:prstGeom prst="rect">
              <a:avLst/>
            </a:prstGeom>
            <a:gradFill rotWithShape="1">
              <a:gsLst>
                <a:gs pos="0">
                  <a:srgbClr val="4D98E3">
                    <a:gamma/>
                    <a:shade val="51373"/>
                    <a:invGamma/>
                  </a:srgbClr>
                </a:gs>
                <a:gs pos="50000">
                  <a:srgbClr val="4D98E3"/>
                </a:gs>
                <a:gs pos="100000">
                  <a:srgbClr val="4D98E3">
                    <a:gamma/>
                    <a:shade val="51373"/>
                    <a:invGamma/>
                  </a:srgbClr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4D98E3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FFFFFF"/>
                  </a:solidFill>
                  <a:latin typeface="Arial" pitchFamily="34" charset="0"/>
                </a:rPr>
                <a:t>3</a:t>
              </a:r>
            </a:p>
          </p:txBody>
        </p:sp>
      </p:grpSp>
      <p:sp>
        <p:nvSpPr>
          <p:cNvPr id="271398" name="Rectangle 38"/>
          <p:cNvSpPr>
            <a:spLocks noChangeArrowheads="1"/>
          </p:cNvSpPr>
          <p:nvPr/>
        </p:nvSpPr>
        <p:spPr bwMode="auto">
          <a:xfrm>
            <a:off x="1927976" y="1703285"/>
            <a:ext cx="487922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формировать и развивать умения анализировать</a:t>
            </a:r>
            <a:endParaRPr lang="en-US" sz="24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1399" name="Rectangle 39"/>
          <p:cNvSpPr>
            <a:spLocks noChangeArrowheads="1"/>
          </p:cNvSpPr>
          <p:nvPr/>
        </p:nvSpPr>
        <p:spPr bwMode="auto">
          <a:xfrm>
            <a:off x="1958266" y="3087212"/>
            <a:ext cx="6300700" cy="94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</a:rPr>
              <a:t>рационально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</a:rPr>
              <a:t>организовывать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</a:rPr>
              <a:t>и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</a:rPr>
              <a:t>планировать свой труд</a:t>
            </a:r>
            <a:endParaRPr lang="en-US" sz="2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1401" name="Rectangle 41"/>
          <p:cNvSpPr>
            <a:spLocks noChangeArrowheads="1"/>
          </p:cNvSpPr>
          <p:nvPr/>
        </p:nvSpPr>
        <p:spPr bwMode="auto">
          <a:xfrm>
            <a:off x="2065171" y="5038293"/>
            <a:ext cx="6300700" cy="94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развивать технологическое мышление и профессиональную интуицию</a:t>
            </a:r>
            <a:r>
              <a:rPr lang="ru-RU" sz="2000" b="1">
                <a:solidFill>
                  <a:srgbClr val="000000"/>
                </a:solidFill>
                <a:latin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212003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Примерный перечень</a:t>
            </a:r>
            <a:b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</a:br>
            <a:r>
              <a:rPr kumimoji="0" lang="ru-RU" sz="2400" b="1" i="1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воспитательных   целей урока производственного обучения</a:t>
            </a:r>
            <a:endParaRPr lang="en-US"/>
          </a:p>
        </p:txBody>
      </p:sp>
      <p:grpSp>
        <p:nvGrpSpPr>
          <p:cNvPr id="271383" name="Group 23"/>
          <p:cNvGrpSpPr>
            <a:grpSpLocks/>
          </p:cNvGrpSpPr>
          <p:nvPr/>
        </p:nvGrpSpPr>
        <p:grpSpPr bwMode="auto">
          <a:xfrm>
            <a:off x="899027" y="1484784"/>
            <a:ext cx="7488833" cy="1368152"/>
            <a:chOff x="1344" y="1392"/>
            <a:chExt cx="3072" cy="288"/>
          </a:xfrm>
        </p:grpSpPr>
        <p:sp>
          <p:nvSpPr>
            <p:cNvPr id="271373" name="Rectangle 13"/>
            <p:cNvSpPr>
              <a:spLocks noChangeArrowheads="1"/>
            </p:cNvSpPr>
            <p:nvPr/>
          </p:nvSpPr>
          <p:spPr bwMode="gray">
            <a:xfrm>
              <a:off x="1680" y="1392"/>
              <a:ext cx="2736" cy="288"/>
            </a:xfrm>
            <a:prstGeom prst="rect">
              <a:avLst/>
            </a:prstGeom>
            <a:gradFill rotWithShape="1">
              <a:gsLst>
                <a:gs pos="0">
                  <a:srgbClr val="68D8F2">
                    <a:gamma/>
                    <a:tint val="36471"/>
                    <a:invGamma/>
                  </a:srgbClr>
                </a:gs>
                <a:gs pos="100000">
                  <a:srgbClr val="68D8F2"/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68D8F2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ru-RU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71374" name="Rectangle 14"/>
            <p:cNvSpPr>
              <a:spLocks noChangeArrowheads="1"/>
            </p:cNvSpPr>
            <p:nvPr/>
          </p:nvSpPr>
          <p:spPr bwMode="gray">
            <a:xfrm>
              <a:off x="1344" y="1392"/>
              <a:ext cx="384" cy="288"/>
            </a:xfrm>
            <a:prstGeom prst="rect">
              <a:avLst/>
            </a:prstGeom>
            <a:gradFill rotWithShape="1">
              <a:gsLst>
                <a:gs pos="0">
                  <a:srgbClr val="4D98E3">
                    <a:gamma/>
                    <a:shade val="51373"/>
                    <a:invGamma/>
                  </a:srgbClr>
                </a:gs>
                <a:gs pos="50000">
                  <a:srgbClr val="4D98E3"/>
                </a:gs>
                <a:gs pos="100000">
                  <a:srgbClr val="4D98E3">
                    <a:gamma/>
                    <a:shade val="51373"/>
                    <a:invGamma/>
                  </a:srgbClr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4D98E3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FFFFFF"/>
                  </a:solidFill>
                  <a:latin typeface="Arial" pitchFamily="34" charset="0"/>
                </a:rPr>
                <a:t>1</a:t>
              </a:r>
            </a:p>
          </p:txBody>
        </p:sp>
      </p:grpSp>
      <p:grpSp>
        <p:nvGrpSpPr>
          <p:cNvPr id="271384" name="Group 24"/>
          <p:cNvGrpSpPr>
            <a:grpSpLocks/>
          </p:cNvGrpSpPr>
          <p:nvPr/>
        </p:nvGrpSpPr>
        <p:grpSpPr bwMode="auto">
          <a:xfrm>
            <a:off x="852568" y="3240830"/>
            <a:ext cx="7683388" cy="1115003"/>
            <a:chOff x="1344" y="1872"/>
            <a:chExt cx="3072" cy="288"/>
          </a:xfrm>
        </p:grpSpPr>
        <p:sp>
          <p:nvSpPr>
            <p:cNvPr id="271375" name="Rectangle 15"/>
            <p:cNvSpPr>
              <a:spLocks noChangeArrowheads="1"/>
            </p:cNvSpPr>
            <p:nvPr/>
          </p:nvSpPr>
          <p:spPr bwMode="gray">
            <a:xfrm>
              <a:off x="1680" y="1872"/>
              <a:ext cx="2736" cy="288"/>
            </a:xfrm>
            <a:prstGeom prst="rect">
              <a:avLst/>
            </a:prstGeom>
            <a:gradFill rotWithShape="1">
              <a:gsLst>
                <a:gs pos="0">
                  <a:srgbClr val="9EB0FE">
                    <a:gamma/>
                    <a:tint val="36471"/>
                    <a:invGamma/>
                  </a:srgbClr>
                </a:gs>
                <a:gs pos="100000">
                  <a:srgbClr val="9EB0FE"/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9EB0FE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ru-RU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71376" name="Rectangle 16"/>
            <p:cNvSpPr>
              <a:spLocks noChangeArrowheads="1"/>
            </p:cNvSpPr>
            <p:nvPr/>
          </p:nvSpPr>
          <p:spPr bwMode="gray">
            <a:xfrm>
              <a:off x="1344" y="1872"/>
              <a:ext cx="384" cy="288"/>
            </a:xfrm>
            <a:prstGeom prst="rect">
              <a:avLst/>
            </a:prstGeom>
            <a:gradFill rotWithShape="1">
              <a:gsLst>
                <a:gs pos="0">
                  <a:srgbClr val="A971ED">
                    <a:gamma/>
                    <a:shade val="51373"/>
                    <a:invGamma/>
                  </a:srgbClr>
                </a:gs>
                <a:gs pos="50000">
                  <a:srgbClr val="A971ED"/>
                </a:gs>
                <a:gs pos="100000">
                  <a:srgbClr val="A971ED">
                    <a:gamma/>
                    <a:shade val="51373"/>
                    <a:invGamma/>
                  </a:srgbClr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A971ED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b="1">
                  <a:solidFill>
                    <a:srgbClr val="FFFFFF"/>
                  </a:solidFill>
                  <a:latin typeface="Arial" pitchFamily="34" charset="0"/>
                </a:rPr>
                <a:t>2</a:t>
              </a:r>
            </a:p>
          </p:txBody>
        </p:sp>
      </p:grpSp>
      <p:grpSp>
        <p:nvGrpSpPr>
          <p:cNvPr id="271385" name="Group 25"/>
          <p:cNvGrpSpPr>
            <a:grpSpLocks/>
          </p:cNvGrpSpPr>
          <p:nvPr/>
        </p:nvGrpSpPr>
        <p:grpSpPr bwMode="auto">
          <a:xfrm>
            <a:off x="852568" y="4518894"/>
            <a:ext cx="7651015" cy="1871205"/>
            <a:chOff x="1344" y="1392"/>
            <a:chExt cx="3072" cy="288"/>
          </a:xfrm>
        </p:grpSpPr>
        <p:sp>
          <p:nvSpPr>
            <p:cNvPr id="271386" name="Rectangle 26"/>
            <p:cNvSpPr>
              <a:spLocks noChangeArrowheads="1"/>
            </p:cNvSpPr>
            <p:nvPr/>
          </p:nvSpPr>
          <p:spPr bwMode="gray">
            <a:xfrm>
              <a:off x="1680" y="1392"/>
              <a:ext cx="2736" cy="288"/>
            </a:xfrm>
            <a:prstGeom prst="rect">
              <a:avLst/>
            </a:prstGeom>
            <a:gradFill rotWithShape="1">
              <a:gsLst>
                <a:gs pos="0">
                  <a:srgbClr val="68D8F2">
                    <a:gamma/>
                    <a:tint val="36471"/>
                    <a:invGamma/>
                  </a:srgbClr>
                </a:gs>
                <a:gs pos="100000">
                  <a:srgbClr val="68D8F2"/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68D8F2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ru-RU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71387" name="Rectangle 27"/>
            <p:cNvSpPr>
              <a:spLocks noChangeArrowheads="1"/>
            </p:cNvSpPr>
            <p:nvPr/>
          </p:nvSpPr>
          <p:spPr bwMode="gray">
            <a:xfrm>
              <a:off x="1344" y="1392"/>
              <a:ext cx="384" cy="288"/>
            </a:xfrm>
            <a:prstGeom prst="rect">
              <a:avLst/>
            </a:prstGeom>
            <a:gradFill rotWithShape="1">
              <a:gsLst>
                <a:gs pos="0">
                  <a:srgbClr val="4D98E3">
                    <a:gamma/>
                    <a:shade val="51373"/>
                    <a:invGamma/>
                  </a:srgbClr>
                </a:gs>
                <a:gs pos="50000">
                  <a:srgbClr val="4D98E3"/>
                </a:gs>
                <a:gs pos="100000">
                  <a:srgbClr val="4D98E3">
                    <a:gamma/>
                    <a:shade val="51373"/>
                    <a:invGamma/>
                  </a:srgbClr>
                </a:gs>
              </a:gsLst>
              <a:lin ang="0" scaled="1"/>
            </a:gradFill>
            <a:ln>
              <a:noFill/>
            </a:ln>
            <a:effectLst>
              <a:prstShdw prst="shdw17" dist="63500" dir="5400000">
                <a:srgbClr val="4D98E3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b="1">
                  <a:solidFill>
                    <a:srgbClr val="FFFFFF"/>
                  </a:solidFill>
                  <a:latin typeface="Arial" pitchFamily="34" charset="0"/>
                </a:rPr>
                <a:t>3</a:t>
              </a:r>
            </a:p>
          </p:txBody>
        </p:sp>
      </p:grpSp>
      <p:sp>
        <p:nvSpPr>
          <p:cNvPr id="271398" name="Rectangle 38"/>
          <p:cNvSpPr>
            <a:spLocks noChangeArrowheads="1"/>
          </p:cNvSpPr>
          <p:nvPr/>
        </p:nvSpPr>
        <p:spPr bwMode="auto">
          <a:xfrm>
            <a:off x="1882816" y="1467882"/>
            <a:ext cx="6820488" cy="136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</a:rPr>
              <a:t>формировать нравственные, поведенческие и другие качества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</a:rPr>
              <a:t>личности,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</a:rPr>
              <a:t>коллективизма, </a:t>
            </a:r>
            <a:endParaRPr lang="ru-RU" sz="2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1401" name="Rectangle 41"/>
          <p:cNvSpPr>
            <a:spLocks noChangeArrowheads="1"/>
          </p:cNvSpPr>
          <p:nvPr/>
        </p:nvSpPr>
        <p:spPr bwMode="auto">
          <a:xfrm>
            <a:off x="2065171" y="5038293"/>
            <a:ext cx="6300700" cy="416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smtClean="0">
                <a:solidFill>
                  <a:srgbClr val="000000"/>
                </a:solidFill>
                <a:latin typeface="Arial" pitchFamily="34" charset="0"/>
              </a:rPr>
              <a:t>.</a:t>
            </a:r>
            <a:endParaRPr lang="ru-RU" sz="20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29053" y="3133300"/>
            <a:ext cx="7135435" cy="173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исполнительской инициативы, </a:t>
            </a:r>
            <a:r>
              <a:rPr lang="ru-RU" sz="2400" b="1" smtClean="0">
                <a:solidFill>
                  <a:srgbClr val="000000"/>
                </a:solidFill>
                <a:latin typeface="Arial" pitchFamily="34" charset="0"/>
              </a:rPr>
              <a:t>целеустремлѐнности,</a:t>
            </a:r>
            <a:r>
              <a:rPr lang="ru-RU" sz="240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smtClean="0">
                <a:solidFill>
                  <a:srgbClr val="000000"/>
                </a:solidFill>
                <a:latin typeface="Arial" pitchFamily="34" charset="0"/>
              </a:rPr>
              <a:t>умение </a:t>
            </a:r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работать в команде, бригаде.</a:t>
            </a:r>
          </a:p>
          <a:p>
            <a:endParaRPr lang="ru-RU" sz="24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2816" y="4669667"/>
            <a:ext cx="6937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способствовать формированию профессионально значимых качеств </a:t>
            </a:r>
            <a:r>
              <a:rPr lang="ru-RU" sz="2400" b="1" smtClean="0">
                <a:solidFill>
                  <a:srgbClr val="000000"/>
                </a:solidFill>
                <a:latin typeface="Arial" pitchFamily="34" charset="0"/>
              </a:rPr>
              <a:t>личности: предприимчивости</a:t>
            </a:r>
            <a:r>
              <a:rPr lang="ru-RU" sz="2400" b="1">
                <a:solidFill>
                  <a:srgbClr val="000000"/>
                </a:solidFill>
                <a:latin typeface="Arial" pitchFamily="34" charset="0"/>
              </a:rPr>
              <a:t>, потребности искать и использовать в работе </a:t>
            </a:r>
            <a:r>
              <a:rPr lang="ru-RU" sz="2400" b="1" smtClean="0">
                <a:solidFill>
                  <a:srgbClr val="000000"/>
                </a:solidFill>
                <a:latin typeface="Arial" pitchFamily="34" charset="0"/>
              </a:rPr>
              <a:t>новое</a:t>
            </a:r>
            <a:endParaRPr lang="ru-RU" sz="2400" b="1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86439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70962" y="46756"/>
            <a:ext cx="8229600" cy="868362"/>
          </a:xfrm>
        </p:spPr>
        <p:txBody>
          <a:bodyPr/>
          <a:lstStyle/>
          <a:p>
            <a:pPr algn="l"/>
            <a:r>
              <a:rPr lang="ru-RU"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</a:br>
            <a:r>
              <a:rPr lang="ru-RU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Уроки производственного обучения подразделяются   на типы и виды. В зависимости от целей обучения выделяют следующие типы уроков </a:t>
            </a:r>
            <a:r>
              <a:rPr lang="ru-RU" sz="2000" kern="120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:</a:t>
            </a:r>
            <a:r>
              <a:rPr lang="ru-RU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</a:br>
            <a:endParaRPr lang="en-US" sz="20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4050" name="AutoShape 18"/>
          <p:cNvSpPr>
            <a:spLocks noChangeArrowheads="1"/>
          </p:cNvSpPr>
          <p:nvPr/>
        </p:nvSpPr>
        <p:spPr bwMode="auto">
          <a:xfrm>
            <a:off x="5323681" y="1959940"/>
            <a:ext cx="3741200" cy="478142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44052" name="AutoShape 20"/>
          <p:cNvSpPr>
            <a:spLocks noChangeArrowheads="1"/>
          </p:cNvSpPr>
          <p:nvPr/>
        </p:nvSpPr>
        <p:spPr bwMode="auto">
          <a:xfrm>
            <a:off x="251520" y="1848500"/>
            <a:ext cx="4176463" cy="500949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44053" name="Text Box 21"/>
          <p:cNvSpPr txBox="1">
            <a:spLocks noChangeArrowheads="1"/>
          </p:cNvSpPr>
          <p:nvPr/>
        </p:nvSpPr>
        <p:spPr bwMode="auto">
          <a:xfrm>
            <a:off x="650008" y="1667575"/>
            <a:ext cx="286944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endParaRPr lang="ru-RU" sz="2000" b="1" smtClean="0">
              <a:solidFill>
                <a:srgbClr val="000000"/>
              </a:solidFill>
            </a:endParaRPr>
          </a:p>
          <a:p>
            <a:pPr algn="ctr" eaLnBrk="0" hangingPunct="0"/>
            <a:r>
              <a:rPr lang="ru-RU" sz="2000" b="1" smtClean="0">
                <a:solidFill>
                  <a:srgbClr val="000000"/>
                </a:solidFill>
              </a:rPr>
              <a:t>Теоретическое обучение</a:t>
            </a:r>
            <a:r>
              <a:rPr lang="en-US" sz="2000" b="1" smtClean="0">
                <a:solidFill>
                  <a:srgbClr val="000000"/>
                </a:solidFill>
              </a:rPr>
              <a:t>.</a:t>
            </a:r>
            <a:endParaRPr lang="en-US" sz="2000" b="1">
              <a:solidFill>
                <a:srgbClr val="000000"/>
              </a:solidFill>
            </a:endParaRPr>
          </a:p>
        </p:txBody>
      </p:sp>
      <p:sp>
        <p:nvSpPr>
          <p:cNvPr id="44054" name="AutoShape 22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4055" name="Freeform 23"/>
          <p:cNvSpPr>
            <a:spLocks/>
          </p:cNvSpPr>
          <p:nvPr/>
        </p:nvSpPr>
        <p:spPr bwMode="gray">
          <a:xfrm>
            <a:off x="3625021" y="2309359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4056" name="AutoShape 24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4057" name="Freeform 25"/>
          <p:cNvSpPr>
            <a:spLocks/>
          </p:cNvSpPr>
          <p:nvPr/>
        </p:nvSpPr>
        <p:spPr bwMode="gray">
          <a:xfrm flipH="1">
            <a:off x="4647845" y="230935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44058" name="Group 26"/>
          <p:cNvGrpSpPr>
            <a:grpSpLocks/>
          </p:cNvGrpSpPr>
          <p:nvPr/>
        </p:nvGrpSpPr>
        <p:grpSpPr bwMode="auto">
          <a:xfrm>
            <a:off x="2667364" y="722971"/>
            <a:ext cx="4352907" cy="1298547"/>
            <a:chOff x="1997" y="1314"/>
            <a:chExt cx="1889" cy="1009"/>
          </a:xfrm>
        </p:grpSpPr>
        <p:grpSp>
          <p:nvGrpSpPr>
            <p:cNvPr id="44059" name="Group 27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44060" name="Oval 28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44061" name="Oval 29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44062" name="Oval 30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4063" name="Oval 31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4064" name="Oval 32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4065" name="Oval 33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44066" name="Text Box 34"/>
          <p:cNvSpPr txBox="1">
            <a:spLocks noChangeArrowheads="1"/>
          </p:cNvSpPr>
          <p:nvPr/>
        </p:nvSpPr>
        <p:spPr bwMode="auto">
          <a:xfrm>
            <a:off x="3398041" y="998025"/>
            <a:ext cx="28440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00"/>
                </a:solidFill>
              </a:rPr>
              <a:t>Типы   уроков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44067" name="Text Box 35"/>
          <p:cNvSpPr txBox="1">
            <a:spLocks noChangeArrowheads="1"/>
          </p:cNvSpPr>
          <p:nvPr/>
        </p:nvSpPr>
        <p:spPr bwMode="auto">
          <a:xfrm>
            <a:off x="5708193" y="2099074"/>
            <a:ext cx="30705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smtClean="0">
                <a:solidFill>
                  <a:srgbClr val="000000"/>
                </a:solidFill>
              </a:rPr>
              <a:t>Производственное обучение</a:t>
            </a:r>
            <a:endParaRPr lang="en-US" sz="1400">
              <a:solidFill>
                <a:srgbClr val="0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576926"/>
              </p:ext>
            </p:extLst>
          </p:nvPr>
        </p:nvGraphicFramePr>
        <p:xfrm>
          <a:off x="476265" y="2683238"/>
          <a:ext cx="3600400" cy="3790534"/>
        </p:xfrm>
        <a:graphic>
          <a:graphicData uri="http://schemas.openxmlformats.org/drawingml/2006/table">
            <a:tbl>
              <a:tblPr firstRow="1" firstCol="1" bandRow="1"/>
              <a:tblGrid>
                <a:gridCol w="36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8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уроки изучения нового учебного материала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6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уроки совершенствования знаний, умений и </a:t>
                      </a:r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навыков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уроки обобщения и систематизации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комбинированные уроки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уроки контроля и коррекции </a:t>
                      </a:r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знаний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920524"/>
              </p:ext>
            </p:extLst>
          </p:nvPr>
        </p:nvGraphicFramePr>
        <p:xfrm>
          <a:off x="5465861" y="2712308"/>
          <a:ext cx="3496790" cy="3880472"/>
        </p:xfrm>
        <a:graphic>
          <a:graphicData uri="http://schemas.openxmlformats.org/drawingml/2006/table">
            <a:tbl>
              <a:tblPr firstRow="1" firstCol="1" bandRow="1"/>
              <a:tblGrid>
                <a:gridCol w="3496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30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u="sng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вводный</a:t>
                      </a:r>
                      <a:r>
                        <a:rPr lang="ru-RU" sz="2400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 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 изучению трудовых приемов и </a:t>
                      </a:r>
                      <a:r>
                        <a:rPr lang="ru-RU" sz="24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операций</a:t>
                      </a:r>
                      <a:endParaRPr lang="ru-RU" sz="24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 по выполнению комплексных </a:t>
                      </a:r>
                      <a:r>
                        <a:rPr lang="ru-RU" sz="2400" kern="12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</a:t>
                      </a:r>
                      <a:endParaRPr lang="ru-RU" sz="2400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контрольно-проверочные </a:t>
                      </a:r>
                      <a:r>
                        <a:rPr lang="ru-RU" sz="2400" kern="12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работы</a:t>
                      </a:r>
                      <a:endParaRPr lang="ru-RU" sz="2400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4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совмещенный урок ПО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53996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931460"/>
            <a:ext cx="8640960" cy="755520"/>
          </a:xfrm>
        </p:spPr>
        <p:txBody>
          <a:bodyPr/>
          <a:lstStyle/>
          <a:p>
            <a:pPr indent="449580" algn="l">
              <a:lnSpc>
                <a:spcPct val="115000"/>
              </a:lnSpc>
              <a:spcAft>
                <a:spcPts val="1000"/>
              </a:spcAft>
            </a:pPr>
            <a:r>
              <a:rPr lang="ru-RU"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зависимости от степени самостоятельности </a:t>
            </a:r>
            <a:r>
              <a:rPr lang="ru-RU" sz="240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выполнения  </a:t>
            </a:r>
            <a:r>
              <a:rPr lang="ru-RU" sz="2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учебно-производственной деятельности выделяют следующие виды уроков производственного обучения</a:t>
            </a:r>
            <a:r>
              <a:rPr lang="ru-RU" sz="2400" smtClean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180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800" smtClean="0">
                <a:effectLst/>
                <a:latin typeface="Calibri"/>
                <a:ea typeface="Calibri"/>
                <a:cs typeface="Times New Roman"/>
              </a:rPr>
            </a:br>
            <a:endParaRPr lang="en-US" sz="2400" kern="120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4050" name="AutoShape 18"/>
          <p:cNvSpPr>
            <a:spLocks noChangeArrowheads="1"/>
          </p:cNvSpPr>
          <p:nvPr/>
        </p:nvSpPr>
        <p:spPr bwMode="auto">
          <a:xfrm>
            <a:off x="95172" y="2708921"/>
            <a:ext cx="9036496" cy="381642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урок-упражнение</a:t>
            </a: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урок самостоятельного выполнения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учебно-производственных работ</a:t>
            </a: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комбинированный урок</a:t>
            </a:r>
            <a:r>
              <a:rPr lang="ru-RU" sz="3600" b="1" i="1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36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4054" name="AutoShape 22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4055" name="Freeform 23"/>
          <p:cNvSpPr>
            <a:spLocks/>
          </p:cNvSpPr>
          <p:nvPr/>
        </p:nvSpPr>
        <p:spPr bwMode="gray">
          <a:xfrm>
            <a:off x="3625021" y="2309359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4056" name="AutoShape 24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4057" name="Freeform 25"/>
          <p:cNvSpPr>
            <a:spLocks/>
          </p:cNvSpPr>
          <p:nvPr/>
        </p:nvSpPr>
        <p:spPr bwMode="gray">
          <a:xfrm flipH="1">
            <a:off x="4647845" y="230935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44058" name="Group 26"/>
          <p:cNvGrpSpPr>
            <a:grpSpLocks/>
          </p:cNvGrpSpPr>
          <p:nvPr/>
        </p:nvGrpSpPr>
        <p:grpSpPr bwMode="auto">
          <a:xfrm>
            <a:off x="2460698" y="-135434"/>
            <a:ext cx="4352907" cy="1298547"/>
            <a:chOff x="1997" y="1314"/>
            <a:chExt cx="1889" cy="1009"/>
          </a:xfrm>
        </p:grpSpPr>
        <p:grpSp>
          <p:nvGrpSpPr>
            <p:cNvPr id="44059" name="Group 27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44060" name="Oval 28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44061" name="Oval 29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44062" name="Oval 30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4063" name="Oval 31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4064" name="Oval 32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4065" name="Oval 33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44066" name="Text Box 34"/>
          <p:cNvSpPr txBox="1">
            <a:spLocks noChangeArrowheads="1"/>
          </p:cNvSpPr>
          <p:nvPr/>
        </p:nvSpPr>
        <p:spPr bwMode="auto">
          <a:xfrm>
            <a:off x="3215107" y="187207"/>
            <a:ext cx="28440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00"/>
                </a:solidFill>
              </a:rPr>
              <a:t>Виды    </a:t>
            </a:r>
            <a:r>
              <a:rPr lang="ru-RU" sz="2800" b="1" dirty="0">
                <a:solidFill>
                  <a:srgbClr val="000000"/>
                </a:solidFill>
              </a:rPr>
              <a:t>уроков</a:t>
            </a:r>
            <a:endParaRPr lang="en-US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88065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/>
                <a:ea typeface="Times New Roman"/>
              </a:rPr>
              <a:t>Классификация методов обучения </a:t>
            </a:r>
            <a:endParaRPr lang="en-US" dirty="0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79512" y="1340768"/>
            <a:ext cx="8964488" cy="414563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uk-UA" sz="2800" dirty="0" smtClean="0">
                <a:effectLst/>
                <a:latin typeface="Times New Roman"/>
                <a:ea typeface="Times New Roman"/>
              </a:rPr>
              <a:t>Слово </a:t>
            </a:r>
            <a:r>
              <a:rPr lang="uk-UA" sz="28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“метод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” в переводе с  </a:t>
            </a:r>
            <a:r>
              <a:rPr lang="uk-UA" sz="2800" dirty="0" err="1" smtClean="0">
                <a:effectLst/>
                <a:latin typeface="Times New Roman"/>
                <a:ea typeface="Times New Roman"/>
              </a:rPr>
              <a:t>греческого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 </a:t>
            </a:r>
            <a:r>
              <a:rPr lang="uk-UA" sz="2800" dirty="0" err="1" smtClean="0">
                <a:effectLst/>
                <a:latin typeface="Times New Roman"/>
                <a:ea typeface="Times New Roman"/>
              </a:rPr>
              <a:t>языка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 </a:t>
            </a:r>
            <a:r>
              <a:rPr lang="uk-UA" sz="2800" dirty="0" err="1" smtClean="0">
                <a:effectLst/>
                <a:latin typeface="Times New Roman"/>
                <a:ea typeface="Times New Roman"/>
              </a:rPr>
              <a:t>означает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 «</a:t>
            </a:r>
            <a:r>
              <a:rPr lang="uk-UA" sz="2800" dirty="0" err="1" smtClean="0">
                <a:effectLst/>
                <a:latin typeface="Times New Roman"/>
                <a:ea typeface="Times New Roman"/>
              </a:rPr>
              <a:t>способ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 </a:t>
            </a:r>
            <a:r>
              <a:rPr lang="uk-UA" sz="2800" dirty="0" err="1" smtClean="0">
                <a:effectLst/>
                <a:latin typeface="Times New Roman"/>
                <a:ea typeface="Times New Roman"/>
              </a:rPr>
              <a:t>действия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 для </a:t>
            </a:r>
            <a:r>
              <a:rPr lang="uk-UA" sz="2800" dirty="0" err="1" smtClean="0">
                <a:effectLst/>
                <a:latin typeface="Times New Roman"/>
                <a:ea typeface="Times New Roman"/>
              </a:rPr>
              <a:t>достижения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 </a:t>
            </a:r>
            <a:r>
              <a:rPr lang="uk-UA" sz="2800" dirty="0" err="1" smtClean="0">
                <a:effectLst/>
                <a:latin typeface="Times New Roman"/>
                <a:ea typeface="Times New Roman"/>
              </a:rPr>
              <a:t>определенной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 </a:t>
            </a:r>
            <a:r>
              <a:rPr lang="uk-UA" sz="2800" dirty="0" err="1" smtClean="0">
                <a:effectLst/>
                <a:latin typeface="Times New Roman"/>
                <a:ea typeface="Times New Roman"/>
              </a:rPr>
              <a:t>цели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»</a:t>
            </a:r>
            <a:endParaRPr lang="ru-RU" sz="2800" b="1" dirty="0" smtClean="0"/>
          </a:p>
          <a:p>
            <a:pPr marL="536575" indent="-536575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v"/>
            </a:pPr>
            <a:r>
              <a:rPr lang="uk-UA" sz="2800" dirty="0" err="1" smtClean="0">
                <a:latin typeface="Times New Roman"/>
                <a:ea typeface="Times New Roman"/>
                <a:cs typeface="Times New Roman"/>
              </a:rPr>
              <a:t>Существует</a:t>
            </a:r>
            <a:r>
              <a:rPr lang="uk-UA" sz="28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dirty="0">
                <a:latin typeface="Times New Roman"/>
                <a:ea typeface="Times New Roman"/>
                <a:cs typeface="Times New Roman"/>
              </a:rPr>
              <a:t>ряд </a:t>
            </a:r>
            <a:r>
              <a:rPr lang="uk-UA" sz="2800" dirty="0" err="1">
                <a:latin typeface="Times New Roman"/>
                <a:ea typeface="Times New Roman"/>
                <a:cs typeface="Times New Roman"/>
              </a:rPr>
              <a:t>классификаций</a:t>
            </a:r>
            <a:r>
              <a:rPr lang="uk-UA" sz="2800" dirty="0">
                <a:latin typeface="Times New Roman"/>
                <a:ea typeface="Times New Roman"/>
                <a:cs typeface="Times New Roman"/>
              </a:rPr>
              <a:t>,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dirty="0" err="1" smtClean="0">
                <a:effectLst/>
                <a:latin typeface="Times New Roman"/>
                <a:ea typeface="Times New Roman"/>
                <a:cs typeface="Times New Roman"/>
              </a:rPr>
              <a:t>разработанных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на </a:t>
            </a:r>
            <a:r>
              <a:rPr lang="uk-UA" sz="2800" dirty="0" err="1" smtClean="0">
                <a:effectLst/>
                <a:latin typeface="Times New Roman"/>
                <a:ea typeface="Times New Roman"/>
                <a:cs typeface="Times New Roman"/>
              </a:rPr>
              <a:t>разных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принципах. </a:t>
            </a:r>
          </a:p>
          <a:p>
            <a:pPr marL="631825" indent="-45720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v"/>
            </a:pPr>
            <a:r>
              <a:rPr lang="uk-UA" sz="2800" u="sng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uk-UA" sz="2800" u="sng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етоды</a:t>
            </a:r>
            <a:r>
              <a:rPr lang="uk-UA" sz="2800" u="sng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u="sng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обучения</a:t>
            </a:r>
            <a:r>
              <a:rPr lang="uk-UA" sz="28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dirty="0" err="1" smtClean="0">
                <a:effectLst/>
                <a:latin typeface="Times New Roman"/>
                <a:ea typeface="Times New Roman"/>
                <a:cs typeface="Times New Roman"/>
              </a:rPr>
              <a:t>разделяют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на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активные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, 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пассивные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и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интерактивные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в </a:t>
            </a:r>
            <a:r>
              <a:rPr lang="uk-UA" sz="2800" dirty="0" err="1" smtClean="0">
                <a:effectLst/>
                <a:latin typeface="Times New Roman"/>
                <a:ea typeface="Times New Roman"/>
                <a:cs typeface="Times New Roman"/>
              </a:rPr>
              <a:t>зависимости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от </a:t>
            </a:r>
            <a:r>
              <a:rPr lang="uk-UA" sz="2800" dirty="0" err="1" smtClean="0">
                <a:effectLst/>
                <a:latin typeface="Times New Roman"/>
                <a:ea typeface="Times New Roman"/>
                <a:cs typeface="Times New Roman"/>
              </a:rPr>
              <a:t>участия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dirty="0" err="1" smtClean="0">
                <a:effectLst/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в </a:t>
            </a:r>
            <a:r>
              <a:rPr lang="uk-UA" sz="2800" dirty="0" err="1" smtClean="0">
                <a:effectLst/>
                <a:latin typeface="Times New Roman"/>
                <a:ea typeface="Times New Roman"/>
                <a:cs typeface="Times New Roman"/>
              </a:rPr>
              <a:t>учебно-познавательной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800" dirty="0" err="1" smtClean="0">
                <a:effectLst/>
                <a:latin typeface="Times New Roman"/>
                <a:ea typeface="Times New Roman"/>
                <a:cs typeface="Times New Roman"/>
              </a:rPr>
              <a:t>учебно-производственной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dirty="0" err="1" smtClean="0">
                <a:effectLst/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lang="uk-UA" sz="2800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0254204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>
                <a:latin typeface="Times New Roman"/>
                <a:ea typeface="Times New Roman"/>
                <a:cs typeface="Times New Roman"/>
              </a:rPr>
              <a:t>Пассивный (репродуктивный) тип 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95400"/>
            <a:ext cx="8686800" cy="4830763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Учащийся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выступает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«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объектом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»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учебы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должен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усвоить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воспроизвести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материал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переданный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ему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педагогом, текстом,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учебником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и т.д., то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есть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источником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информации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. К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данным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методам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принадлежат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методы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, по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которым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учащиеся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лишь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слушают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смотрят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воспроизводят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действия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педагога на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уровне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копирования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Ученики,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как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правило, не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общаются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друг с другом в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процессе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учебно-познавательной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учебно-производственной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800" b="1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37607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830763"/>
          </a:xfrm>
        </p:spPr>
        <p:txBody>
          <a:bodyPr/>
          <a:lstStyle/>
          <a:p>
            <a:pPr indent="381635" algn="ctr">
              <a:lnSpc>
                <a:spcPct val="115000"/>
              </a:lnSpc>
              <a:spcBef>
                <a:spcPct val="0"/>
              </a:spcBef>
            </a:pPr>
            <a:r>
              <a:rPr lang="uk-UA" sz="4000" b="1" i="1" dirty="0" err="1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Активное</a:t>
            </a:r>
            <a:r>
              <a:rPr lang="uk-UA" sz="4000" b="1" i="1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4000" b="1" i="1" dirty="0" err="1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обучение</a:t>
            </a:r>
            <a:r>
              <a:rPr lang="uk-UA" sz="4000" b="1" i="1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381635" algn="just">
              <a:lnSpc>
                <a:spcPct val="115000"/>
              </a:lnSpc>
              <a:spcAft>
                <a:spcPts val="600"/>
              </a:spcAft>
            </a:pP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предусматривает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применение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методов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которые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стимулируют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познавательную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активность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самостоятельность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uk-UA" sz="2800" b="1" dirty="0" err="1" smtClean="0">
                <a:latin typeface="Times New Roman"/>
                <a:ea typeface="Times New Roman"/>
                <a:cs typeface="Times New Roman"/>
              </a:rPr>
              <a:t>Учащийся</a:t>
            </a:r>
            <a:r>
              <a:rPr lang="uk-UA" sz="28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выступает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«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субъектом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»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учебы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выполняет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творческие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задания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вступает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в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диалог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с педагогом.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Основные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effectLst/>
                <a:latin typeface="Times New Roman"/>
                <a:ea typeface="Times New Roman"/>
                <a:cs typeface="Times New Roman"/>
              </a:rPr>
              <a:t>методы</a:t>
            </a:r>
            <a:r>
              <a:rPr lang="uk-UA" sz="2800" b="1" dirty="0" smtClean="0">
                <a:effectLst/>
                <a:latin typeface="Times New Roman"/>
                <a:ea typeface="Times New Roman"/>
                <a:cs typeface="Times New Roman"/>
              </a:rPr>
              <a:t>: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самостоятельная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работа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проблемные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творческие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задания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вопросы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от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учащегося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к педагогу,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которые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развивают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критическое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и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творческое</a:t>
            </a:r>
            <a:r>
              <a:rPr lang="uk-UA" sz="2800" b="1" i="1" u="sng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i="1" u="sng" dirty="0" err="1" smtClean="0">
                <a:effectLst/>
                <a:latin typeface="Times New Roman"/>
                <a:ea typeface="Times New Roman"/>
                <a:cs typeface="Times New Roman"/>
              </a:rPr>
              <a:t>мышление</a:t>
            </a:r>
            <a:r>
              <a:rPr lang="uk-UA" sz="2800" i="1" u="sng" dirty="0" smtClean="0">
                <a:effectLst/>
                <a:latin typeface="Times New Roman"/>
                <a:ea typeface="Times New Roman"/>
                <a:cs typeface="Times New Roman"/>
              </a:rPr>
              <a:t>. </a:t>
            </a:r>
            <a:endParaRPr lang="ru-RU" sz="2800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78030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>
                <a:latin typeface="Times New Roman"/>
                <a:ea typeface="Times New Roman"/>
                <a:cs typeface="Times New Roman"/>
              </a:rPr>
              <a:t>Интерактивное обучение. 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95400"/>
            <a:ext cx="8856984" cy="4830763"/>
          </a:xfrm>
        </p:spPr>
        <p:txBody>
          <a:bodyPr/>
          <a:lstStyle/>
          <a:p>
            <a:pPr marL="0" indent="723900">
              <a:lnSpc>
                <a:spcPct val="115000"/>
              </a:lnSpc>
              <a:spcAft>
                <a:spcPts val="600"/>
              </a:spcAft>
            </a:pP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Учебный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процесс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происходит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при </a:t>
            </a:r>
            <a:r>
              <a:rPr lang="uk-UA" sz="2800" b="1" dirty="0" err="1" smtClean="0">
                <a:latin typeface="Times New Roman"/>
                <a:ea typeface="Times New Roman"/>
                <a:cs typeface="Times New Roman"/>
              </a:rPr>
              <a:t>условии</a:t>
            </a:r>
            <a:r>
              <a:rPr lang="uk-UA" sz="28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постоянного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, активного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взаимодействия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всех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Это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–где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latin typeface="Times New Roman"/>
                <a:ea typeface="Times New Roman"/>
                <a:cs typeface="Times New Roman"/>
              </a:rPr>
              <a:t>учащийся</a:t>
            </a:r>
            <a:r>
              <a:rPr lang="uk-UA" sz="28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и педагог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равноправными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равнозначными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субъектами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учебы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. Педагог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выступает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лишь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в роли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организатора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процесса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Организация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интерактивного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обучения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предусматривает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моделирование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latin typeface="Times New Roman"/>
                <a:ea typeface="Times New Roman"/>
                <a:cs typeface="Times New Roman"/>
              </a:rPr>
              <a:t>учебно-производ</a:t>
            </a:r>
            <a:r>
              <a:rPr lang="uk-UA" sz="28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 smtClean="0">
                <a:latin typeface="Times New Roman"/>
                <a:ea typeface="Times New Roman"/>
                <a:cs typeface="Times New Roman"/>
              </a:rPr>
              <a:t>ственных</a:t>
            </a:r>
            <a:r>
              <a:rPr lang="uk-UA" sz="28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ситуаций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использование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ролевих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игр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общее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800" b="1" dirty="0" err="1">
                <a:latin typeface="Times New Roman"/>
                <a:ea typeface="Times New Roman"/>
                <a:cs typeface="Times New Roman"/>
              </a:rPr>
              <a:t>решение</a:t>
            </a:r>
            <a:r>
              <a:rPr lang="uk-UA" sz="2800" b="1" dirty="0">
                <a:latin typeface="Times New Roman"/>
                <a:ea typeface="Times New Roman"/>
                <a:cs typeface="Times New Roman"/>
              </a:rPr>
              <a:t> проблем. </a:t>
            </a:r>
            <a:endParaRPr lang="ru-RU" sz="2800" b="1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4707984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868362"/>
          </a:xfrm>
        </p:spPr>
        <p:txBody>
          <a:bodyPr/>
          <a:lstStyle/>
          <a:p>
            <a:r>
              <a:rPr lang="uk-UA" sz="2400" smtClean="0">
                <a:solidFill>
                  <a:srgbClr val="F0F7BD"/>
                </a:solidFill>
                <a:latin typeface="Times New Roman"/>
                <a:ea typeface="Times New Roman"/>
                <a:cs typeface="Times New Roman"/>
              </a:rPr>
              <a:t>Классификация </a:t>
            </a:r>
            <a:r>
              <a:rPr lang="uk-UA" sz="2400">
                <a:solidFill>
                  <a:srgbClr val="F0F7BD"/>
                </a:solidFill>
                <a:latin typeface="Times New Roman"/>
                <a:ea typeface="Times New Roman"/>
                <a:cs typeface="Times New Roman"/>
              </a:rPr>
              <a:t>и приемы применения  методов обучения</a:t>
            </a:r>
            <a: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</a:br>
            <a:endParaRPr lang="en-US" sz="2400"/>
          </a:p>
        </p:txBody>
      </p:sp>
      <p:graphicFrame>
        <p:nvGraphicFramePr>
          <p:cNvPr id="3686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017273"/>
              </p:ext>
            </p:extLst>
          </p:nvPr>
        </p:nvGraphicFramePr>
        <p:xfrm>
          <a:off x="34952" y="602129"/>
          <a:ext cx="9036496" cy="6199632"/>
        </p:xfrm>
        <a:graphic>
          <a:graphicData uri="http://schemas.openxmlformats.org/drawingml/2006/table">
            <a:tbl>
              <a:tblPr/>
              <a:tblGrid>
                <a:gridCol w="22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методов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b="1" kern="12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Приемы обучения</a:t>
                      </a:r>
                      <a:endParaRPr lang="en-US" sz="2400" b="1" kern="120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 источником познания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Словесный 	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Рассказ, объяснение, розъяснение, беседа, эвристическая беседа, инструктаж, работа с печатным словом (инструкционно-технологической документацией, литературой)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Наглядный	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400" kern="12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Демонстрация натуральных образцов, практическая демонстрация мастером трудовых приемов и операций, наблюдение учеников, демонстрационный эксперимент, экскурсия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Прак</a:t>
                      </a:r>
                      <a:r>
                        <a:rPr lang="ru-RU" sz="2400" baseline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тический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Упражнения, решение производственно-технических задач, самостоятельное выполнение учебно-производственных заданий, экспериментальные учебно-производственные </a:t>
                      </a:r>
                      <a:r>
                        <a:rPr lang="ru-RU" sz="2400" kern="12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работы</a:t>
                      </a:r>
                      <a:endParaRPr lang="ru-RU" sz="2400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79943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868362"/>
          </a:xfrm>
        </p:spPr>
        <p:txBody>
          <a:bodyPr/>
          <a:lstStyle/>
          <a:p>
            <a:r>
              <a:rPr lang="uk-UA" sz="2400">
                <a:solidFill>
                  <a:srgbClr val="F0F7BD"/>
                </a:solidFill>
                <a:latin typeface="Times New Roman"/>
                <a:ea typeface="Times New Roman"/>
                <a:cs typeface="Times New Roman"/>
              </a:rPr>
              <a:t>Классификация, и приемы применения  методов обучения</a:t>
            </a:r>
            <a: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</a:br>
            <a:endParaRPr lang="en-US" sz="2400"/>
          </a:p>
        </p:txBody>
      </p:sp>
      <p:graphicFrame>
        <p:nvGraphicFramePr>
          <p:cNvPr id="3686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4351780"/>
              </p:ext>
            </p:extLst>
          </p:nvPr>
        </p:nvGraphicFramePr>
        <p:xfrm>
          <a:off x="0" y="836712"/>
          <a:ext cx="9036496" cy="6449568"/>
        </p:xfrm>
        <a:graphic>
          <a:graphicData uri="http://schemas.openxmlformats.org/drawingml/2006/table">
            <a:tbl>
              <a:tblPr/>
              <a:tblGrid>
                <a:gridCol w="22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методов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b="1" kern="12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Приемы обучения</a:t>
                      </a:r>
                      <a:endParaRPr lang="en-US" sz="2400" b="1" kern="120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spc="-1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  характе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spc="-1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ром учебно-познава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spc="-1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тельной деятель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spc="-1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ности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Объяснительно </a:t>
                      </a:r>
                      <a:r>
                        <a:rPr lang="uk-UA" sz="20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-иллюстративный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Рассказ, объяснение, беседа с демонстрацией иллюстративных материалов и проведением демонстрационного эксперимента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Репродуктивный	      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Учебно-производственная деятельность согласно инструкционно- технологической документации; выполнение приемов и операций по образцу, контроль хода и итогов работы по указаниям мастера, упражнения на </a:t>
                      </a:r>
                      <a:r>
                        <a:rPr lang="uk-UA" sz="20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тренажерах согласно инструкции и т.д.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Частично поисковый (эвристический)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Выполнение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учебно-производственных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по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инструкционно-технологической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документации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неполными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данными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самостоятельное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проведение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отдельных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действий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 самоконтролем;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самостоятельное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выполнение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отдельных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упражнений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тренажерах в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разных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режимах и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ситуациях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 т.д.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49061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570618"/>
              </p:ext>
            </p:extLst>
          </p:nvPr>
        </p:nvGraphicFramePr>
        <p:xfrm>
          <a:off x="179512" y="35906"/>
          <a:ext cx="8784976" cy="68820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92509">
                <a:tc>
                  <a:txBody>
                    <a:bodyPr/>
                    <a:lstStyle/>
                    <a:p>
                      <a:pPr marL="90170" marR="0" lvl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90170" marR="0" lvl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90170" marR="0" lvl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Методическая  компетенция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90170" marR="0" lvl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90170" marR="0" lvl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представляет собой адаптированную систему: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016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научных знаний; 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327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умение планировать, отбирать, синтезировать и конструировать учебный материал по предмету; 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506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способов деятельности; 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51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умение выбирать или разрабатывать необходимую для конкретного образовательного процесса технологию, методику;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684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готовность организовывать различные формы занятий; 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07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умение реализовывать деятельностный подход к обучению и умение организовать учебную работу учащихся с учетом их реальных возможностей; 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607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готовность к применению инновационных технологий обучения;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опыт творческой деятельности в форме умения принимать эффективные решения в проблемных ситуациях.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 smtClean="0"/>
                    </a:p>
                    <a:p>
                      <a:pPr marL="90170" marR="0" lvl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Становление методической компетентности педагога во многом определяется творческой направленностью</a:t>
                      </a: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его профессиональной деятельности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5288281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868362"/>
          </a:xfrm>
        </p:spPr>
        <p:txBody>
          <a:bodyPr/>
          <a:lstStyle/>
          <a:p>
            <a:r>
              <a:rPr lang="uk-UA" sz="2400">
                <a:solidFill>
                  <a:srgbClr val="F0F7BD"/>
                </a:solidFill>
                <a:latin typeface="Times New Roman"/>
                <a:ea typeface="Times New Roman"/>
                <a:cs typeface="Times New Roman"/>
              </a:rPr>
              <a:t>Классификация, и приемы применения  методов обучения</a:t>
            </a:r>
            <a: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</a:br>
            <a:endParaRPr lang="en-US" sz="2400"/>
          </a:p>
        </p:txBody>
      </p:sp>
      <p:graphicFrame>
        <p:nvGraphicFramePr>
          <p:cNvPr id="3686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4911810"/>
              </p:ext>
            </p:extLst>
          </p:nvPr>
        </p:nvGraphicFramePr>
        <p:xfrm>
          <a:off x="0" y="836712"/>
          <a:ext cx="9036496" cy="5544616"/>
        </p:xfrm>
        <a:graphic>
          <a:graphicData uri="http://schemas.openxmlformats.org/drawingml/2006/table">
            <a:tbl>
              <a:tblPr/>
              <a:tblGrid>
                <a:gridCol w="22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методов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b="1" kern="12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Приемы обучения</a:t>
                      </a:r>
                      <a:endParaRPr lang="en-US" sz="2400" b="1" kern="120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spc="-1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  характером учебно-познава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spc="-1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тельной деятель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spc="-1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ности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uk-UA" sz="2400" spc="-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Проблемный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зависимости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от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уровня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проблемы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применяют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всех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этапах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урока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монологического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диалогического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проблемного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изложения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эвристической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беседы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неполного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вступительного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инструктажа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самостоятельного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выполнения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поисковых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заданий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учащимися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02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Исследова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тельский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Самостоятельное решение </a:t>
                      </a:r>
                      <a:r>
                        <a:rPr lang="uk-UA" sz="20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учебно-производ ственных </a:t>
                      </a: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заданий из рационализации трудового процесса, повышению производительности труда, разработке технологических процессов в нестандартных </a:t>
                      </a:r>
                      <a:r>
                        <a:rPr lang="uk-UA" sz="20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условиях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570554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868362"/>
          </a:xfrm>
        </p:spPr>
        <p:txBody>
          <a:bodyPr/>
          <a:lstStyle/>
          <a:p>
            <a:r>
              <a:rPr lang="uk-UA" sz="2400">
                <a:solidFill>
                  <a:srgbClr val="F0F7BD"/>
                </a:solidFill>
                <a:latin typeface="Times New Roman"/>
                <a:ea typeface="Times New Roman"/>
                <a:cs typeface="Times New Roman"/>
              </a:rPr>
              <a:t>Классификация, и приемы применения  методов обучения</a:t>
            </a:r>
            <a: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</a:br>
            <a:endParaRPr lang="en-US" sz="2400"/>
          </a:p>
        </p:txBody>
      </p:sp>
      <p:graphicFrame>
        <p:nvGraphicFramePr>
          <p:cNvPr id="3686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374373"/>
              </p:ext>
            </p:extLst>
          </p:nvPr>
        </p:nvGraphicFramePr>
        <p:xfrm>
          <a:off x="0" y="836712"/>
          <a:ext cx="9036496" cy="5818632"/>
        </p:xfrm>
        <a:graphic>
          <a:graphicData uri="http://schemas.openxmlformats.org/drawingml/2006/table">
            <a:tbl>
              <a:tblPr/>
              <a:tblGrid>
                <a:gridCol w="22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8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методов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b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Приемы</a:t>
                      </a:r>
                      <a:r>
                        <a:rPr lang="uk-UA" sz="24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400" b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обучения</a:t>
                      </a:r>
                      <a:endParaRPr lang="en-US" sz="2400" b="1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 логикой обуче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ния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Дедуктивный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Изложение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нового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учебного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материала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мастер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начинает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общих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положений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формул,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законов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а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затем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переходит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к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конкретным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примерам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конкретным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заданиям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Индуктивный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r>
                        <a:rPr lang="uk-UA" sz="20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чащиеся </a:t>
                      </a: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сначала получают информацию о выполнении отдельных трудовых приемов, назначения устройств, свойств отдельных предметов труда, а затем проводится обобщение параметров технологического процесса   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Ана</a:t>
                      </a:r>
                      <a:endParaRPr lang="ru-RU" sz="24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лиз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Мастер </a:t>
                      </a: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предлагает задания, которые предусматривают выделение составляющих общего явления </a:t>
                      </a:r>
                      <a:r>
                        <a:rPr lang="uk-UA" sz="20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,выявление </a:t>
                      </a: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звязи между компонентами, которые </a:t>
                      </a:r>
                      <a:r>
                        <a:rPr lang="uk-UA" sz="20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анализируются</a:t>
                      </a:r>
                      <a:endParaRPr lang="ru-RU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\4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uk-UA" sz="2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Сравнение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Постановка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вопросов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 заданий,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которые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допускают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выявление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подобия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расхождение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объектов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обоснова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ния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их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причин,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систематизация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классификация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05454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868362"/>
          </a:xfrm>
        </p:spPr>
        <p:txBody>
          <a:bodyPr/>
          <a:lstStyle/>
          <a:p>
            <a:r>
              <a:rPr lang="uk-UA" sz="2400">
                <a:solidFill>
                  <a:srgbClr val="F0F7BD"/>
                </a:solidFill>
                <a:latin typeface="Times New Roman"/>
                <a:ea typeface="Times New Roman"/>
                <a:cs typeface="Times New Roman"/>
              </a:rPr>
              <a:t>Классификация, и приемы применения  методов обучения</a:t>
            </a:r>
            <a: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400">
                <a:solidFill>
                  <a:srgbClr val="F0F7BD"/>
                </a:solidFill>
                <a:latin typeface="Calibri"/>
                <a:ea typeface="Calibri"/>
                <a:cs typeface="Times New Roman"/>
              </a:rPr>
            </a:br>
            <a:endParaRPr lang="en-US" sz="2400"/>
          </a:p>
        </p:txBody>
      </p:sp>
      <p:graphicFrame>
        <p:nvGraphicFramePr>
          <p:cNvPr id="3686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223770"/>
              </p:ext>
            </p:extLst>
          </p:nvPr>
        </p:nvGraphicFramePr>
        <p:xfrm>
          <a:off x="0" y="836712"/>
          <a:ext cx="9036496" cy="5709232"/>
        </p:xfrm>
        <a:graphic>
          <a:graphicData uri="http://schemas.openxmlformats.org/drawingml/2006/table">
            <a:tbl>
              <a:tblPr/>
              <a:tblGrid>
                <a:gridCol w="22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96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 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методов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b="1" kern="12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Приемы обучения</a:t>
                      </a:r>
                      <a:endParaRPr lang="en-US" sz="2400" b="1" kern="120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699FF"/>
                        </a:gs>
                        <a:gs pos="100000">
                          <a:srgbClr val="6699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Методы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активного (</a:t>
                      </a:r>
                      <a:r>
                        <a:rPr lang="uk-UA" sz="2400" b="1" i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интерактивного)обучения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Неимитационные: произ водственная практика, стажировка</a:t>
                      </a:r>
                      <a:r>
                        <a:rPr lang="uk-UA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на </a:t>
                      </a:r>
                      <a:r>
                        <a:rPr lang="uk-UA" sz="18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штатном </a:t>
                      </a:r>
                      <a:r>
                        <a:rPr lang="uk-UA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рабочем месте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Организация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профессионально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uk-UA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практической</a:t>
                      </a:r>
                      <a:r>
                        <a:rPr lang="uk-UA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подготовки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преддипломной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практики в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соответствии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следующими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требованиями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330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Имитационные </a:t>
                      </a:r>
                      <a:r>
                        <a:rPr lang="uk-UA" sz="18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неигровые</a:t>
                      </a:r>
                      <a:r>
                        <a:rPr lang="uk-UA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: анализ конкретных </a:t>
                      </a:r>
                      <a:endParaRPr lang="uk-UA" sz="180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(производственных</a:t>
                      </a:r>
                      <a:r>
                        <a:rPr lang="uk-UA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 ситуаций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Мастер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разрабатывает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систему </a:t>
                      </a:r>
                      <a:r>
                        <a:rPr lang="uk-UA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конкретных</a:t>
                      </a:r>
                      <a:r>
                        <a:rPr lang="uk-UA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производственных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ситуаций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по темам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уроков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в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процессе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решения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которых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учащиеся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должны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выбрать</a:t>
                      </a:r>
                      <a:r>
                        <a:rPr lang="uk-UA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обосновать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целесообразность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принятого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технического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решения</a:t>
                      </a:r>
                      <a:r>
                        <a:rPr lang="uk-UA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Имитационные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игровые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деловая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uk-UA" sz="1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ролевая</a:t>
                      </a:r>
                      <a:r>
                        <a:rPr lang="uk-UA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игра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Подготавливается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педагогический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сценарий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правила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проведения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деловой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(ролевий)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игры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которая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определяет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определенную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профессиональную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деятельность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учащихся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соответствии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сроком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обучения</a:t>
                      </a:r>
                      <a:r>
                        <a:rPr lang="uk-UA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уровню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профессионально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практической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подготовки</a:t>
                      </a:r>
                      <a:r>
                        <a:rPr lang="uk-UA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.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\4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hlink"/>
                        </a:gs>
                        <a:gs pos="10000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kern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>
                            <a:gamma/>
                            <a:shade val="84706"/>
                            <a:invGamma/>
                          </a:srgbClr>
                        </a:gs>
                        <a:gs pos="100000">
                          <a:srgbClr val="FFFFFF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94525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Определите метод обучения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</a:t>
            </a:r>
            <a:b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</a:b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в 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зависимости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от 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участия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учащихся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в 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учебно-производственной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деятельности</a:t>
            </a:r>
            <a:endParaRPr lang="ru-RU" dirty="0"/>
          </a:p>
        </p:txBody>
      </p:sp>
      <p:pic>
        <p:nvPicPr>
          <p:cNvPr id="5" name="Объект 4" descr="C:\Users\Татьяна\Desktop\640px-Пасивный_метод_обучения.svg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566131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Татьяна\Desktop\640px-Активный_метод.sv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4176465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Татьяна\Desktop\640px-Интерактивный_метод_обучения.svg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8"/>
            <a:ext cx="3744416" cy="2636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5428240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89859"/>
              </p:ext>
            </p:extLst>
          </p:nvPr>
        </p:nvGraphicFramePr>
        <p:xfrm>
          <a:off x="431032" y="1481863"/>
          <a:ext cx="8712968" cy="5115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2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7017">
                <a:tc>
                  <a:txBody>
                    <a:bodyPr/>
                    <a:lstStyle/>
                    <a:p>
                      <a:pPr marL="90170" marR="0" lvl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90170" marR="0" lvl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Технологическая компетенция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8472">
                <a:tc>
                  <a:txBody>
                    <a:bodyPr/>
                    <a:lstStyle/>
                    <a:p>
                      <a:pPr indent="9017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i="0" u="sng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Технологическая компетенция</a:t>
                      </a:r>
                      <a:r>
                        <a:rPr kumimoji="0" lang="ru-RU" sz="24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  характеризуется соответствующими знаниями (знания о технологиях и знания технологий, методов, средств, форм деятельности и условий их применения, организации) и соответствующими умениями творчески применять их, проектировать образовательную деятельность, анализировать эффективность и результаты своей деятельности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932579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438961"/>
              </p:ext>
            </p:extLst>
          </p:nvPr>
        </p:nvGraphicFramePr>
        <p:xfrm>
          <a:off x="0" y="260648"/>
          <a:ext cx="8964488" cy="582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4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3551">
                <a:tc>
                  <a:txBody>
                    <a:bodyPr/>
                    <a:lstStyle/>
                    <a:p>
                      <a:pPr algn="ctr"/>
                      <a:r>
                        <a:rPr kumimoji="0" lang="ru-RU" sz="3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Коммуникативная компетенция</a:t>
                      </a:r>
                      <a:endParaRPr kumimoji="0" lang="ru-RU" sz="32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33CC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613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    Коммуникативная компетенция рассматривается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как система внутренних ресурсов, необходимых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для построения эффективной коммуникации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в определённом круге ситуаций профессионального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взаимодействия и проявляется в том,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насколько эффективно человек  может работать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в команде, во взаимодействии с субъектами методической деятельности.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Уровень развития коммуникативной компетенции отражается в следующих умениях: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55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вести вербальный и невербальный обмен информацией, а также проводить диагностирование личных свойств и качеств собеседника;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55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вырабатывать стратегию, тактику и технику, взаимодействие с людьми, организовывать их совместную деятельность для достижения определенных социально значимых целей;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55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идентифицировать себя с собеседником, понимать, как он сам воспринимается партнером по общению и эмпатийно относится к нему.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Рисунок 2" descr="http://planetadetstva.net/wp-content/uploads/2013/02/%D0%BC%D0%B5%D1%82%D0%BE%D0%B4-%D1%80%D0%B0%D0%B1%D0%BE%D1%82%D0%B0-300x2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4704"/>
            <a:ext cx="2201545" cy="177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517083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61032"/>
              </p:ext>
            </p:extLst>
          </p:nvPr>
        </p:nvGraphicFramePr>
        <p:xfrm>
          <a:off x="35745" y="404664"/>
          <a:ext cx="7715672" cy="553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5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0" marR="0" lvl="0" indent="45720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45720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Рефлексивная компетенция  проявляется: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kumimoji="0" lang="ru-RU" sz="24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в высоком уровне развития 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kumimoji="0" lang="ru-RU" sz="24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    мыслительных процессов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kumimoji="0" lang="ru-RU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способность человека к самоанализу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самоосмыслению и переосмыслению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kumimoji="0" lang="ru-RU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стимулирует процессы самосознания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kumimoji="0" lang="ru-RU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"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 является важнейшим фактором личностного самосовершенствования.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kumimoji="0" lang="ru-RU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074" name="Picture 2" descr="http://fs00.infourok.ru/images/doc/263/268723/hello_html_39799fe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32656"/>
            <a:ext cx="217805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505266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877451"/>
              </p:ext>
            </p:extLst>
          </p:nvPr>
        </p:nvGraphicFramePr>
        <p:xfrm>
          <a:off x="179512" y="18331"/>
          <a:ext cx="8784976" cy="6290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459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Комплексно-методическое обеспечение </a:t>
                      </a:r>
                    </a:p>
                    <a:p>
                      <a:pPr algn="ctr"/>
                      <a:r>
                        <a:rPr lang="ru-RU" sz="2400" b="1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производственного обучения</a:t>
                      </a:r>
                      <a:endParaRPr lang="ru-RU" sz="2400" b="1" dirty="0" smtClean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</a:rPr>
                        <a:t>Рабочая учебная программа</a:t>
                      </a:r>
                    </a:p>
                    <a:p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Перечень учебно-производственных работ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59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Критерии оценивания учебных достижений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59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Конспект уроков</a:t>
                      </a:r>
                      <a:r>
                        <a:rPr lang="ru-RU" sz="2400" i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627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Инструкции (методические указания, рекомендации) к выполнению  практических заданий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59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Планы занятий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59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Квалификационные задания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</a:rPr>
                        <a:t>(пробные работы)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7795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Демонстрационный материал. (</a:t>
                      </a:r>
                      <a:r>
                        <a:rPr lang="ru-RU" sz="2400" i="1" dirty="0" smtClean="0">
                          <a:effectLst/>
                          <a:latin typeface="Times New Roman"/>
                          <a:ea typeface="Times New Roman"/>
                        </a:rPr>
                        <a:t>Фильмы, слайды, презентация, иллюстративный материал, наглядные пособия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59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Паспорт КМО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459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Индивидуальный план работы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721278"/>
      </p:ext>
    </p:extLst>
  </p:cSld>
  <p:clrMapOvr>
    <a:masterClrMapping/>
  </p:clrMapOvr>
  <p:transition spd="slow" advClick="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830763"/>
          </a:xfrm>
        </p:spPr>
        <p:txBody>
          <a:bodyPr/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Под структурой урока понимают определенную последовательность шагов, этапов процесса деятельности мастера и учащихся, направленных на выполнение учебно-производственных задач урока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051" name="Picture 3" descr="C:\Users\Татьяна\Desktop\3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528600"/>
            <a:ext cx="2304256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30799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53954" y="0"/>
            <a:ext cx="8153400" cy="1788368"/>
          </a:xfrm>
        </p:spPr>
        <p:txBody>
          <a:bodyPr/>
          <a:lstStyle/>
          <a:p>
            <a:r>
              <a:rPr lang="ru-RU" dirty="0" smtClean="0">
                <a:solidFill>
                  <a:srgbClr val="F0F7BD"/>
                </a:solidFill>
              </a:rPr>
              <a:t/>
            </a:r>
            <a:br>
              <a:rPr lang="ru-RU" dirty="0" smtClean="0">
                <a:solidFill>
                  <a:srgbClr val="F0F7BD"/>
                </a:solidFill>
              </a:rPr>
            </a:br>
            <a:r>
              <a:rPr lang="ru-RU" dirty="0" smtClean="0">
                <a:solidFill>
                  <a:srgbClr val="F0F7BD"/>
                </a:solidFill>
              </a:rPr>
              <a:t/>
            </a:r>
            <a:br>
              <a:rPr lang="ru-RU" dirty="0" smtClean="0">
                <a:solidFill>
                  <a:srgbClr val="F0F7BD"/>
                </a:solidFill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</a:rPr>
              <a:t>в структуре урока производственного обучения следует выделять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>
                <a:solidFill>
                  <a:srgbClr val="F0F7BD"/>
                </a:solidFill>
              </a:rPr>
              <a:t/>
            </a:r>
            <a:br>
              <a:rPr lang="ru-RU" dirty="0">
                <a:solidFill>
                  <a:srgbClr val="F0F7BD"/>
                </a:solidFill>
              </a:rPr>
            </a:br>
            <a:r>
              <a:rPr lang="ru-RU" dirty="0" smtClean="0">
                <a:solidFill>
                  <a:srgbClr val="F0F7BD"/>
                </a:solidFill>
              </a:rPr>
              <a:t/>
            </a:r>
            <a:br>
              <a:rPr lang="ru-RU" dirty="0" smtClean="0">
                <a:solidFill>
                  <a:srgbClr val="F0F7BD"/>
                </a:solidFill>
              </a:rPr>
            </a:br>
            <a:endParaRPr lang="en-US" sz="2800" dirty="0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invGray">
          <a:xfrm>
            <a:off x="1979712" y="1240971"/>
            <a:ext cx="6086475" cy="4495800"/>
          </a:xfrm>
          <a:prstGeom prst="rightArrow">
            <a:avLst>
              <a:gd name="adj1" fmla="val 79306"/>
              <a:gd name="adj2" fmla="val 33532"/>
            </a:avLst>
          </a:prstGeom>
          <a:gradFill rotWithShape="1">
            <a:gsLst>
              <a:gs pos="0">
                <a:srgbClr val="003CB4"/>
              </a:gs>
              <a:gs pos="100000">
                <a:srgbClr val="6C93E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blackWhite">
          <a:xfrm>
            <a:off x="533400" y="1240971"/>
            <a:ext cx="8143056" cy="2028056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ru-RU" sz="3600" b="1" i="1" dirty="0" smtClean="0">
                <a:effectLst/>
                <a:latin typeface="Times New Roman"/>
                <a:ea typeface="Times New Roman"/>
              </a:rPr>
              <a:t>внешнюю структуру    </a:t>
            </a:r>
          </a:p>
          <a:p>
            <a:pPr eaLnBrk="0" hangingPunct="0"/>
            <a:r>
              <a:rPr lang="ru-RU" sz="2400" b="1" i="1" dirty="0" smtClean="0">
                <a:effectLst/>
                <a:latin typeface="Times New Roman"/>
                <a:ea typeface="Times New Roman"/>
              </a:rPr>
              <a:t>-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 вводный инструктаж; </a:t>
            </a:r>
          </a:p>
          <a:p>
            <a:pPr eaLnBrk="0" hangingPunct="0"/>
            <a:r>
              <a:rPr lang="ru-RU" sz="2400" dirty="0" smtClean="0">
                <a:effectLst/>
                <a:latin typeface="Times New Roman"/>
                <a:ea typeface="Times New Roman"/>
              </a:rPr>
              <a:t>-основную часть - самостоятельная работа учащихся</a:t>
            </a:r>
          </a:p>
          <a:p>
            <a:pPr eaLnBrk="0" hangingPunct="0"/>
            <a:r>
              <a:rPr lang="ru-RU" sz="2400" dirty="0" smtClean="0">
                <a:effectLst/>
                <a:latin typeface="Times New Roman"/>
                <a:ea typeface="Times New Roman"/>
              </a:rPr>
              <a:t>и текущее  инструктирование их мастером;</a:t>
            </a:r>
          </a:p>
          <a:p>
            <a:pPr eaLnBrk="0" hangingPunct="0"/>
            <a:r>
              <a:rPr lang="ru-RU" sz="2400" dirty="0" smtClean="0">
                <a:effectLst/>
                <a:latin typeface="Times New Roman"/>
                <a:ea typeface="Times New Roman"/>
              </a:rPr>
              <a:t>-заключительный инструктаж учащихся</a:t>
            </a:r>
            <a:endParaRPr lang="en-US" sz="2400" dirty="0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blackWhite">
          <a:xfrm>
            <a:off x="533400" y="3789040"/>
            <a:ext cx="8287072" cy="2808312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>
                <a:latin typeface="Times New Roman"/>
                <a:ea typeface="Times New Roman"/>
              </a:rPr>
              <a:t>дидактическую структуру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- </a:t>
            </a:r>
            <a:r>
              <a:rPr lang="ru-RU" sz="2400" dirty="0" smtClean="0">
                <a:latin typeface="Times New Roman"/>
                <a:ea typeface="Times New Roman"/>
              </a:rPr>
              <a:t>целевая </a:t>
            </a:r>
            <a:r>
              <a:rPr lang="ru-RU" sz="2400" dirty="0">
                <a:latin typeface="Times New Roman"/>
                <a:ea typeface="Times New Roman"/>
              </a:rPr>
              <a:t>установка;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- актуализация </a:t>
            </a:r>
            <a:r>
              <a:rPr lang="ru-RU" sz="2400" dirty="0">
                <a:latin typeface="Times New Roman"/>
                <a:ea typeface="Times New Roman"/>
              </a:rPr>
              <a:t>знаний и опыта </a:t>
            </a:r>
            <a:r>
              <a:rPr lang="ru-RU" sz="2400" dirty="0" smtClean="0">
                <a:latin typeface="Times New Roman"/>
                <a:ea typeface="Times New Roman"/>
              </a:rPr>
              <a:t>учащихся;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- отработка </a:t>
            </a:r>
            <a:r>
              <a:rPr lang="ru-RU" sz="2400" dirty="0">
                <a:latin typeface="Times New Roman"/>
                <a:ea typeface="Times New Roman"/>
              </a:rPr>
              <a:t>новых способов действия;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- закрепление, углубление </a:t>
            </a:r>
            <a:r>
              <a:rPr lang="ru-RU" sz="2400" dirty="0">
                <a:latin typeface="Times New Roman"/>
                <a:ea typeface="Times New Roman"/>
              </a:rPr>
              <a:t>освоенных способов действия</a:t>
            </a:r>
            <a:r>
              <a:rPr lang="ru-RU" sz="2400" dirty="0" smtClean="0">
                <a:latin typeface="Times New Roman"/>
                <a:ea typeface="Times New Roman"/>
              </a:rPr>
              <a:t>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-  </a:t>
            </a:r>
            <a:r>
              <a:rPr lang="ru-RU" sz="2400" dirty="0">
                <a:latin typeface="Times New Roman"/>
                <a:ea typeface="Times New Roman"/>
              </a:rPr>
              <a:t>подведение </a:t>
            </a:r>
            <a:r>
              <a:rPr lang="ru-RU" sz="2400" dirty="0" smtClean="0">
                <a:latin typeface="Times New Roman"/>
                <a:ea typeface="Times New Roman"/>
              </a:rPr>
              <a:t>итогов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45063" name="AutoShape 7"/>
          <p:cNvSpPr>
            <a:spLocks noChangeArrowheads="1"/>
          </p:cNvSpPr>
          <p:nvPr/>
        </p:nvSpPr>
        <p:spPr bwMode="auto">
          <a:xfrm>
            <a:off x="5943600" y="2895600"/>
            <a:ext cx="2514600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 sz="2400" dirty="0">
              <a:solidFill>
                <a:srgbClr val="FFE10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985139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 1">
  <a:themeElements>
    <a:clrScheme name="sample_dark 3">
      <a:dk1>
        <a:srgbClr val="281472"/>
      </a:dk1>
      <a:lt1>
        <a:srgbClr val="FFFFFF"/>
      </a:lt1>
      <a:dk2>
        <a:srgbClr val="2B64D5"/>
      </a:dk2>
      <a:lt2>
        <a:srgbClr val="F0F7BD"/>
      </a:lt2>
      <a:accent1>
        <a:srgbClr val="B2B838"/>
      </a:accent1>
      <a:accent2>
        <a:srgbClr val="E68B30"/>
      </a:accent2>
      <a:accent3>
        <a:srgbClr val="ACB8E7"/>
      </a:accent3>
      <a:accent4>
        <a:srgbClr val="DADADA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ampl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_dark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2">
        <a:dk1>
          <a:srgbClr val="0F4334"/>
        </a:dk1>
        <a:lt1>
          <a:srgbClr val="FFFFFF"/>
        </a:lt1>
        <a:dk2>
          <a:srgbClr val="2C7F92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C0C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3">
        <a:dk1>
          <a:srgbClr val="281472"/>
        </a:dk1>
        <a:lt1>
          <a:srgbClr val="FFFFFF"/>
        </a:lt1>
        <a:dk2>
          <a:srgbClr val="2B64D5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B8E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G_Diagram_007">
  <a:themeElements>
    <a:clrScheme name="CD100_dark_2002 7">
      <a:dk1>
        <a:srgbClr val="003B76"/>
      </a:dk1>
      <a:lt1>
        <a:srgbClr val="FFFFFF"/>
      </a:lt1>
      <a:dk2>
        <a:srgbClr val="003399"/>
      </a:dk2>
      <a:lt2>
        <a:srgbClr val="C0C0C0"/>
      </a:lt2>
      <a:accent1>
        <a:srgbClr val="FCC704"/>
      </a:accent1>
      <a:accent2>
        <a:srgbClr val="A01DD5"/>
      </a:accent2>
      <a:accent3>
        <a:srgbClr val="AAADCA"/>
      </a:accent3>
      <a:accent4>
        <a:srgbClr val="DADADA"/>
      </a:accent4>
      <a:accent5>
        <a:srgbClr val="FDE0AA"/>
      </a:accent5>
      <a:accent6>
        <a:srgbClr val="9119C1"/>
      </a:accent6>
      <a:hlink>
        <a:srgbClr val="66C5F4"/>
      </a:hlink>
      <a:folHlink>
        <a:srgbClr val="009999"/>
      </a:folHlink>
    </a:clrScheme>
    <a:fontScheme name="CD100_dark_2002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D100_dark_2002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100_dark_2002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100_dark_2002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100_dark_2002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100_dark_2002 5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100_dark_2002 6">
        <a:dk1>
          <a:srgbClr val="003B76"/>
        </a:dk1>
        <a:lt1>
          <a:srgbClr val="FFFFFF"/>
        </a:lt1>
        <a:dk2>
          <a:srgbClr val="003399"/>
        </a:dk2>
        <a:lt2>
          <a:srgbClr val="C0C0C0"/>
        </a:lt2>
        <a:accent1>
          <a:srgbClr val="FCC704"/>
        </a:accent1>
        <a:accent2>
          <a:srgbClr val="A01DD5"/>
        </a:accent2>
        <a:accent3>
          <a:srgbClr val="AAADCA"/>
        </a:accent3>
        <a:accent4>
          <a:srgbClr val="DADADA"/>
        </a:accent4>
        <a:accent5>
          <a:srgbClr val="FDE0AA"/>
        </a:accent5>
        <a:accent6>
          <a:srgbClr val="9119C1"/>
        </a:accent6>
        <a:hlink>
          <a:srgbClr val="126CD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100_dark_2002 7">
        <a:dk1>
          <a:srgbClr val="003B76"/>
        </a:dk1>
        <a:lt1>
          <a:srgbClr val="FFFFFF"/>
        </a:lt1>
        <a:dk2>
          <a:srgbClr val="003399"/>
        </a:dk2>
        <a:lt2>
          <a:srgbClr val="C0C0C0"/>
        </a:lt2>
        <a:accent1>
          <a:srgbClr val="FCC704"/>
        </a:accent1>
        <a:accent2>
          <a:srgbClr val="A01DD5"/>
        </a:accent2>
        <a:accent3>
          <a:srgbClr val="AAADCA"/>
        </a:accent3>
        <a:accent4>
          <a:srgbClr val="DADADA"/>
        </a:accent4>
        <a:accent5>
          <a:srgbClr val="FDE0AA"/>
        </a:accent5>
        <a:accent6>
          <a:srgbClr val="9119C1"/>
        </a:accent6>
        <a:hlink>
          <a:srgbClr val="66C5F4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ПРЕЗЕНТ 1">
  <a:themeElements>
    <a:clrScheme name="sample_dark 3">
      <a:dk1>
        <a:srgbClr val="281472"/>
      </a:dk1>
      <a:lt1>
        <a:srgbClr val="FFFFFF"/>
      </a:lt1>
      <a:dk2>
        <a:srgbClr val="2B64D5"/>
      </a:dk2>
      <a:lt2>
        <a:srgbClr val="F0F7BD"/>
      </a:lt2>
      <a:accent1>
        <a:srgbClr val="B2B838"/>
      </a:accent1>
      <a:accent2>
        <a:srgbClr val="E68B30"/>
      </a:accent2>
      <a:accent3>
        <a:srgbClr val="ACB8E7"/>
      </a:accent3>
      <a:accent4>
        <a:srgbClr val="DADADA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ampl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_dark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2">
        <a:dk1>
          <a:srgbClr val="0F4334"/>
        </a:dk1>
        <a:lt1>
          <a:srgbClr val="FFFFFF"/>
        </a:lt1>
        <a:dk2>
          <a:srgbClr val="2C7F92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C0C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3">
        <a:dk1>
          <a:srgbClr val="281472"/>
        </a:dk1>
        <a:lt1>
          <a:srgbClr val="FFFFFF"/>
        </a:lt1>
        <a:dk2>
          <a:srgbClr val="2B64D5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B8E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ПРЕЗЕНТ 1">
  <a:themeElements>
    <a:clrScheme name="sample_dark 3">
      <a:dk1>
        <a:srgbClr val="281472"/>
      </a:dk1>
      <a:lt1>
        <a:srgbClr val="FFFFFF"/>
      </a:lt1>
      <a:dk2>
        <a:srgbClr val="2B64D5"/>
      </a:dk2>
      <a:lt2>
        <a:srgbClr val="F0F7BD"/>
      </a:lt2>
      <a:accent1>
        <a:srgbClr val="B2B838"/>
      </a:accent1>
      <a:accent2>
        <a:srgbClr val="E68B30"/>
      </a:accent2>
      <a:accent3>
        <a:srgbClr val="ACB8E7"/>
      </a:accent3>
      <a:accent4>
        <a:srgbClr val="DADADA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ampl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_dark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2">
        <a:dk1>
          <a:srgbClr val="0F4334"/>
        </a:dk1>
        <a:lt1>
          <a:srgbClr val="FFFFFF"/>
        </a:lt1>
        <a:dk2>
          <a:srgbClr val="2C7F92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C0C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3">
        <a:dk1>
          <a:srgbClr val="281472"/>
        </a:dk1>
        <a:lt1>
          <a:srgbClr val="FFFFFF"/>
        </a:lt1>
        <a:dk2>
          <a:srgbClr val="2B64D5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B8E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ПРЕЗЕНТ 1">
  <a:themeElements>
    <a:clrScheme name="sample_dark 3">
      <a:dk1>
        <a:srgbClr val="281472"/>
      </a:dk1>
      <a:lt1>
        <a:srgbClr val="FFFFFF"/>
      </a:lt1>
      <a:dk2>
        <a:srgbClr val="2B64D5"/>
      </a:dk2>
      <a:lt2>
        <a:srgbClr val="F0F7BD"/>
      </a:lt2>
      <a:accent1>
        <a:srgbClr val="B2B838"/>
      </a:accent1>
      <a:accent2>
        <a:srgbClr val="E68B30"/>
      </a:accent2>
      <a:accent3>
        <a:srgbClr val="ACB8E7"/>
      </a:accent3>
      <a:accent4>
        <a:srgbClr val="DADADA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ampl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_dark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2">
        <a:dk1>
          <a:srgbClr val="0F4334"/>
        </a:dk1>
        <a:lt1>
          <a:srgbClr val="FFFFFF"/>
        </a:lt1>
        <a:dk2>
          <a:srgbClr val="2C7F92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C0C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3">
        <a:dk1>
          <a:srgbClr val="281472"/>
        </a:dk1>
        <a:lt1>
          <a:srgbClr val="FFFFFF"/>
        </a:lt1>
        <a:dk2>
          <a:srgbClr val="2B64D5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B8E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модель мр">
  <a:themeElements>
    <a:clrScheme name="модель мр 1">
      <a:dk1>
        <a:srgbClr val="000000"/>
      </a:dk1>
      <a:lt1>
        <a:srgbClr val="FFFFFF"/>
      </a:lt1>
      <a:dk2>
        <a:srgbClr val="5ED483"/>
      </a:dk2>
      <a:lt2>
        <a:srgbClr val="FFFFFF"/>
      </a:lt2>
      <a:accent1>
        <a:srgbClr val="003300"/>
      </a:accent1>
      <a:accent2>
        <a:srgbClr val="009900"/>
      </a:accent2>
      <a:accent3>
        <a:srgbClr val="B6E6C1"/>
      </a:accent3>
      <a:accent4>
        <a:srgbClr val="DADADA"/>
      </a:accent4>
      <a:accent5>
        <a:srgbClr val="AAADAA"/>
      </a:accent5>
      <a:accent6>
        <a:srgbClr val="008A00"/>
      </a:accent6>
      <a:hlink>
        <a:srgbClr val="1E5C1E"/>
      </a:hlink>
      <a:folHlink>
        <a:srgbClr val="663300"/>
      </a:folHlink>
    </a:clrScheme>
    <a:fontScheme name="модель мр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модель мр 1">
        <a:dk1>
          <a:srgbClr val="000000"/>
        </a:dk1>
        <a:lt1>
          <a:srgbClr val="FFFFFF"/>
        </a:lt1>
        <a:dk2>
          <a:srgbClr val="5ED483"/>
        </a:dk2>
        <a:lt2>
          <a:srgbClr val="FFFFFF"/>
        </a:lt2>
        <a:accent1>
          <a:srgbClr val="003300"/>
        </a:accent1>
        <a:accent2>
          <a:srgbClr val="009900"/>
        </a:accent2>
        <a:accent3>
          <a:srgbClr val="B6E6C1"/>
        </a:accent3>
        <a:accent4>
          <a:srgbClr val="DADADA"/>
        </a:accent4>
        <a:accent5>
          <a:srgbClr val="AAADAA"/>
        </a:accent5>
        <a:accent6>
          <a:srgbClr val="008A00"/>
        </a:accent6>
        <a:hlink>
          <a:srgbClr val="1E5C1E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модель мр 1">
    <a:dk1>
      <a:srgbClr val="000000"/>
    </a:dk1>
    <a:lt1>
      <a:srgbClr val="FFFFFF"/>
    </a:lt1>
    <a:dk2>
      <a:srgbClr val="5ED483"/>
    </a:dk2>
    <a:lt2>
      <a:srgbClr val="FFFFFF"/>
    </a:lt2>
    <a:accent1>
      <a:srgbClr val="003300"/>
    </a:accent1>
    <a:accent2>
      <a:srgbClr val="009900"/>
    </a:accent2>
    <a:accent3>
      <a:srgbClr val="B6E6C1"/>
    </a:accent3>
    <a:accent4>
      <a:srgbClr val="DADADA"/>
    </a:accent4>
    <a:accent5>
      <a:srgbClr val="AAADAA"/>
    </a:accent5>
    <a:accent6>
      <a:srgbClr val="008A00"/>
    </a:accent6>
    <a:hlink>
      <a:srgbClr val="1E5C1E"/>
    </a:hlink>
    <a:folHlink>
      <a:srgbClr val="663300"/>
    </a:folHlink>
  </a:clrScheme>
</a:themeOverride>
</file>

<file path=ppt/theme/themeOverride2.xml><?xml version="1.0" encoding="utf-8"?>
<a:themeOverride xmlns:a="http://schemas.openxmlformats.org/drawingml/2006/main">
  <a:clrScheme name="модель мр 1">
    <a:dk1>
      <a:srgbClr val="000000"/>
    </a:dk1>
    <a:lt1>
      <a:srgbClr val="FFFFFF"/>
    </a:lt1>
    <a:dk2>
      <a:srgbClr val="5ED483"/>
    </a:dk2>
    <a:lt2>
      <a:srgbClr val="FFFFFF"/>
    </a:lt2>
    <a:accent1>
      <a:srgbClr val="003300"/>
    </a:accent1>
    <a:accent2>
      <a:srgbClr val="009900"/>
    </a:accent2>
    <a:accent3>
      <a:srgbClr val="B6E6C1"/>
    </a:accent3>
    <a:accent4>
      <a:srgbClr val="DADADA"/>
    </a:accent4>
    <a:accent5>
      <a:srgbClr val="AAADAA"/>
    </a:accent5>
    <a:accent6>
      <a:srgbClr val="008A00"/>
    </a:accent6>
    <a:hlink>
      <a:srgbClr val="1E5C1E"/>
    </a:hlink>
    <a:folHlink>
      <a:srgbClr val="6633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 1</Template>
  <TotalTime>718</TotalTime>
  <Words>1696</Words>
  <Application>Microsoft Office PowerPoint</Application>
  <PresentationFormat>Экран (4:3)</PresentationFormat>
  <Paragraphs>331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33</vt:i4>
      </vt:variant>
    </vt:vector>
  </HeadingPairs>
  <TitlesOfParts>
    <vt:vector size="44" baseType="lpstr">
      <vt:lpstr>Arial</vt:lpstr>
      <vt:lpstr>Calibri</vt:lpstr>
      <vt:lpstr>Times New Roman</vt:lpstr>
      <vt:lpstr>Verdana</vt:lpstr>
      <vt:lpstr>Wingdings</vt:lpstr>
      <vt:lpstr>ПРЕЗЕНТ 1</vt:lpstr>
      <vt:lpstr>TG_Diagram_007</vt:lpstr>
      <vt:lpstr>1_ПРЕЗЕНТ 1</vt:lpstr>
      <vt:lpstr>2_ПРЕЗЕНТ 1</vt:lpstr>
      <vt:lpstr>3_ПРЕЗЕНТ 1</vt:lpstr>
      <vt:lpstr>модель мр</vt:lpstr>
      <vt:lpstr> СОВРЕМЕННЫЙ УРОК ПРОИЗВОДСТВЕННОГО ОБУЧЕНИЯ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УРОКА</vt:lpstr>
      <vt:lpstr>  в структуре урока производственного обучения следует выделять    </vt:lpstr>
      <vt:lpstr>     Внешняя и дидактическая структура взаимосвязаны друг с другом как целое СТРКТУРА УРОКА    </vt:lpstr>
      <vt:lpstr>   СТРКТУРА УРОКА   </vt:lpstr>
      <vt:lpstr>   СТРКТУРА УРОКА   </vt:lpstr>
      <vt:lpstr> Схема плана урока производственного обучения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   Постановка цели урока  Цели обучения условно разделяют на три группы (триединая дидактическая цель):   </vt:lpstr>
      <vt:lpstr>Примерный перечень  обучающих  целей урока производственного обучения</vt:lpstr>
      <vt:lpstr>Примерный перечень  развивающих  целей урока производственного обучения</vt:lpstr>
      <vt:lpstr>Примерный перечень  воспитательных   целей урока производственного обучения</vt:lpstr>
      <vt:lpstr> Уроки производственного обучения подразделяются   на типы и виды. В зависимости от целей обучения выделяют следующие типы уроков : </vt:lpstr>
      <vt:lpstr>   В зависимости от степени самостоятельности выполнения  учебно-производственной деятельности выделяют следующие виды уроков производственного обучения: </vt:lpstr>
      <vt:lpstr>Классификация методов обучения </vt:lpstr>
      <vt:lpstr>Пассивный (репродуктивный) тип </vt:lpstr>
      <vt:lpstr>Презентация PowerPoint</vt:lpstr>
      <vt:lpstr>Интерактивное обучение. </vt:lpstr>
      <vt:lpstr>Классификация и приемы применения  методов обучения </vt:lpstr>
      <vt:lpstr>Классификация, и приемы применения  методов обучения </vt:lpstr>
      <vt:lpstr>Классификация, и приемы применения  методов обучения </vt:lpstr>
      <vt:lpstr>Классификация, и приемы применения  методов обучения </vt:lpstr>
      <vt:lpstr>Классификация, и приемы применения  методов обучения </vt:lpstr>
      <vt:lpstr> Определите метод обучения  в зависимости от участия учащихся в учебно-производственной деятельности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 PowerPoint Template ]</dc:title>
  <dc:creator>Татьяна</dc:creator>
  <cp:lastModifiedBy>RePack by Diakov</cp:lastModifiedBy>
  <cp:revision>86</cp:revision>
  <dcterms:created xsi:type="dcterms:W3CDTF">2015-01-03T18:35:23Z</dcterms:created>
  <dcterms:modified xsi:type="dcterms:W3CDTF">2017-11-18T18:06:38Z</dcterms:modified>
</cp:coreProperties>
</file>