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1" r:id="rId3"/>
    <p:sldId id="263" r:id="rId4"/>
    <p:sldId id="258" r:id="rId5"/>
    <p:sldId id="262" r:id="rId6"/>
    <p:sldId id="259" r:id="rId7"/>
    <p:sldId id="260" r:id="rId8"/>
    <p:sldId id="265" r:id="rId9"/>
    <p:sldId id="264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 snapToGrid="0">
      <p:cViewPr varScale="1">
        <p:scale>
          <a:sx n="50" d="100"/>
          <a:sy n="50" d="100"/>
        </p:scale>
        <p:origin x="-1092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A253D1-F1BC-43F9-B16C-507E17433C88}" type="datetimeFigureOut">
              <a:rPr lang="ru-RU" smtClean="0"/>
              <a:pPr/>
              <a:t>07.07.2013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340622-D9B5-4899-A322-A4B615AD5D7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A253D1-F1BC-43F9-B16C-507E17433C88}" type="datetimeFigureOut">
              <a:rPr lang="ru-RU" smtClean="0"/>
              <a:pPr/>
              <a:t>07.07.2013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340622-D9B5-4899-A322-A4B615AD5D7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A253D1-F1BC-43F9-B16C-507E17433C88}" type="datetimeFigureOut">
              <a:rPr lang="ru-RU" smtClean="0"/>
              <a:pPr/>
              <a:t>07.07.2013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340622-D9B5-4899-A322-A4B615AD5D7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A253D1-F1BC-43F9-B16C-507E17433C88}" type="datetimeFigureOut">
              <a:rPr lang="ru-RU" smtClean="0"/>
              <a:pPr/>
              <a:t>07.07.2013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340622-D9B5-4899-A322-A4B615AD5D7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A253D1-F1BC-43F9-B16C-507E17433C88}" type="datetimeFigureOut">
              <a:rPr lang="ru-RU" smtClean="0"/>
              <a:pPr/>
              <a:t>07.07.2013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340622-D9B5-4899-A322-A4B615AD5D7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A253D1-F1BC-43F9-B16C-507E17433C88}" type="datetimeFigureOut">
              <a:rPr lang="ru-RU" smtClean="0"/>
              <a:pPr/>
              <a:t>07.07.2013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340622-D9B5-4899-A322-A4B615AD5D7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A253D1-F1BC-43F9-B16C-507E17433C88}" type="datetimeFigureOut">
              <a:rPr lang="ru-RU" smtClean="0"/>
              <a:pPr/>
              <a:t>07.07.2013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340622-D9B5-4899-A322-A4B615AD5D7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A253D1-F1BC-43F9-B16C-507E17433C88}" type="datetimeFigureOut">
              <a:rPr lang="ru-RU" smtClean="0"/>
              <a:pPr/>
              <a:t>07.07.2013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340622-D9B5-4899-A322-A4B615AD5D7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A253D1-F1BC-43F9-B16C-507E17433C88}" type="datetimeFigureOut">
              <a:rPr lang="ru-RU" smtClean="0"/>
              <a:pPr/>
              <a:t>07.07.2013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340622-D9B5-4899-A322-A4B615AD5D7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A253D1-F1BC-43F9-B16C-507E17433C88}" type="datetimeFigureOut">
              <a:rPr lang="ru-RU" smtClean="0"/>
              <a:pPr/>
              <a:t>07.07.2013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340622-D9B5-4899-A322-A4B615AD5D7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A253D1-F1BC-43F9-B16C-507E17433C88}" type="datetimeFigureOut">
              <a:rPr lang="ru-RU" smtClean="0"/>
              <a:pPr/>
              <a:t>07.07.2013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340622-D9B5-4899-A322-A4B615AD5D7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alphaModFix amt="52000"/>
            <a:lum/>
          </a:blip>
          <a:srcRect/>
          <a:stretch>
            <a:fillRect t="-46000" b="-4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FA253D1-F1BC-43F9-B16C-507E17433C88}" type="datetimeFigureOut">
              <a:rPr lang="ru-RU" smtClean="0"/>
              <a:pPr/>
              <a:t>07.07.2013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2340622-D9B5-4899-A322-A4B615AD5D7A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hyperlink" Target="http://didaktor.ru/sushhestvuyut-li-normy-sanpina-po-ispolzovaniyu-interaktivnoj-doski/" TargetMode="Externa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28650" y="5064125"/>
            <a:ext cx="7791450" cy="1470025"/>
          </a:xfrm>
        </p:spPr>
        <p:txBody>
          <a:bodyPr>
            <a:normAutofit/>
          </a:bodyPr>
          <a:lstStyle/>
          <a:p>
            <a:r>
              <a:rPr lang="ru-RU" dirty="0" smtClean="0"/>
              <a:t>Как понять, интерпретировать и использовать </a:t>
            </a:r>
            <a:r>
              <a:rPr lang="ru-RU" dirty="0" err="1" smtClean="0"/>
              <a:t>СанПиН</a:t>
            </a:r>
            <a:endParaRPr lang="ru-RU" dirty="0"/>
          </a:p>
        </p:txBody>
      </p:sp>
      <p:pic>
        <p:nvPicPr>
          <p:cNvPr id="4" name="Рисунок 3" descr="sanpin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10334" y="342900"/>
            <a:ext cx="6419216" cy="45148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7650" y="217488"/>
            <a:ext cx="8686800" cy="114300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Какие вопросы часто задают учителя?</a:t>
            </a:r>
            <a:endParaRPr lang="ru-RU" dirty="0"/>
          </a:p>
        </p:txBody>
      </p:sp>
      <p:sp>
        <p:nvSpPr>
          <p:cNvPr id="3" name="TextBox 2"/>
          <p:cNvSpPr txBox="1"/>
          <p:nvPr/>
        </p:nvSpPr>
        <p:spPr>
          <a:xfrm>
            <a:off x="495301" y="1428750"/>
            <a:ext cx="7886699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  <a:buClr>
                <a:schemeClr val="accent6">
                  <a:lumMod val="50000"/>
                </a:schemeClr>
              </a:buClr>
              <a:buFont typeface="Webdings" pitchFamily="18" charset="2"/>
              <a:buChar char=""/>
            </a:pPr>
            <a:r>
              <a:rPr lang="ru-RU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Где должна висеть ИД?</a:t>
            </a:r>
          </a:p>
          <a:p>
            <a:pPr algn="just">
              <a:lnSpc>
                <a:spcPct val="150000"/>
              </a:lnSpc>
              <a:buClr>
                <a:schemeClr val="accent6">
                  <a:lumMod val="50000"/>
                </a:schemeClr>
              </a:buClr>
              <a:buFont typeface="Webdings" pitchFamily="18" charset="2"/>
              <a:buChar char=""/>
            </a:pPr>
            <a:r>
              <a:rPr lang="ru-RU" sz="2800" dirty="0" smtClean="0">
                <a:latin typeface="Arial" pitchFamily="34" charset="0"/>
                <a:cs typeface="Arial" pitchFamily="34" charset="0"/>
              </a:rPr>
              <a:t>Сколько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времени на уроке можно использовать ИД?</a:t>
            </a:r>
          </a:p>
          <a:p>
            <a:pPr algn="just">
              <a:lnSpc>
                <a:spcPct val="150000"/>
              </a:lnSpc>
              <a:buClr>
                <a:schemeClr val="accent6">
                  <a:lumMod val="50000"/>
                </a:schemeClr>
              </a:buClr>
              <a:buFont typeface="Webdings" pitchFamily="18" charset="2"/>
              <a:buChar char=""/>
            </a:pPr>
            <a:r>
              <a:rPr lang="ru-RU" sz="2800" dirty="0" smtClean="0">
                <a:latin typeface="Arial" pitchFamily="34" charset="0"/>
                <a:cs typeface="Arial" pitchFamily="34" charset="0"/>
              </a:rPr>
              <a:t>Сколько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уроков подряд можно проводить с интерактивной доской?</a:t>
            </a:r>
          </a:p>
          <a:p>
            <a:pPr algn="just">
              <a:lnSpc>
                <a:spcPct val="150000"/>
              </a:lnSpc>
              <a:buClr>
                <a:schemeClr val="accent6">
                  <a:lumMod val="50000"/>
                </a:schemeClr>
              </a:buClr>
              <a:buFont typeface="Webdings" pitchFamily="18" charset="2"/>
              <a:buChar char=""/>
            </a:pPr>
            <a:r>
              <a:rPr lang="ru-RU" sz="2800" dirty="0" smtClean="0">
                <a:latin typeface="Arial" pitchFamily="34" charset="0"/>
                <a:cs typeface="Arial" pitchFamily="34" charset="0"/>
              </a:rPr>
              <a:t> Какой фон страниц лучше использовать?</a:t>
            </a:r>
          </a:p>
          <a:p>
            <a:pPr algn="just">
              <a:lnSpc>
                <a:spcPct val="150000"/>
              </a:lnSpc>
              <a:buClr>
                <a:schemeClr val="accent6">
                  <a:lumMod val="50000"/>
                </a:schemeClr>
              </a:buClr>
              <a:buFont typeface="Webdings" pitchFamily="18" charset="2"/>
              <a:buChar char=""/>
            </a:pPr>
            <a:r>
              <a:rPr lang="ru-RU" sz="2800" dirty="0" smtClean="0">
                <a:latin typeface="Arial" pitchFamily="34" charset="0"/>
                <a:cs typeface="Arial" pitchFamily="34" charset="0"/>
              </a:rPr>
              <a:t> А не вредит ли ИД здоровью учителя и детей?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09600" y="952501"/>
            <a:ext cx="7829550" cy="3638549"/>
          </a:xfrm>
        </p:spPr>
        <p:txBody>
          <a:bodyPr>
            <a:noAutofit/>
          </a:bodyPr>
          <a:lstStyle/>
          <a:p>
            <a:pPr algn="just">
              <a:lnSpc>
                <a:spcPct val="150000"/>
              </a:lnSpc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Ответить на перечисленные и многие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другие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вопросы нам поможет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СанПиН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2.4.2.2821-10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«Санитарно-эпидемиологические 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требования к условиям и организации обучения в общеобразовательных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учреждениях» и логика.</a:t>
            </a:r>
            <a:br>
              <a:rPr lang="ru-RU" sz="2800" dirty="0" smtClean="0">
                <a:latin typeface="Times New Roman" pitchFamily="18" charset="0"/>
                <a:cs typeface="Times New Roman" pitchFamily="18" charset="0"/>
              </a:rPr>
            </a:b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90550" y="5143500"/>
            <a:ext cx="47625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Дата подписания: 29.12.2010</a:t>
            </a:r>
            <a:br>
              <a:rPr lang="ru-RU" sz="2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Дата публикации: 16.03.2011 </a:t>
            </a:r>
            <a:endParaRPr lang="ru-RU" sz="28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95300" y="46038"/>
            <a:ext cx="8229600" cy="1143000"/>
          </a:xfrm>
        </p:spPr>
        <p:txBody>
          <a:bodyPr/>
          <a:lstStyle/>
          <a:p>
            <a:r>
              <a:rPr lang="ru-RU" dirty="0" smtClean="0"/>
              <a:t>Пункт </a:t>
            </a:r>
            <a:r>
              <a:rPr lang="ru-RU" dirty="0" smtClean="0"/>
              <a:t>5.6. </a:t>
            </a:r>
            <a:endParaRPr lang="ru-RU" dirty="0"/>
          </a:p>
        </p:txBody>
      </p:sp>
      <p:sp>
        <p:nvSpPr>
          <p:cNvPr id="3" name="TextBox 2"/>
          <p:cNvSpPr txBox="1"/>
          <p:nvPr/>
        </p:nvSpPr>
        <p:spPr>
          <a:xfrm>
            <a:off x="304800" y="1085851"/>
            <a:ext cx="8591550" cy="3643551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4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При оборудовании учебных помещений соблюдаются следующие </a:t>
            </a: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расстояния </a:t>
            </a: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см:</a:t>
            </a:r>
          </a:p>
          <a:p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от демонстрационного стола до учебной доски - не менее 100;</a:t>
            </a:r>
          </a:p>
          <a:p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- от первой парты до учебной доски - не менее 240;</a:t>
            </a:r>
          </a:p>
          <a:p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- наибольшая удаленность последнего места обучающегося от учебной доски - 860;</a:t>
            </a:r>
          </a:p>
          <a:p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- высота нижнего края учебной доски над полом - </a:t>
            </a: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70-90.</a:t>
            </a:r>
            <a:endParaRPr lang="ru-RU" sz="2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61950" y="5010150"/>
            <a:ext cx="8362950" cy="1532334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accent4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Данная расстановка мебели не распространяется на учебные помещения, оборудованные интерактивными досками.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95300" y="46038"/>
            <a:ext cx="8229600" cy="1143000"/>
          </a:xfrm>
        </p:spPr>
        <p:txBody>
          <a:bodyPr/>
          <a:lstStyle/>
          <a:p>
            <a:r>
              <a:rPr lang="ru-RU" dirty="0" smtClean="0"/>
              <a:t>Пункт 5.7</a:t>
            </a:r>
            <a:r>
              <a:rPr lang="ru-RU" dirty="0"/>
              <a:t>. 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33400" y="1085851"/>
            <a:ext cx="8134350" cy="3162299"/>
          </a:xfrm>
          <a:prstGeom prst="downArrowCallout">
            <a:avLst>
              <a:gd name="adj1" fmla="val 46299"/>
              <a:gd name="adj2" fmla="val 42122"/>
              <a:gd name="adj3" fmla="val 10655"/>
              <a:gd name="adj4" fmla="val 84268"/>
            </a:avLst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4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Допускается оборудование учебных помещений и кабинетов интерактивными досками, отвечающими гигиеническим требованиям. При использовании интерактивной доски и проекционного экрана необходимо обеспечить равномерное ее освещение и отсутствие световых пятен повышенной яркости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33400" y="4267200"/>
            <a:ext cx="8096250" cy="2485787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accent4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Интерактивные доски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Panaboard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имеют все необходимые  сертификаты и заключения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Обеспечить освещение интерактивной доски можно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с помощью качественного короткофокусного проектора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65088"/>
            <a:ext cx="8229600" cy="1143000"/>
          </a:xfrm>
        </p:spPr>
        <p:txBody>
          <a:bodyPr/>
          <a:lstStyle/>
          <a:p>
            <a:r>
              <a:rPr lang="ru-RU" dirty="0" smtClean="0"/>
              <a:t>Пункт 7.2.4</a:t>
            </a:r>
            <a:r>
              <a:rPr lang="ru-RU" dirty="0"/>
              <a:t>. 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14350" y="1028700"/>
            <a:ext cx="8039100" cy="2533650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4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При использовании компьютерной техники и необходимости сочетать восприятие информации с экрана и ведение записи в тетради освещенность на столах обучающихся должна быть не ниже 300 лк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33400" y="3619500"/>
            <a:ext cx="8096250" cy="3219450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accent4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Затенять можно только ближайшее к интерактивной доске окно. </a:t>
            </a:r>
          </a:p>
          <a:p>
            <a:pPr algn="just"/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В пасмурную погоду свет в классе выключать не следует.</a:t>
            </a:r>
          </a:p>
          <a:p>
            <a:pPr algn="just"/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Обеспечить освещение интерактивной доски можно </a:t>
            </a:r>
            <a:r>
              <a:rPr lang="ru-RU" sz="2600" b="1" dirty="0" smtClean="0">
                <a:latin typeface="Times New Roman" pitchFamily="18" charset="0"/>
                <a:cs typeface="Times New Roman" pitchFamily="18" charset="0"/>
              </a:rPr>
              <a:t>с помощью качественного короткофокусного проектора</a:t>
            </a: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26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Пункт </a:t>
            </a:r>
            <a:r>
              <a:rPr lang="ru-RU" dirty="0"/>
              <a:t>10.18. 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2971800" y="1581150"/>
            <a:ext cx="5715000" cy="4392692"/>
          </a:xfrm>
          <a:prstGeom prst="round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Необходимо чередовать во время урока различные виды учебной деятельности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/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Продолжительность непрерывного использования в образовательном процессе технических средств обучения устанавливается согласно таблице 5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097" name="Picture 1" descr="E:\РАБОТА _ КОМП _ перемещено 30_01_13\ФЛЭШКА черная _ широкая _ 11_10_2012\01 _ объединение_формат_оглавл\Рисунки для титульного листа\Ученики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2425" y="1638300"/>
            <a:ext cx="2656010" cy="276225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Таблица 5</a:t>
            </a:r>
            <a:endParaRPr lang="ru-RU" dirty="0"/>
          </a:p>
        </p:txBody>
      </p:sp>
      <p:pic>
        <p:nvPicPr>
          <p:cNvPr id="4" name="Рисунок 3" descr="http://img.rg.ru/pril/46/50/41/5430_23.gif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6702" y="1248410"/>
            <a:ext cx="8552498" cy="49047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1056957" y="853440"/>
          <a:ext cx="7706043" cy="5043932"/>
        </p:xfrm>
        <a:graphic>
          <a:graphicData uri="http://schemas.openxmlformats.org/drawingml/2006/table">
            <a:tbl>
              <a:tblPr/>
              <a:tblGrid>
                <a:gridCol w="7706043"/>
              </a:tblGrid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800" b="0" dirty="0">
                          <a:latin typeface="Times New Roman"/>
                          <a:ea typeface="Times New Roman"/>
                        </a:rPr>
                        <a:t>Рекомендуем ознакомиться с публикацией «Существуют ли нормы </a:t>
                      </a:r>
                      <a:r>
                        <a:rPr lang="ru-RU" sz="2800" b="0" dirty="0" err="1">
                          <a:latin typeface="Times New Roman"/>
                          <a:ea typeface="Times New Roman"/>
                        </a:rPr>
                        <a:t>СанПина</a:t>
                      </a:r>
                      <a:r>
                        <a:rPr lang="ru-RU" sz="2800" b="0" dirty="0">
                          <a:latin typeface="Times New Roman"/>
                          <a:ea typeface="Times New Roman"/>
                        </a:rPr>
                        <a:t> по использованию интерактивной доски?» </a:t>
                      </a:r>
                      <a:r>
                        <a:rPr lang="ru-RU" sz="2800" b="0" u="sng" dirty="0">
                          <a:solidFill>
                            <a:srgbClr val="0000FF"/>
                          </a:solidFill>
                          <a:latin typeface="Times New Roman"/>
                          <a:ea typeface="Times New Roman"/>
                          <a:hlinkClick r:id="rId2"/>
                        </a:rPr>
                        <a:t>http://didaktor.ru/sushhestvuyut-li-normy-sanpina-po-ispolzovaniyu-interaktivnoj-doski/</a:t>
                      </a:r>
                      <a:r>
                        <a:rPr lang="ru-RU" sz="2800" b="0" dirty="0">
                          <a:latin typeface="Times New Roman"/>
                          <a:ea typeface="Times New Roman"/>
                        </a:rPr>
                        <a:t> </a:t>
                      </a:r>
                      <a:endParaRPr lang="ru-RU" sz="2800" b="0" dirty="0" smtClean="0">
                        <a:latin typeface="Times New Roman"/>
                        <a:ea typeface="Times New Roman"/>
                      </a:endParaRP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800" b="0" dirty="0" smtClean="0">
                          <a:latin typeface="Times New Roman"/>
                          <a:ea typeface="Times New Roman"/>
                        </a:rPr>
                        <a:t>В данной статье приведены комментарии  профессора </a:t>
                      </a:r>
                      <a:r>
                        <a:rPr lang="ru-RU" sz="18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  <a:r>
                        <a:rPr lang="ru-RU" sz="2800" b="0" kern="1200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+mn-cs"/>
                        </a:rPr>
                        <a:t>Е.Л. </a:t>
                      </a:r>
                      <a:r>
                        <a:rPr lang="ru-RU" sz="2800" b="0" kern="1200" dirty="0" err="1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+mn-cs"/>
                        </a:rPr>
                        <a:t>Болотовой</a:t>
                      </a:r>
                      <a:r>
                        <a:rPr lang="ru-RU" sz="2800" b="0" kern="1200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+mn-cs"/>
                        </a:rPr>
                        <a:t> – специалиста в области образовательного права.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pic>
        <p:nvPicPr>
          <p:cNvPr id="1025" name="Рисунок 5" descr="MC900442128[1]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28600" y="533400"/>
            <a:ext cx="800100" cy="80962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593</TotalTime>
  <Words>326</Words>
  <Application>Microsoft Office PowerPoint</Application>
  <PresentationFormat>Экран (4:3)</PresentationFormat>
  <Paragraphs>31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Тема Office</vt:lpstr>
      <vt:lpstr>Как понять, интерпретировать и использовать СанПиН</vt:lpstr>
      <vt:lpstr>Какие вопросы часто задают учителя?</vt:lpstr>
      <vt:lpstr>Ответить на перечисленные и многие другие вопросы нам поможет СанПиН 2.4.2.2821-10 «Санитарно-эпидемиологические требования к условиям и организации обучения в общеобразовательных учреждениях» и логика. </vt:lpstr>
      <vt:lpstr>Пункт 5.6. </vt:lpstr>
      <vt:lpstr>Пункт 5.7. </vt:lpstr>
      <vt:lpstr>Пункт 7.2.4. </vt:lpstr>
      <vt:lpstr>Пункт 10.18. </vt:lpstr>
      <vt:lpstr>Таблица 5</vt:lpstr>
      <vt:lpstr>Слайд 9</vt:lpstr>
    </vt:vector>
  </TitlesOfParts>
  <Company>Grizli777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СанПиН 2.4.2.2821-10 "Санитарно-эпидемиологические требования к условиям и организации обучения в общеобразовательных учреждениях"</dc:title>
  <dc:creator>admin</dc:creator>
  <cp:lastModifiedBy>admin</cp:lastModifiedBy>
  <cp:revision>17</cp:revision>
  <dcterms:created xsi:type="dcterms:W3CDTF">2013-07-07T09:03:27Z</dcterms:created>
  <dcterms:modified xsi:type="dcterms:W3CDTF">2013-07-08T04:44:25Z</dcterms:modified>
</cp:coreProperties>
</file>